
<file path=[Content_Types].xml><?xml version="1.0" encoding="utf-8"?>
<Types xmlns="http://schemas.openxmlformats.org/package/2006/content-types">
  <Default ContentType="application/xml" Extension="xml"/>
  <Default ContentType="image/png" Extension="png"/>
  <Default ContentType="image/jpeg" Extension="jpe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Master+xml" PartName="/ppt/slideMasters/slideMaster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2.xml"/>
  <Override ContentType="application/vnd.openxmlformats-officedocument.presentationml.slideLayout+xml" PartName="/ppt/slideLayouts/slideLayout10.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2.xml"/>
  <Override ContentType="application/vnd.openxmlformats-officedocument.presentationml.slide+xml" PartName="/ppt/slides/slide98.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63.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80.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1.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83.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9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1.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1.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 id="347" r:id="rId97"/>
    <p:sldId id="348" r:id="rId98"/>
    <p:sldId id="349" r:id="rId99"/>
    <p:sldId id="350" r:id="rId100"/>
    <p:sldId id="351" r:id="rId101"/>
    <p:sldId id="352" r:id="rId102"/>
    <p:sldId id="353" r:id="rId103"/>
    <p:sldId id="354" r:id="rId104"/>
    <p:sldId id="355" r:id="rId105"/>
    <p:sldId id="356" r:id="rId106"/>
  </p:sldIdLst>
  <p:sldSz cy="6858000" cx="9144000"/>
  <p:notesSz cx="6858000" cy="9144000"/>
  <p:defaultTextStyle>
    <a:defPPr lvl="0">
      <a:defRPr lang="ar-SA"/>
    </a:defPPr>
    <a:lvl1pPr lvl="0" rtl="1" algn="r" fontAlgn="base">
      <a:spcBef>
        <a:spcPct val="0"/>
      </a:spcBef>
      <a:spcAft>
        <a:spcPct val="0"/>
      </a:spcAft>
      <a:defRPr kern="1200">
        <a:solidFill>
          <a:schemeClr val="tx1"/>
        </a:solidFill>
        <a:latin typeface="Arial" charset="0"/>
        <a:ea typeface="+mn-ea"/>
        <a:cs typeface="Arial" charset="0"/>
      </a:defRPr>
    </a:lvl1pPr>
    <a:lvl2pPr lvl="1" marL="457200" rtl="1" algn="r" fontAlgn="base">
      <a:spcBef>
        <a:spcPct val="0"/>
      </a:spcBef>
      <a:spcAft>
        <a:spcPct val="0"/>
      </a:spcAft>
      <a:defRPr kern="1200">
        <a:solidFill>
          <a:schemeClr val="tx1"/>
        </a:solidFill>
        <a:latin typeface="Arial" charset="0"/>
        <a:ea typeface="+mn-ea"/>
        <a:cs typeface="Arial" charset="0"/>
      </a:defRPr>
    </a:lvl2pPr>
    <a:lvl3pPr lvl="2" marL="914400" rtl="1" algn="r" fontAlgn="base">
      <a:spcBef>
        <a:spcPct val="0"/>
      </a:spcBef>
      <a:spcAft>
        <a:spcPct val="0"/>
      </a:spcAft>
      <a:defRPr kern="1200">
        <a:solidFill>
          <a:schemeClr val="tx1"/>
        </a:solidFill>
        <a:latin typeface="Arial" charset="0"/>
        <a:ea typeface="+mn-ea"/>
        <a:cs typeface="Arial" charset="0"/>
      </a:defRPr>
    </a:lvl3pPr>
    <a:lvl4pPr lvl="3" marL="1371600" rtl="1" algn="r" fontAlgn="base">
      <a:spcBef>
        <a:spcPct val="0"/>
      </a:spcBef>
      <a:spcAft>
        <a:spcPct val="0"/>
      </a:spcAft>
      <a:defRPr kern="1200">
        <a:solidFill>
          <a:schemeClr val="tx1"/>
        </a:solidFill>
        <a:latin typeface="Arial" charset="0"/>
        <a:ea typeface="+mn-ea"/>
        <a:cs typeface="Arial" charset="0"/>
      </a:defRPr>
    </a:lvl4pPr>
    <a:lvl5pPr lvl="4" marL="1828800" rtl="1" algn="r" fontAlgn="base">
      <a:spcBef>
        <a:spcPct val="0"/>
      </a:spcBef>
      <a:spcAft>
        <a:spcPct val="0"/>
      </a:spcAft>
      <a:defRPr kern="1200">
        <a:solidFill>
          <a:schemeClr val="tx1"/>
        </a:solidFill>
        <a:latin typeface="Arial" charset="0"/>
        <a:ea typeface="+mn-ea"/>
        <a:cs typeface="Arial" charset="0"/>
      </a:defRPr>
    </a:lvl5pPr>
    <a:lvl6pPr defTabSz="914400" eaLnBrk="1" hangingPunct="1" latinLnBrk="0" lvl="5" marL="2286000" rtl="0" algn="l">
      <a:defRPr kern="1200">
        <a:solidFill>
          <a:schemeClr val="tx1"/>
        </a:solidFill>
        <a:latin typeface="Arial" charset="0"/>
        <a:ea typeface="+mn-ea"/>
        <a:cs typeface="Arial" charset="0"/>
      </a:defRPr>
    </a:lvl6pPr>
    <a:lvl7pPr defTabSz="914400" eaLnBrk="1" hangingPunct="1" latinLnBrk="0" lvl="6" marL="2743200" rtl="0" algn="l">
      <a:defRPr kern="1200">
        <a:solidFill>
          <a:schemeClr val="tx1"/>
        </a:solidFill>
        <a:latin typeface="Arial" charset="0"/>
        <a:ea typeface="+mn-ea"/>
        <a:cs typeface="Arial" charset="0"/>
      </a:defRPr>
    </a:lvl7pPr>
    <a:lvl8pPr defTabSz="914400" eaLnBrk="1" hangingPunct="1" latinLnBrk="0" lvl="7" marL="3200400" rtl="0" algn="l">
      <a:defRPr kern="1200">
        <a:solidFill>
          <a:schemeClr val="tx1"/>
        </a:solidFill>
        <a:latin typeface="Arial" charset="0"/>
        <a:ea typeface="+mn-ea"/>
        <a:cs typeface="Arial" charset="0"/>
      </a:defRPr>
    </a:lvl8pPr>
    <a:lvl9pPr defTabSz="914400" eaLnBrk="1" hangingPunct="1" latinLnBrk="0" lvl="8" marL="3657600" rtl="0" algn="l">
      <a:defRPr kern="1200">
        <a:solidFill>
          <a:schemeClr val="tx1"/>
        </a:solidFill>
        <a:latin typeface="Arial" charset="0"/>
        <a:ea typeface="+mn-ea"/>
        <a:cs typeface="Arial" charset="0"/>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1.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1.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06" Type="http://schemas.openxmlformats.org/officeDocument/2006/relationships/slide" Target="slides/slide101.xml"/><Relationship Id="rId105" Type="http://schemas.openxmlformats.org/officeDocument/2006/relationships/slide" Target="slides/slide100.xml"/><Relationship Id="rId104" Type="http://schemas.openxmlformats.org/officeDocument/2006/relationships/slide" Target="slides/slide99.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103" Type="http://schemas.openxmlformats.org/officeDocument/2006/relationships/slide" Target="slides/slide98.xml"/><Relationship Id="rId102" Type="http://schemas.openxmlformats.org/officeDocument/2006/relationships/slide" Target="slides/slide97.xml"/><Relationship Id="rId101" Type="http://schemas.openxmlformats.org/officeDocument/2006/relationships/slide" Target="slides/slide96.xml"/><Relationship Id="rId100" Type="http://schemas.openxmlformats.org/officeDocument/2006/relationships/slide" Target="slides/slide95.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95" Type="http://schemas.openxmlformats.org/officeDocument/2006/relationships/slide" Target="slides/slide90.xml"/><Relationship Id="rId94" Type="http://schemas.openxmlformats.org/officeDocument/2006/relationships/slide" Target="slides/slide89.xml"/><Relationship Id="rId97" Type="http://schemas.openxmlformats.org/officeDocument/2006/relationships/slide" Target="slides/slide92.xml"/><Relationship Id="rId96" Type="http://schemas.openxmlformats.org/officeDocument/2006/relationships/slide" Target="slides/slide91.xml"/><Relationship Id="rId11" Type="http://schemas.openxmlformats.org/officeDocument/2006/relationships/slide" Target="slides/slide6.xml"/><Relationship Id="rId99" Type="http://schemas.openxmlformats.org/officeDocument/2006/relationships/slide" Target="slides/slide94.xml"/><Relationship Id="rId10" Type="http://schemas.openxmlformats.org/officeDocument/2006/relationships/slide" Target="slides/slide5.xml"/><Relationship Id="rId98" Type="http://schemas.openxmlformats.org/officeDocument/2006/relationships/slide" Target="slides/slide93.xml"/><Relationship Id="rId13" Type="http://schemas.openxmlformats.org/officeDocument/2006/relationships/slide" Target="slides/slide8.xml"/><Relationship Id="rId12" Type="http://schemas.openxmlformats.org/officeDocument/2006/relationships/slide" Target="slides/slide7.xml"/><Relationship Id="rId91" Type="http://schemas.openxmlformats.org/officeDocument/2006/relationships/slide" Target="slides/slide86.xml"/><Relationship Id="rId90" Type="http://schemas.openxmlformats.org/officeDocument/2006/relationships/slide" Target="slides/slide85.xml"/><Relationship Id="rId93" Type="http://schemas.openxmlformats.org/officeDocument/2006/relationships/slide" Target="slides/slide88.xml"/><Relationship Id="rId92" Type="http://schemas.openxmlformats.org/officeDocument/2006/relationships/slide" Target="slides/slide8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 Id="rId84" Type="http://schemas.openxmlformats.org/officeDocument/2006/relationships/slide" Target="slides/slide79.xml"/><Relationship Id="rId83" Type="http://schemas.openxmlformats.org/officeDocument/2006/relationships/slide" Target="slides/slide78.xml"/><Relationship Id="rId86" Type="http://schemas.openxmlformats.org/officeDocument/2006/relationships/slide" Target="slides/slide81.xml"/><Relationship Id="rId85" Type="http://schemas.openxmlformats.org/officeDocument/2006/relationships/slide" Target="slides/slide80.xml"/><Relationship Id="rId88" Type="http://schemas.openxmlformats.org/officeDocument/2006/relationships/slide" Target="slides/slide83.xml"/><Relationship Id="rId87" Type="http://schemas.openxmlformats.org/officeDocument/2006/relationships/slide" Target="slides/slide82.xml"/><Relationship Id="rId89" Type="http://schemas.openxmlformats.org/officeDocument/2006/relationships/slide" Target="slides/slide84.xml"/><Relationship Id="rId80" Type="http://schemas.openxmlformats.org/officeDocument/2006/relationships/slide" Target="slides/slide75.xml"/><Relationship Id="rId82" Type="http://schemas.openxmlformats.org/officeDocument/2006/relationships/slide" Target="slides/slide77.xml"/><Relationship Id="rId81" Type="http://schemas.openxmlformats.org/officeDocument/2006/relationships/slide" Target="slides/slide76.xml"/><Relationship Id="rId1" Type="http://schemas.openxmlformats.org/officeDocument/2006/relationships/theme" Target="theme/theme1.xml"/><Relationship Id="rId2" Type="http://schemas.openxmlformats.org/officeDocument/2006/relationships/viewProps" Target="viewProps1.xml"/><Relationship Id="rId3" Type="http://schemas.openxmlformats.org/officeDocument/2006/relationships/presProps" Target="presProps1.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75" Type="http://schemas.openxmlformats.org/officeDocument/2006/relationships/slide" Target="slides/slide70.xml"/><Relationship Id="rId74" Type="http://schemas.openxmlformats.org/officeDocument/2006/relationships/slide" Target="slides/slide69.xml"/><Relationship Id="rId77" Type="http://schemas.openxmlformats.org/officeDocument/2006/relationships/slide" Target="slides/slide72.xml"/><Relationship Id="rId76" Type="http://schemas.openxmlformats.org/officeDocument/2006/relationships/slide" Target="slides/slide71.xml"/><Relationship Id="rId79" Type="http://schemas.openxmlformats.org/officeDocument/2006/relationships/slide" Target="slides/slide74.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62" Type="http://schemas.openxmlformats.org/officeDocument/2006/relationships/slide" Target="slides/slide57.xml"/><Relationship Id="rId61" Type="http://schemas.openxmlformats.org/officeDocument/2006/relationships/slide" Target="slides/slide56.xml"/><Relationship Id="rId64" Type="http://schemas.openxmlformats.org/officeDocument/2006/relationships/slide" Target="slides/slide59.xml"/><Relationship Id="rId63" Type="http://schemas.openxmlformats.org/officeDocument/2006/relationships/slide" Target="slides/slide58.xml"/><Relationship Id="rId66" Type="http://schemas.openxmlformats.org/officeDocument/2006/relationships/slide" Target="slides/slide61.xml"/><Relationship Id="rId65" Type="http://schemas.openxmlformats.org/officeDocument/2006/relationships/slide" Target="slides/slide60.xml"/><Relationship Id="rId68" Type="http://schemas.openxmlformats.org/officeDocument/2006/relationships/slide" Target="slides/slide63.xml"/><Relationship Id="rId67" Type="http://schemas.openxmlformats.org/officeDocument/2006/relationships/slide" Target="slides/slide62.xml"/><Relationship Id="rId60" Type="http://schemas.openxmlformats.org/officeDocument/2006/relationships/slide" Target="slides/slide55.xml"/><Relationship Id="rId69" Type="http://schemas.openxmlformats.org/officeDocument/2006/relationships/slide" Target="slides/slide6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55" Type="http://schemas.openxmlformats.org/officeDocument/2006/relationships/slide" Target="slides/slide50.xml"/><Relationship Id="rId54" Type="http://schemas.openxmlformats.org/officeDocument/2006/relationships/slide" Target="slides/slide49.xml"/><Relationship Id="rId57" Type="http://schemas.openxmlformats.org/officeDocument/2006/relationships/slide" Target="slides/slide52.xml"/><Relationship Id="rId56" Type="http://schemas.openxmlformats.org/officeDocument/2006/relationships/slide" Target="slides/slide51.xml"/><Relationship Id="rId59" Type="http://schemas.openxmlformats.org/officeDocument/2006/relationships/slide" Target="slides/slide54.xml"/><Relationship Id="rId58"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pPr>
              <a:defRPr/>
            </a:pPr>
            <a:r>
              <a:rPr lang="en-US"/>
              <a:t>1</a:t>
            </a:r>
          </a:p>
        </p:txBody>
      </p:sp>
      <p:sp>
        <p:nvSpPr>
          <p:cNvPr id="829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747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29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endParaRPr lang="en-US"/>
          </a:p>
        </p:txBody>
      </p:sp>
      <p:sp>
        <p:nvSpPr>
          <p:cNvPr id="829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fld id="{14BCE3AE-2B89-4DA4-A3F5-D6E837BDAA26}" type="slidenum">
              <a:rPr lang="en-US"/>
              <a:pPr>
                <a:defRPr/>
              </a:pPr>
              <a:t>‹#›</a:t>
            </a:fld>
            <a:endParaRPr lang="en-US"/>
          </a:p>
        </p:txBody>
      </p:sp>
    </p:spTree>
    <p:extLst>
      <p:ext uri="{BB962C8B-B14F-4D97-AF65-F5344CB8AC3E}">
        <p14:creationId xmlns:p14="http://schemas.microsoft.com/office/powerpoint/2010/main" val="3682554403"/>
      </p:ext>
    </p:extLst>
  </p:cSld>
  <p:clrMap bg1="lt1" tx1="dk1" bg2="lt2" tx2="dk2" accent1="accent1" accent2="accent2" accent3="accent3" accent4="accent4" accent5="accent5" accent6="accent6" hlink="hlink" folHlink="folHlink"/>
  <p:hf ftr="0" dt="0"/>
  <p:notesStyle>
    <a:lvl1pPr algn="r" rtl="1" eaLnBrk="0" fontAlgn="base" hangingPunct="0">
      <a:spcBef>
        <a:spcPct val="30000"/>
      </a:spcBef>
      <a:spcAft>
        <a:spcPct val="0"/>
      </a:spcAft>
      <a:defRPr sz="1200" kern="1200">
        <a:solidFill>
          <a:schemeClr val="tx1"/>
        </a:solidFill>
        <a:latin typeface="Arial" charset="0"/>
        <a:ea typeface="+mn-ea"/>
        <a:cs typeface="Arial" charset="0"/>
      </a:defRPr>
    </a:lvl1pPr>
    <a:lvl2pPr marL="457200" algn="r" rtl="1" eaLnBrk="0" fontAlgn="base" hangingPunct="0">
      <a:spcBef>
        <a:spcPct val="30000"/>
      </a:spcBef>
      <a:spcAft>
        <a:spcPct val="0"/>
      </a:spcAft>
      <a:defRPr sz="1200" kern="1200">
        <a:solidFill>
          <a:schemeClr val="tx1"/>
        </a:solidFill>
        <a:latin typeface="Arial" charset="0"/>
        <a:ea typeface="+mn-ea"/>
        <a:cs typeface="Arial" charset="0"/>
      </a:defRPr>
    </a:lvl2pPr>
    <a:lvl3pPr marL="914400" algn="r" rtl="1" eaLnBrk="0" fontAlgn="base" hangingPunct="0">
      <a:spcBef>
        <a:spcPct val="30000"/>
      </a:spcBef>
      <a:spcAft>
        <a:spcPct val="0"/>
      </a:spcAft>
      <a:defRPr sz="1200" kern="1200">
        <a:solidFill>
          <a:schemeClr val="tx1"/>
        </a:solidFill>
        <a:latin typeface="Arial" charset="0"/>
        <a:ea typeface="+mn-ea"/>
        <a:cs typeface="Arial" charset="0"/>
      </a:defRPr>
    </a:lvl3pPr>
    <a:lvl4pPr marL="1371600" algn="r" rtl="1" eaLnBrk="0" fontAlgn="base" hangingPunct="0">
      <a:spcBef>
        <a:spcPct val="30000"/>
      </a:spcBef>
      <a:spcAft>
        <a:spcPct val="0"/>
      </a:spcAft>
      <a:defRPr sz="1200" kern="1200">
        <a:solidFill>
          <a:schemeClr val="tx1"/>
        </a:solidFill>
        <a:latin typeface="Arial" charset="0"/>
        <a:ea typeface="+mn-ea"/>
        <a:cs typeface="Arial" charset="0"/>
      </a:defRPr>
    </a:lvl4pPr>
    <a:lvl5pPr marL="1828800" algn="r" rtl="1"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1</a:t>
            </a:r>
          </a:p>
        </p:txBody>
      </p:sp>
      <p:sp>
        <p:nvSpPr>
          <p:cNvPr id="7577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eaLnBrk="1" hangingPunct="1"/>
            <a:fld id="{10BFD72A-B970-4421-8E1F-83D6688789D9}" type="slidenum">
              <a:rPr lang="en-US" altLang="en-US" smtClean="0"/>
              <a:pPr eaLnBrk="1" hangingPunct="1"/>
              <a:t>1</a:t>
            </a:fld>
            <a:endParaRPr lang="en-US" altLang="en-US"/>
          </a:p>
        </p:txBody>
      </p:sp>
      <p:sp>
        <p:nvSpPr>
          <p:cNvPr id="75780" name="Rectangle 2"/>
          <p:cNvSpPr>
            <a:spLocks noGrp="1" noRot="1" noChangeAspect="1" noChangeArrowheads="1" noTextEdit="1"/>
          </p:cNvSpPr>
          <p:nvPr>
            <p:ph type="sldImg"/>
          </p:nvPr>
        </p:nvSpPr>
        <p:spPr>
          <a:ln/>
        </p:spPr>
      </p:sp>
      <p:sp>
        <p:nvSpPr>
          <p:cNvPr id="7578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r>
              <a:rPr lang="en-US"/>
              <a:t>PUSAT PENGAJIAN SYARIAH FAKULTI PENGAJIAN KONTEMPORI ISLAM UNIVERSITI  SULTAN ZAINAL ABIDIN</a:t>
            </a: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a:defRPr/>
            </a:pPr>
            <a:fld id="{6874E52A-EB22-4D2D-A135-74A7E810A8CF}" type="slidenum">
              <a:rPr lang="ar-SA" smtClean="0"/>
              <a:pPr>
                <a:defRPr/>
              </a:pPr>
              <a:t>‹#›</a:t>
            </a:fld>
            <a:endParaRPr lang="ms-MY"/>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PUSAT PENGAJIAN SYARIAH FAKULTI PENGAJIAN KONTEMPORI ISLAM UNIVERSITI  SULTAN ZAINAL ABIDIN</a:t>
            </a:r>
          </a:p>
        </p:txBody>
      </p:sp>
      <p:sp>
        <p:nvSpPr>
          <p:cNvPr id="6" name="Slide Number Placeholder 5"/>
          <p:cNvSpPr>
            <a:spLocks noGrp="1"/>
          </p:cNvSpPr>
          <p:nvPr>
            <p:ph type="sldNum" sz="quarter" idx="12"/>
          </p:nvPr>
        </p:nvSpPr>
        <p:spPr/>
        <p:txBody>
          <a:bodyPr/>
          <a:lstStyle/>
          <a:p>
            <a:pPr>
              <a:defRPr/>
            </a:pPr>
            <a:fld id="{D071279F-B38B-405B-A87A-9801AFB972E0}" type="slidenum">
              <a:rPr lang="ar-SA" smtClean="0"/>
              <a:pPr>
                <a:defRPr/>
              </a:pPr>
              <a:t>‹#›</a:t>
            </a:fld>
            <a:endParaRPr lang="ms-MY"/>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PUSAT PENGAJIAN SYARIAH FAKULTI PENGAJIAN KONTEMPORI ISLAM UNIVERSITI  SULTAN ZAINAL ABIDIN</a:t>
            </a:r>
          </a:p>
        </p:txBody>
      </p:sp>
      <p:sp>
        <p:nvSpPr>
          <p:cNvPr id="6" name="Slide Number Placeholder 5"/>
          <p:cNvSpPr>
            <a:spLocks noGrp="1"/>
          </p:cNvSpPr>
          <p:nvPr>
            <p:ph type="sldNum" sz="quarter" idx="12"/>
          </p:nvPr>
        </p:nvSpPr>
        <p:spPr/>
        <p:txBody>
          <a:bodyPr/>
          <a:lstStyle/>
          <a:p>
            <a:pPr>
              <a:defRPr/>
            </a:pPr>
            <a:fld id="{2575BB60-8AAF-42FC-B06B-D94122972491}" type="slidenum">
              <a:rPr lang="ar-SA" smtClean="0"/>
              <a:pPr>
                <a:defRPr/>
              </a:pPr>
              <a:t>‹#›</a:t>
            </a:fld>
            <a:endParaRPr lang="ms-MY"/>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PUSAT PENGAJIAN SYARIAH FAKULTI PENGAJIAN KONTEMPORI ISLAM UNIVERSITI  SULTAN ZAINAL ABIDIN</a:t>
            </a:r>
          </a:p>
        </p:txBody>
      </p:sp>
      <p:sp>
        <p:nvSpPr>
          <p:cNvPr id="6" name="Slide Number Placeholder 5"/>
          <p:cNvSpPr>
            <a:spLocks noGrp="1"/>
          </p:cNvSpPr>
          <p:nvPr>
            <p:ph type="sldNum" sz="quarter" idx="12"/>
          </p:nvPr>
        </p:nvSpPr>
        <p:spPr/>
        <p:txBody>
          <a:bodyPr/>
          <a:lstStyle/>
          <a:p>
            <a:pPr>
              <a:defRPr/>
            </a:pPr>
            <a:fld id="{986E43DD-6397-4C52-8494-F91C76F9A4DA}" type="slidenum">
              <a:rPr lang="ar-SA" smtClean="0"/>
              <a:pPr>
                <a:defRPr/>
              </a:pPr>
              <a:t>‹#›</a:t>
            </a:fld>
            <a:endParaRPr lang="ms-MY"/>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PUSAT PENGAJIAN SYARIAH FAKULTI PENGAJIAN KONTEMPORI ISLAM UNIVERSITI  SULTAN ZAINAL ABIDIN</a:t>
            </a:r>
          </a:p>
        </p:txBody>
      </p:sp>
      <p:sp>
        <p:nvSpPr>
          <p:cNvPr id="6" name="Slide Number Placeholder 5"/>
          <p:cNvSpPr>
            <a:spLocks noGrp="1"/>
          </p:cNvSpPr>
          <p:nvPr>
            <p:ph type="sldNum" sz="quarter" idx="12"/>
          </p:nvPr>
        </p:nvSpPr>
        <p:spPr/>
        <p:txBody>
          <a:bodyPr/>
          <a:lstStyle/>
          <a:p>
            <a:pPr>
              <a:defRPr/>
            </a:pPr>
            <a:fld id="{A0376A77-AEA3-4DFD-87C6-E1849F236CF8}" type="slidenum">
              <a:rPr lang="ar-SA" smtClean="0"/>
              <a:pPr>
                <a:defRPr/>
              </a:pPr>
              <a:t>‹#›</a:t>
            </a:fld>
            <a:endParaRPr lang="ms-MY"/>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PUSAT PENGAJIAN SYARIAH FAKULTI PENGAJIAN KONTEMPORI ISLAM UNIVERSITI  SULTAN ZAINAL ABIDIN</a:t>
            </a:r>
          </a:p>
        </p:txBody>
      </p:sp>
      <p:sp>
        <p:nvSpPr>
          <p:cNvPr id="7" name="Slide Number Placeholder 6"/>
          <p:cNvSpPr>
            <a:spLocks noGrp="1"/>
          </p:cNvSpPr>
          <p:nvPr>
            <p:ph type="sldNum" sz="quarter" idx="12"/>
          </p:nvPr>
        </p:nvSpPr>
        <p:spPr/>
        <p:txBody>
          <a:bodyPr/>
          <a:lstStyle/>
          <a:p>
            <a:pPr>
              <a:defRPr/>
            </a:pPr>
            <a:fld id="{FCEF935B-6B4B-4FAB-B4C9-F9B8F23ADAD8}" type="slidenum">
              <a:rPr lang="ar-SA" smtClean="0"/>
              <a:pPr>
                <a:defRPr/>
              </a:pPr>
              <a:t>‹#›</a:t>
            </a:fld>
            <a:endParaRPr lang="ms-MY"/>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PUSAT PENGAJIAN SYARIAH FAKULTI PENGAJIAN KONTEMPORI ISLAM UNIVERSITI  SULTAN ZAINAL ABIDIN</a:t>
            </a:r>
          </a:p>
        </p:txBody>
      </p:sp>
      <p:sp>
        <p:nvSpPr>
          <p:cNvPr id="9" name="Slide Number Placeholder 8"/>
          <p:cNvSpPr>
            <a:spLocks noGrp="1"/>
          </p:cNvSpPr>
          <p:nvPr>
            <p:ph type="sldNum" sz="quarter" idx="12"/>
          </p:nvPr>
        </p:nvSpPr>
        <p:spPr/>
        <p:txBody>
          <a:bodyPr/>
          <a:lstStyle/>
          <a:p>
            <a:pPr>
              <a:defRPr/>
            </a:pPr>
            <a:fld id="{0516C023-5945-4C88-A960-AC154916E33B}" type="slidenum">
              <a:rPr lang="ar-SA" smtClean="0"/>
              <a:pPr>
                <a:defRPr/>
              </a:pPr>
              <a:t>‹#›</a:t>
            </a:fld>
            <a:endParaRPr lang="ms-MY"/>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PUSAT PENGAJIAN SYARIAH FAKULTI PENGAJIAN KONTEMPORI ISLAM UNIVERSITI  SULTAN ZAINAL ABIDIN</a:t>
            </a:r>
          </a:p>
        </p:txBody>
      </p:sp>
      <p:sp>
        <p:nvSpPr>
          <p:cNvPr id="5" name="Slide Number Placeholder 4"/>
          <p:cNvSpPr>
            <a:spLocks noGrp="1"/>
          </p:cNvSpPr>
          <p:nvPr>
            <p:ph type="sldNum" sz="quarter" idx="12"/>
          </p:nvPr>
        </p:nvSpPr>
        <p:spPr/>
        <p:txBody>
          <a:bodyPr/>
          <a:lstStyle/>
          <a:p>
            <a:pPr>
              <a:defRPr/>
            </a:pPr>
            <a:fld id="{40ABEDA7-6A8F-4542-8430-FBB4E33D4FFA}" type="slidenum">
              <a:rPr lang="ar-SA" smtClean="0"/>
              <a:pPr>
                <a:defRPr/>
              </a:pPr>
              <a:t>‹#›</a:t>
            </a:fld>
            <a:endParaRPr lang="ms-MY"/>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PUSAT PENGAJIAN SYARIAH FAKULTI PENGAJIAN KONTEMPORI ISLAM UNIVERSITI  SULTAN ZAINAL ABIDIN</a:t>
            </a:r>
          </a:p>
        </p:txBody>
      </p:sp>
      <p:sp>
        <p:nvSpPr>
          <p:cNvPr id="4" name="Slide Number Placeholder 3"/>
          <p:cNvSpPr>
            <a:spLocks noGrp="1"/>
          </p:cNvSpPr>
          <p:nvPr>
            <p:ph type="sldNum" sz="quarter" idx="12"/>
          </p:nvPr>
        </p:nvSpPr>
        <p:spPr/>
        <p:txBody>
          <a:bodyPr/>
          <a:lstStyle/>
          <a:p>
            <a:pPr>
              <a:defRPr/>
            </a:pPr>
            <a:fld id="{DF1ABE5B-590E-4973-96CF-23FEBAD8B389}" type="slidenum">
              <a:rPr lang="ar-SA" smtClean="0"/>
              <a:pPr>
                <a:defRPr/>
              </a:pPr>
              <a:t>‹#›</a:t>
            </a:fld>
            <a:endParaRPr lang="ms-MY"/>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PUSAT PENGAJIAN SYARIAH FAKULTI PENGAJIAN KONTEMPORI ISLAM UNIVERSITI  SULTAN ZAINAL ABIDIN</a:t>
            </a:r>
          </a:p>
        </p:txBody>
      </p:sp>
      <p:sp>
        <p:nvSpPr>
          <p:cNvPr id="7" name="Slide Number Placeholder 6"/>
          <p:cNvSpPr>
            <a:spLocks noGrp="1"/>
          </p:cNvSpPr>
          <p:nvPr>
            <p:ph type="sldNum" sz="quarter" idx="12"/>
          </p:nvPr>
        </p:nvSpPr>
        <p:spPr/>
        <p:txBody>
          <a:bodyPr/>
          <a:lstStyle/>
          <a:p>
            <a:pPr>
              <a:defRPr/>
            </a:pPr>
            <a:fld id="{C41ACD9C-AED3-4C58-97DB-9C9AC02688A3}" type="slidenum">
              <a:rPr lang="ar-SA" smtClean="0"/>
              <a:pPr>
                <a:defRPr/>
              </a:pPr>
              <a:t>‹#›</a:t>
            </a:fld>
            <a:endParaRPr lang="ms-MY"/>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a:defRPr/>
            </a:pPr>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r>
              <a:rPr lang="en-US"/>
              <a:t>PUSAT PENGAJIAN SYARIAH FAKULTI PENGAJIAN KONTEMPORI ISLAM UNIVERSITI  SULTAN ZAINAL ABIDIN</a:t>
            </a: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a:defRPr/>
            </a:pPr>
            <a:fld id="{F22FB199-0492-41A6-AE4B-55D1B0A8E69E}" type="slidenum">
              <a:rPr lang="ar-SA" smtClean="0"/>
              <a:pPr>
                <a:defRPr/>
              </a:pPr>
              <a:t>‹#›</a:t>
            </a:fld>
            <a:endParaRPr lang="ms-MY"/>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r>
              <a:rPr lang="en-US"/>
              <a:t>PUSAT PENGAJIAN SYARIAH FAKULTI PENGAJIAN KONTEMPORI ISLAM UNIVERSITI  SULTAN ZAINAL ABIDIN</a:t>
            </a: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569D9797-BFF3-4921-9199-ECE7429F06DB}" type="slidenum">
              <a:rPr lang="ar-SA" smtClean="0"/>
              <a:pPr>
                <a:defRPr/>
              </a:pPr>
              <a:t>‹#›</a:t>
            </a:fld>
            <a:endParaRPr lang="ms-MY"/>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hf sldNum="0" hd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1403350" y="2349500"/>
            <a:ext cx="6400800" cy="1752600"/>
          </a:xfrm>
        </p:spPr>
        <p:txBody>
          <a:bodyPr>
            <a:normAutofit fontScale="85000" lnSpcReduction="20000"/>
          </a:bodyPr>
          <a:lstStyle/>
          <a:p>
            <a:pPr eaLnBrk="1" hangingPunct="1">
              <a:lnSpc>
                <a:spcPct val="90000"/>
              </a:lnSpc>
              <a:defRPr/>
            </a:pPr>
            <a:endParaRPr lang="en-US" sz="4000" b="1" dirty="0"/>
          </a:p>
          <a:p>
            <a:pPr algn="ctr" eaLnBrk="1" hangingPunct="1">
              <a:lnSpc>
                <a:spcPct val="90000"/>
              </a:lnSpc>
              <a:defRPr/>
            </a:pPr>
            <a:r>
              <a:rPr lang="en-US" sz="4000" b="1" dirty="0">
                <a:solidFill>
                  <a:schemeClr val="tx1"/>
                </a:solidFill>
              </a:rPr>
              <a:t>WUDUK DAN SOLAT ORANG SAKIT MENURUT MAZHAB EMPAT </a:t>
            </a:r>
          </a:p>
        </p:txBody>
      </p:sp>
      <p:sp>
        <p:nvSpPr>
          <p:cNvPr id="5" name="Footer Placeholder 4"/>
          <p:cNvSpPr>
            <a:spLocks noGrp="1"/>
          </p:cNvSpPr>
          <p:nvPr>
            <p:ph type="ftr" sz="quarter" idx="11"/>
          </p:nvPr>
        </p:nvSpPr>
        <p:spPr/>
        <p:txBody>
          <a:bodyPr/>
          <a:lstStyle/>
          <a:p>
            <a:pPr>
              <a:defRPr/>
            </a:pPr>
            <a:r>
              <a:rPr lang="en-US" dirty="0"/>
              <a:t>PUSAT PENGAJIAN SYARIAH FAKULTI PENGAJIAN KONTEMPORI ISLAM UNIVERSITI  SULTAN ZAINAL ABIDIN</a:t>
            </a:r>
          </a:p>
        </p:txBody>
      </p:sp>
      <p:pic>
        <p:nvPicPr>
          <p:cNvPr id="2" name="Picture 1">
            <a:extLst>
              <a:ext uri="{FF2B5EF4-FFF2-40B4-BE49-F238E27FC236}">
                <a16:creationId xmlns:a16="http://schemas.microsoft.com/office/drawing/2014/main" id="{0E617113-1FDC-4331-88C0-CC967B000621}"/>
              </a:ext>
            </a:extLst>
          </p:cNvPr>
          <p:cNvPicPr>
            <a:picLocks noChangeAspect="1"/>
          </p:cNvPicPr>
          <p:nvPr/>
        </p:nvPicPr>
        <p:blipFill>
          <a:blip r:embed="rId3"/>
          <a:stretch>
            <a:fillRect/>
          </a:stretch>
        </p:blipFill>
        <p:spPr>
          <a:xfrm>
            <a:off x="3269214" y="623965"/>
            <a:ext cx="2286198" cy="1713124"/>
          </a:xfrm>
          <a:prstGeom prst="rect">
            <a:avLst/>
          </a:prstGeom>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051">
                                            <p:txEl>
                                              <p:pRg st="1" end="1"/>
                                            </p:txEl>
                                          </p:spTgt>
                                        </p:tgtEl>
                                        <p:attrNameLst>
                                          <p:attrName>style.visibility</p:attrName>
                                        </p:attrNameLst>
                                      </p:cBhvr>
                                      <p:to>
                                        <p:strVal val="visible"/>
                                      </p:to>
                                    </p:set>
                                    <p:anim calcmode="lin" valueType="num">
                                      <p:cBhvr>
                                        <p:cTn id="7" dur="500" fill="hold"/>
                                        <p:tgtEl>
                                          <p:spTgt spid="2051">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051">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0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p:txBody>
          <a:bodyPr/>
          <a:lstStyle/>
          <a:p>
            <a:pPr algn="l" rtl="0" eaLnBrk="1" hangingPunct="1">
              <a:defRPr/>
            </a:pPr>
            <a:endParaRPr lang="en-US" b="1"/>
          </a:p>
          <a:p>
            <a:pPr algn="l" rtl="0" eaLnBrk="1" hangingPunct="1">
              <a:defRPr/>
            </a:pPr>
            <a:r>
              <a:rPr lang="en-US" b="1"/>
              <a:t>Niat </a:t>
            </a:r>
          </a:p>
          <a:p>
            <a:pPr algn="l" rtl="0" eaLnBrk="1" hangingPunct="1">
              <a:defRPr/>
            </a:pPr>
            <a:r>
              <a:rPr lang="en-US" b="1"/>
              <a:t>Membasuh Muka</a:t>
            </a:r>
          </a:p>
          <a:p>
            <a:pPr algn="l" rtl="0" eaLnBrk="1" hangingPunct="1">
              <a:defRPr/>
            </a:pPr>
            <a:r>
              <a:rPr lang="en-US" b="1"/>
              <a:t>Membasuh Dua Tangan Hingga Siku</a:t>
            </a:r>
          </a:p>
          <a:p>
            <a:pPr algn="l" rtl="0" eaLnBrk="1" hangingPunct="1">
              <a:defRPr/>
            </a:pPr>
            <a:r>
              <a:rPr lang="en-US" b="1"/>
              <a:t>Menyapu Kepala</a:t>
            </a:r>
          </a:p>
          <a:p>
            <a:pPr algn="l" rtl="0" eaLnBrk="1" hangingPunct="1">
              <a:defRPr/>
            </a:pPr>
            <a:r>
              <a:rPr lang="en-US" b="1"/>
              <a:t>Membasuh Dua Kaki Hingga Buku Lali</a:t>
            </a:r>
          </a:p>
          <a:p>
            <a:pPr algn="l" rtl="0" eaLnBrk="1" hangingPunct="1">
              <a:defRPr/>
            </a:pPr>
            <a:r>
              <a:rPr lang="en-US" b="1"/>
              <a:t>Tertib Iaitu Teratur</a:t>
            </a:r>
          </a:p>
          <a:p>
            <a:pPr algn="l" rtl="0" eaLnBrk="1" hangingPunct="1">
              <a:defRPr/>
            </a:pPr>
            <a:endParaRPr lang="en-US" b="1"/>
          </a:p>
        </p:txBody>
      </p:sp>
      <p:sp>
        <p:nvSpPr>
          <p:cNvPr id="6" name="Footer Placeholder 5"/>
          <p:cNvSpPr>
            <a:spLocks noGrp="1"/>
          </p:cNvSpPr>
          <p:nvPr>
            <p:ph type="ftr" sz="quarter" idx="11"/>
          </p:nvPr>
        </p:nvSpPr>
        <p:spPr/>
        <p:txBody>
          <a:bodyPr/>
          <a:lstStyle/>
          <a:p>
            <a:pPr>
              <a:defRPr/>
            </a:pPr>
            <a:r>
              <a:rPr lang="en-US"/>
              <a:t>PUSAT PENGAJIAN SYARIAH FAKULTI PENGAJIAN KONTEMPORI ISLAM UNIVERSITI  SULTAN ZAINAL ABIDIN</a:t>
            </a:r>
          </a:p>
        </p:txBody>
      </p:sp>
      <p:sp>
        <p:nvSpPr>
          <p:cNvPr id="9218" name="Rectangle 2"/>
          <p:cNvSpPr>
            <a:spLocks noGrp="1" noChangeArrowheads="1"/>
          </p:cNvSpPr>
          <p:nvPr>
            <p:ph type="title"/>
          </p:nvPr>
        </p:nvSpPr>
        <p:spPr/>
        <p:txBody>
          <a:bodyPr/>
          <a:lstStyle/>
          <a:p>
            <a:pPr algn="ctr" rtl="0" eaLnBrk="1" hangingPunct="1">
              <a:defRPr/>
            </a:pPr>
            <a:r>
              <a:rPr lang="en-US" sz="4000" b="1" dirty="0"/>
              <a:t>TATA CARA BERWUDUK</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768" decel="100000"/>
                                        <p:tgtEl>
                                          <p:spTgt spid="9218"/>
                                        </p:tgtEl>
                                      </p:cBhvr>
                                    </p:animEffect>
                                    <p:animScale>
                                      <p:cBhvr>
                                        <p:cTn id="8" dur="768" decel="100000"/>
                                        <p:tgtEl>
                                          <p:spTgt spid="9218"/>
                                        </p:tgtEl>
                                      </p:cBhvr>
                                      <p:from x="10000" y="10000"/>
                                      <p:to x="200000" y="450000"/>
                                    </p:animScale>
                                    <p:animScale>
                                      <p:cBhvr>
                                        <p:cTn id="9" dur="1230" accel="100000" fill="hold">
                                          <p:stCondLst>
                                            <p:cond delay="768"/>
                                          </p:stCondLst>
                                        </p:cTn>
                                        <p:tgtEl>
                                          <p:spTgt spid="9218"/>
                                        </p:tgtEl>
                                      </p:cBhvr>
                                      <p:from x="200000" y="450000"/>
                                      <p:to x="100000" y="100000"/>
                                    </p:animScale>
                                    <p:set>
                                      <p:cBhvr>
                                        <p:cTn id="10" dur="768" fill="hold"/>
                                        <p:tgtEl>
                                          <p:spTgt spid="9218"/>
                                        </p:tgtEl>
                                        <p:attrNameLst>
                                          <p:attrName>ppt_x</p:attrName>
                                        </p:attrNameLst>
                                      </p:cBhvr>
                                      <p:to>
                                        <p:strVal val="(0.5)"/>
                                      </p:to>
                                    </p:set>
                                    <p:anim from="(0.5)" to="(#ppt_x)" calcmode="lin" valueType="num">
                                      <p:cBhvr>
                                        <p:cTn id="11" dur="1230" accel="100000" fill="hold">
                                          <p:stCondLst>
                                            <p:cond delay="768"/>
                                          </p:stCondLst>
                                        </p:cTn>
                                        <p:tgtEl>
                                          <p:spTgt spid="9218"/>
                                        </p:tgtEl>
                                        <p:attrNameLst>
                                          <p:attrName>ppt_x</p:attrName>
                                        </p:attrNameLst>
                                      </p:cBhvr>
                                    </p:anim>
                                    <p:set>
                                      <p:cBhvr>
                                        <p:cTn id="12" dur="768" fill="hold"/>
                                        <p:tgtEl>
                                          <p:spTgt spid="9218"/>
                                        </p:tgtEl>
                                        <p:attrNameLst>
                                          <p:attrName>ppt_y</p:attrName>
                                        </p:attrNameLst>
                                      </p:cBhvr>
                                      <p:to>
                                        <p:strVal val="(#ppt_y+0.4)"/>
                                      </p:to>
                                    </p:set>
                                    <p:anim from="(#ppt_y+0.4)" to="(#ppt_y)" calcmode="lin" valueType="num">
                                      <p:cBhvr>
                                        <p:cTn id="13" dur="1230" accel="100000" fill="hold">
                                          <p:stCondLst>
                                            <p:cond delay="768"/>
                                          </p:stCondLst>
                                        </p:cTn>
                                        <p:tgtEl>
                                          <p:spTgt spid="9218"/>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9219">
                                            <p:txEl>
                                              <p:pRg st="1" end="1"/>
                                            </p:txEl>
                                          </p:spTgt>
                                        </p:tgtEl>
                                        <p:attrNameLst>
                                          <p:attrName>style.visibility</p:attrName>
                                        </p:attrNameLst>
                                      </p:cBhvr>
                                      <p:to>
                                        <p:strVal val="visible"/>
                                      </p:to>
                                    </p:set>
                                    <p:anim calcmode="lin" valueType="num">
                                      <p:cBhvr>
                                        <p:cTn id="18" dur="500" fill="hold"/>
                                        <p:tgtEl>
                                          <p:spTgt spid="9219">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9219">
                                            <p:txEl>
                                              <p:pRg st="1" end="1"/>
                                            </p:txEl>
                                          </p:spTgt>
                                        </p:tgtEl>
                                        <p:attrNameLst>
                                          <p:attrName>ppt_h</p:attrName>
                                        </p:attrNameLst>
                                      </p:cBhvr>
                                      <p:tavLst>
                                        <p:tav tm="0">
                                          <p:val>
                                            <p:fltVal val="0"/>
                                          </p:val>
                                        </p:tav>
                                        <p:tav tm="100000">
                                          <p:val>
                                            <p:strVal val="#ppt_h"/>
                                          </p:val>
                                        </p:tav>
                                      </p:tavLst>
                                    </p:anim>
                                    <p:animEffect transition="in" filter="fade">
                                      <p:cBhvr>
                                        <p:cTn id="20" dur="500"/>
                                        <p:tgtEl>
                                          <p:spTgt spid="9219">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9219">
                                            <p:txEl>
                                              <p:pRg st="2" end="2"/>
                                            </p:txEl>
                                          </p:spTgt>
                                        </p:tgtEl>
                                        <p:attrNameLst>
                                          <p:attrName>style.visibility</p:attrName>
                                        </p:attrNameLst>
                                      </p:cBhvr>
                                      <p:to>
                                        <p:strVal val="visible"/>
                                      </p:to>
                                    </p:set>
                                    <p:anim calcmode="lin" valueType="num">
                                      <p:cBhvr>
                                        <p:cTn id="25" dur="500" fill="hold"/>
                                        <p:tgtEl>
                                          <p:spTgt spid="9219">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9219">
                                            <p:txEl>
                                              <p:pRg st="2" end="2"/>
                                            </p:txEl>
                                          </p:spTgt>
                                        </p:tgtEl>
                                        <p:attrNameLst>
                                          <p:attrName>ppt_h</p:attrName>
                                        </p:attrNameLst>
                                      </p:cBhvr>
                                      <p:tavLst>
                                        <p:tav tm="0">
                                          <p:val>
                                            <p:fltVal val="0"/>
                                          </p:val>
                                        </p:tav>
                                        <p:tav tm="100000">
                                          <p:val>
                                            <p:strVal val="#ppt_h"/>
                                          </p:val>
                                        </p:tav>
                                      </p:tavLst>
                                    </p:anim>
                                    <p:animEffect transition="in" filter="fade">
                                      <p:cBhvr>
                                        <p:cTn id="27" dur="500"/>
                                        <p:tgtEl>
                                          <p:spTgt spid="9219">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9219">
                                            <p:txEl>
                                              <p:pRg st="3" end="3"/>
                                            </p:txEl>
                                          </p:spTgt>
                                        </p:tgtEl>
                                        <p:attrNameLst>
                                          <p:attrName>style.visibility</p:attrName>
                                        </p:attrNameLst>
                                      </p:cBhvr>
                                      <p:to>
                                        <p:strVal val="visible"/>
                                      </p:to>
                                    </p:set>
                                    <p:anim calcmode="lin" valueType="num">
                                      <p:cBhvr>
                                        <p:cTn id="32" dur="500" fill="hold"/>
                                        <p:tgtEl>
                                          <p:spTgt spid="9219">
                                            <p:txEl>
                                              <p:pRg st="3" end="3"/>
                                            </p:txEl>
                                          </p:spTgt>
                                        </p:tgtEl>
                                        <p:attrNameLst>
                                          <p:attrName>ppt_w</p:attrName>
                                        </p:attrNameLst>
                                      </p:cBhvr>
                                      <p:tavLst>
                                        <p:tav tm="0">
                                          <p:val>
                                            <p:fltVal val="0"/>
                                          </p:val>
                                        </p:tav>
                                        <p:tav tm="100000">
                                          <p:val>
                                            <p:strVal val="#ppt_w"/>
                                          </p:val>
                                        </p:tav>
                                      </p:tavLst>
                                    </p:anim>
                                    <p:anim calcmode="lin" valueType="num">
                                      <p:cBhvr>
                                        <p:cTn id="33" dur="500" fill="hold"/>
                                        <p:tgtEl>
                                          <p:spTgt spid="9219">
                                            <p:txEl>
                                              <p:pRg st="3" end="3"/>
                                            </p:txEl>
                                          </p:spTgt>
                                        </p:tgtEl>
                                        <p:attrNameLst>
                                          <p:attrName>ppt_h</p:attrName>
                                        </p:attrNameLst>
                                      </p:cBhvr>
                                      <p:tavLst>
                                        <p:tav tm="0">
                                          <p:val>
                                            <p:fltVal val="0"/>
                                          </p:val>
                                        </p:tav>
                                        <p:tav tm="100000">
                                          <p:val>
                                            <p:strVal val="#ppt_h"/>
                                          </p:val>
                                        </p:tav>
                                      </p:tavLst>
                                    </p:anim>
                                    <p:animEffect transition="in" filter="fade">
                                      <p:cBhvr>
                                        <p:cTn id="34" dur="500"/>
                                        <p:tgtEl>
                                          <p:spTgt spid="9219">
                                            <p:txEl>
                                              <p:pRg st="3" end="3"/>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9219">
                                            <p:txEl>
                                              <p:pRg st="4" end="4"/>
                                            </p:txEl>
                                          </p:spTgt>
                                        </p:tgtEl>
                                        <p:attrNameLst>
                                          <p:attrName>style.visibility</p:attrName>
                                        </p:attrNameLst>
                                      </p:cBhvr>
                                      <p:to>
                                        <p:strVal val="visible"/>
                                      </p:to>
                                    </p:set>
                                    <p:anim calcmode="lin" valueType="num">
                                      <p:cBhvr>
                                        <p:cTn id="39" dur="500" fill="hold"/>
                                        <p:tgtEl>
                                          <p:spTgt spid="9219">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9219">
                                            <p:txEl>
                                              <p:pRg st="4" end="4"/>
                                            </p:txEl>
                                          </p:spTgt>
                                        </p:tgtEl>
                                        <p:attrNameLst>
                                          <p:attrName>ppt_h</p:attrName>
                                        </p:attrNameLst>
                                      </p:cBhvr>
                                      <p:tavLst>
                                        <p:tav tm="0">
                                          <p:val>
                                            <p:fltVal val="0"/>
                                          </p:val>
                                        </p:tav>
                                        <p:tav tm="100000">
                                          <p:val>
                                            <p:strVal val="#ppt_h"/>
                                          </p:val>
                                        </p:tav>
                                      </p:tavLst>
                                    </p:anim>
                                    <p:animEffect transition="in" filter="fade">
                                      <p:cBhvr>
                                        <p:cTn id="41" dur="500"/>
                                        <p:tgtEl>
                                          <p:spTgt spid="9219">
                                            <p:txEl>
                                              <p:pRg st="4" end="4"/>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53" presetClass="entr" presetSubtype="0" fill="hold" grpId="0" nodeType="clickEffect">
                                  <p:stCondLst>
                                    <p:cond delay="0"/>
                                  </p:stCondLst>
                                  <p:childTnLst>
                                    <p:set>
                                      <p:cBhvr>
                                        <p:cTn id="45" dur="1" fill="hold">
                                          <p:stCondLst>
                                            <p:cond delay="0"/>
                                          </p:stCondLst>
                                        </p:cTn>
                                        <p:tgtEl>
                                          <p:spTgt spid="9219">
                                            <p:txEl>
                                              <p:pRg st="5" end="5"/>
                                            </p:txEl>
                                          </p:spTgt>
                                        </p:tgtEl>
                                        <p:attrNameLst>
                                          <p:attrName>style.visibility</p:attrName>
                                        </p:attrNameLst>
                                      </p:cBhvr>
                                      <p:to>
                                        <p:strVal val="visible"/>
                                      </p:to>
                                    </p:set>
                                    <p:anim calcmode="lin" valueType="num">
                                      <p:cBhvr>
                                        <p:cTn id="46" dur="500" fill="hold"/>
                                        <p:tgtEl>
                                          <p:spTgt spid="9219">
                                            <p:txEl>
                                              <p:pRg st="5" end="5"/>
                                            </p:txEl>
                                          </p:spTgt>
                                        </p:tgtEl>
                                        <p:attrNameLst>
                                          <p:attrName>ppt_w</p:attrName>
                                        </p:attrNameLst>
                                      </p:cBhvr>
                                      <p:tavLst>
                                        <p:tav tm="0">
                                          <p:val>
                                            <p:fltVal val="0"/>
                                          </p:val>
                                        </p:tav>
                                        <p:tav tm="100000">
                                          <p:val>
                                            <p:strVal val="#ppt_w"/>
                                          </p:val>
                                        </p:tav>
                                      </p:tavLst>
                                    </p:anim>
                                    <p:anim calcmode="lin" valueType="num">
                                      <p:cBhvr>
                                        <p:cTn id="47" dur="500" fill="hold"/>
                                        <p:tgtEl>
                                          <p:spTgt spid="9219">
                                            <p:txEl>
                                              <p:pRg st="5" end="5"/>
                                            </p:txEl>
                                          </p:spTgt>
                                        </p:tgtEl>
                                        <p:attrNameLst>
                                          <p:attrName>ppt_h</p:attrName>
                                        </p:attrNameLst>
                                      </p:cBhvr>
                                      <p:tavLst>
                                        <p:tav tm="0">
                                          <p:val>
                                            <p:fltVal val="0"/>
                                          </p:val>
                                        </p:tav>
                                        <p:tav tm="100000">
                                          <p:val>
                                            <p:strVal val="#ppt_h"/>
                                          </p:val>
                                        </p:tav>
                                      </p:tavLst>
                                    </p:anim>
                                    <p:animEffect transition="in" filter="fade">
                                      <p:cBhvr>
                                        <p:cTn id="48" dur="500"/>
                                        <p:tgtEl>
                                          <p:spTgt spid="9219">
                                            <p:txEl>
                                              <p:pRg st="5" end="5"/>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53" presetClass="entr" presetSubtype="0" fill="hold" grpId="0" nodeType="clickEffect">
                                  <p:stCondLst>
                                    <p:cond delay="0"/>
                                  </p:stCondLst>
                                  <p:childTnLst>
                                    <p:set>
                                      <p:cBhvr>
                                        <p:cTn id="52" dur="1" fill="hold">
                                          <p:stCondLst>
                                            <p:cond delay="0"/>
                                          </p:stCondLst>
                                        </p:cTn>
                                        <p:tgtEl>
                                          <p:spTgt spid="9219">
                                            <p:txEl>
                                              <p:pRg st="6" end="6"/>
                                            </p:txEl>
                                          </p:spTgt>
                                        </p:tgtEl>
                                        <p:attrNameLst>
                                          <p:attrName>style.visibility</p:attrName>
                                        </p:attrNameLst>
                                      </p:cBhvr>
                                      <p:to>
                                        <p:strVal val="visible"/>
                                      </p:to>
                                    </p:set>
                                    <p:anim calcmode="lin" valueType="num">
                                      <p:cBhvr>
                                        <p:cTn id="53" dur="500" fill="hold"/>
                                        <p:tgtEl>
                                          <p:spTgt spid="9219">
                                            <p:txEl>
                                              <p:pRg st="6" end="6"/>
                                            </p:txEl>
                                          </p:spTgt>
                                        </p:tgtEl>
                                        <p:attrNameLst>
                                          <p:attrName>ppt_w</p:attrName>
                                        </p:attrNameLst>
                                      </p:cBhvr>
                                      <p:tavLst>
                                        <p:tav tm="0">
                                          <p:val>
                                            <p:fltVal val="0"/>
                                          </p:val>
                                        </p:tav>
                                        <p:tav tm="100000">
                                          <p:val>
                                            <p:strVal val="#ppt_w"/>
                                          </p:val>
                                        </p:tav>
                                      </p:tavLst>
                                    </p:anim>
                                    <p:anim calcmode="lin" valueType="num">
                                      <p:cBhvr>
                                        <p:cTn id="54" dur="500" fill="hold"/>
                                        <p:tgtEl>
                                          <p:spTgt spid="9219">
                                            <p:txEl>
                                              <p:pRg st="6" end="6"/>
                                            </p:txEl>
                                          </p:spTgt>
                                        </p:tgtEl>
                                        <p:attrNameLst>
                                          <p:attrName>ppt_h</p:attrName>
                                        </p:attrNameLst>
                                      </p:cBhvr>
                                      <p:tavLst>
                                        <p:tav tm="0">
                                          <p:val>
                                            <p:fltVal val="0"/>
                                          </p:val>
                                        </p:tav>
                                        <p:tav tm="100000">
                                          <p:val>
                                            <p:strVal val="#ppt_h"/>
                                          </p:val>
                                        </p:tav>
                                      </p:tavLst>
                                    </p:anim>
                                    <p:animEffect transition="in" filter="fade">
                                      <p:cBhvr>
                                        <p:cTn id="55" dur="500"/>
                                        <p:tgtEl>
                                          <p:spTgt spid="92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P spid="9218"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0FB630A-BAA2-4218-8131-E686EA011DDF}"/>
              </a:ext>
            </a:extLst>
          </p:cNvPr>
          <p:cNvSpPr>
            <a:spLocks noGrp="1"/>
          </p:cNvSpPr>
          <p:nvPr>
            <p:ph idx="1"/>
          </p:nvPr>
        </p:nvSpPr>
        <p:spPr/>
        <p:txBody>
          <a:bodyPr>
            <a:normAutofit fontScale="47500" lnSpcReduction="20000"/>
          </a:bodyPr>
          <a:lstStyle/>
          <a:p>
            <a:pPr>
              <a:lnSpc>
                <a:spcPct val="120000"/>
              </a:lnSpc>
              <a:spcBef>
                <a:spcPts val="0"/>
              </a:spcBef>
            </a:pPr>
            <a:endParaRPr lang="en-MY" dirty="0"/>
          </a:p>
          <a:p>
            <a:pPr>
              <a:lnSpc>
                <a:spcPct val="120000"/>
              </a:lnSpc>
              <a:spcBef>
                <a:spcPts val="0"/>
              </a:spcBef>
            </a:pPr>
            <a:r>
              <a:rPr lang="en-MY" dirty="0"/>
              <a:t>Ibn </a:t>
            </a:r>
            <a:r>
              <a:rPr lang="en-MY" dirty="0" err="1"/>
              <a:t>Hazm</a:t>
            </a:r>
            <a:r>
              <a:rPr lang="en-MY" dirty="0"/>
              <a:t>, Abu Muhammad Ali bin </a:t>
            </a:r>
            <a:r>
              <a:rPr lang="en-MY" dirty="0" err="1"/>
              <a:t>bin</a:t>
            </a:r>
            <a:r>
              <a:rPr lang="en-MY" dirty="0"/>
              <a:t> Ahmad.  1387H.  al-</a:t>
            </a:r>
            <a:r>
              <a:rPr lang="en-MY" dirty="0" err="1"/>
              <a:t>Muhalla</a:t>
            </a:r>
            <a:r>
              <a:rPr lang="en-MY" dirty="0"/>
              <a:t>, </a:t>
            </a:r>
            <a:r>
              <a:rPr lang="en-MY" dirty="0" err="1"/>
              <a:t>jil</a:t>
            </a:r>
            <a:r>
              <a:rPr lang="en-MY" dirty="0"/>
              <a:t>. 3. </a:t>
            </a:r>
            <a:r>
              <a:rPr lang="en-MY" dirty="0" err="1"/>
              <a:t>Misr</a:t>
            </a:r>
            <a:r>
              <a:rPr lang="en-MY" dirty="0"/>
              <a:t>: </a:t>
            </a:r>
            <a:r>
              <a:rPr lang="en-MY" dirty="0" err="1"/>
              <a:t>Tab'ah</a:t>
            </a:r>
            <a:r>
              <a:rPr lang="en-MY" dirty="0"/>
              <a:t> al-</a:t>
            </a:r>
            <a:r>
              <a:rPr lang="en-MY" dirty="0" err="1"/>
              <a:t>Maktabah</a:t>
            </a:r>
            <a:r>
              <a:rPr lang="en-MY" dirty="0"/>
              <a:t> al-</a:t>
            </a:r>
            <a:r>
              <a:rPr lang="en-MY" dirty="0" err="1"/>
              <a:t>Tijariyah</a:t>
            </a:r>
            <a:r>
              <a:rPr lang="en-MY" dirty="0"/>
              <a:t> al-Kubra. </a:t>
            </a:r>
          </a:p>
          <a:p>
            <a:pPr>
              <a:lnSpc>
                <a:spcPct val="120000"/>
              </a:lnSpc>
              <a:spcBef>
                <a:spcPts val="0"/>
              </a:spcBef>
            </a:pPr>
            <a:endParaRPr lang="en-MY" dirty="0"/>
          </a:p>
          <a:p>
            <a:pPr>
              <a:lnSpc>
                <a:spcPct val="120000"/>
              </a:lnSpc>
              <a:spcBef>
                <a:spcPts val="0"/>
              </a:spcBef>
            </a:pPr>
            <a:r>
              <a:rPr lang="en-MY" dirty="0"/>
              <a:t>Ibn al-</a:t>
            </a:r>
            <a:r>
              <a:rPr lang="en-MY" dirty="0" err="1"/>
              <a:t>Humam</a:t>
            </a:r>
            <a:r>
              <a:rPr lang="en-MY" dirty="0"/>
              <a:t> al-</a:t>
            </a:r>
            <a:r>
              <a:rPr lang="en-MY" dirty="0" err="1"/>
              <a:t>Siwasi</a:t>
            </a:r>
            <a:r>
              <a:rPr lang="en-MY" dirty="0"/>
              <a:t>, Muhammad bin Abd al-Wahid.  1389H. </a:t>
            </a:r>
            <a:r>
              <a:rPr lang="en-MY" dirty="0" err="1"/>
              <a:t>Fath</a:t>
            </a:r>
            <a:r>
              <a:rPr lang="en-MY" dirty="0"/>
              <a:t> al-Qadir. Jil.1, </a:t>
            </a:r>
            <a:r>
              <a:rPr lang="en-MY" dirty="0" err="1"/>
              <a:t>Misr</a:t>
            </a:r>
            <a:r>
              <a:rPr lang="en-MY" dirty="0"/>
              <a:t>: </a:t>
            </a:r>
            <a:r>
              <a:rPr lang="en-MY" dirty="0" err="1"/>
              <a:t>Matba;ah</a:t>
            </a:r>
            <a:r>
              <a:rPr lang="en-MY" dirty="0"/>
              <a:t> Mustafa al-Babi al-</a:t>
            </a:r>
            <a:r>
              <a:rPr lang="en-MY" dirty="0" err="1"/>
              <a:t>Halabi</a:t>
            </a:r>
            <a:r>
              <a:rPr lang="en-MY" dirty="0"/>
              <a:t>. </a:t>
            </a:r>
          </a:p>
          <a:p>
            <a:pPr>
              <a:lnSpc>
                <a:spcPct val="120000"/>
              </a:lnSpc>
              <a:spcBef>
                <a:spcPts val="0"/>
              </a:spcBef>
            </a:pPr>
            <a:endParaRPr lang="en-MY" dirty="0"/>
          </a:p>
          <a:p>
            <a:pPr>
              <a:lnSpc>
                <a:spcPct val="120000"/>
              </a:lnSpc>
              <a:spcBef>
                <a:spcPts val="0"/>
              </a:spcBef>
            </a:pPr>
            <a:r>
              <a:rPr lang="en-MY" dirty="0"/>
              <a:t>Ibn. </a:t>
            </a:r>
            <a:r>
              <a:rPr lang="en-MY" dirty="0" err="1"/>
              <a:t>Qudamah</a:t>
            </a:r>
            <a:r>
              <a:rPr lang="en-MY" dirty="0"/>
              <a:t>,  Abu Muhammad Abdullah bin Ahmad bin Muhammad. t.th. al-</a:t>
            </a:r>
            <a:r>
              <a:rPr lang="en-MY" dirty="0" err="1"/>
              <a:t>Mughni</a:t>
            </a:r>
            <a:r>
              <a:rPr lang="en-MY" dirty="0"/>
              <a:t> al-Kabir, </a:t>
            </a:r>
            <a:r>
              <a:rPr lang="en-MY" dirty="0" err="1"/>
              <a:t>Jil</a:t>
            </a:r>
            <a:r>
              <a:rPr lang="en-MY" dirty="0"/>
              <a:t>. 1. al-</a:t>
            </a:r>
            <a:r>
              <a:rPr lang="en-MY" dirty="0" err="1"/>
              <a:t>Qahirah</a:t>
            </a:r>
            <a:r>
              <a:rPr lang="en-MY" dirty="0"/>
              <a:t>: </a:t>
            </a:r>
            <a:r>
              <a:rPr lang="en-MY" dirty="0" err="1"/>
              <a:t>Maktabah</a:t>
            </a:r>
            <a:r>
              <a:rPr lang="en-MY" dirty="0"/>
              <a:t> al-</a:t>
            </a:r>
            <a:r>
              <a:rPr lang="en-MY" dirty="0" err="1"/>
              <a:t>Jumhuriyyah</a:t>
            </a:r>
            <a:r>
              <a:rPr lang="en-MY" dirty="0"/>
              <a:t> al-'</a:t>
            </a:r>
            <a:r>
              <a:rPr lang="en-MY" dirty="0" err="1"/>
              <a:t>Arabiyyah</a:t>
            </a:r>
            <a:r>
              <a:rPr lang="en-MY" dirty="0"/>
              <a:t>. </a:t>
            </a:r>
          </a:p>
          <a:p>
            <a:pPr>
              <a:lnSpc>
                <a:spcPct val="120000"/>
              </a:lnSpc>
              <a:spcBef>
                <a:spcPts val="0"/>
              </a:spcBef>
            </a:pPr>
            <a:endParaRPr lang="en-MY" dirty="0"/>
          </a:p>
          <a:p>
            <a:pPr>
              <a:lnSpc>
                <a:spcPct val="120000"/>
              </a:lnSpc>
              <a:spcBef>
                <a:spcPts val="0"/>
              </a:spcBef>
            </a:pPr>
            <a:r>
              <a:rPr lang="en-MY" dirty="0"/>
              <a:t>Ibn </a:t>
            </a:r>
            <a:r>
              <a:rPr lang="en-MY" dirty="0" err="1"/>
              <a:t>Taimiyyah</a:t>
            </a:r>
            <a:r>
              <a:rPr lang="en-MY" dirty="0"/>
              <a:t>, t.th. Al-</a:t>
            </a:r>
            <a:r>
              <a:rPr lang="en-MY" dirty="0" err="1"/>
              <a:t>Fatawa</a:t>
            </a:r>
            <a:r>
              <a:rPr lang="en-MY" dirty="0"/>
              <a:t> al-Kubra. </a:t>
            </a:r>
            <a:r>
              <a:rPr lang="en-MY" dirty="0" err="1"/>
              <a:t>jil</a:t>
            </a:r>
            <a:r>
              <a:rPr lang="en-MY" dirty="0"/>
              <a:t>. 1, </a:t>
            </a:r>
            <a:r>
              <a:rPr lang="en-MY" dirty="0" err="1"/>
              <a:t>Bayrut</a:t>
            </a:r>
            <a:r>
              <a:rPr lang="en-MY" dirty="0"/>
              <a:t>: Dar al-</a:t>
            </a:r>
            <a:r>
              <a:rPr lang="en-MY" dirty="0" err="1"/>
              <a:t>Ma'rifah</a:t>
            </a:r>
            <a:r>
              <a:rPr lang="en-MY" dirty="0"/>
              <a:t>.</a:t>
            </a:r>
          </a:p>
          <a:p>
            <a:pPr>
              <a:lnSpc>
                <a:spcPct val="120000"/>
              </a:lnSpc>
              <a:spcBef>
                <a:spcPts val="0"/>
              </a:spcBef>
            </a:pPr>
            <a:endParaRPr lang="en-MY" dirty="0"/>
          </a:p>
          <a:p>
            <a:pPr>
              <a:lnSpc>
                <a:spcPct val="120000"/>
              </a:lnSpc>
              <a:spcBef>
                <a:spcPts val="0"/>
              </a:spcBef>
            </a:pPr>
            <a:r>
              <a:rPr lang="en-MY" dirty="0" err="1"/>
              <a:t>Isma'il</a:t>
            </a:r>
            <a:r>
              <a:rPr lang="en-MY" dirty="0"/>
              <a:t>, </a:t>
            </a:r>
            <a:r>
              <a:rPr lang="en-MY" dirty="0" err="1"/>
              <a:t>Dr.</a:t>
            </a:r>
            <a:r>
              <a:rPr lang="en-MY" dirty="0"/>
              <a:t> Muhammad Bakr. 1417H/1997M. al-</a:t>
            </a:r>
            <a:r>
              <a:rPr lang="en-MY" dirty="0" err="1"/>
              <a:t>Fiqh</a:t>
            </a:r>
            <a:r>
              <a:rPr lang="en-MY" dirty="0"/>
              <a:t> al-Wadih, cet. 2,  </a:t>
            </a:r>
            <a:r>
              <a:rPr lang="en-MY" dirty="0" err="1"/>
              <a:t>jil</a:t>
            </a:r>
            <a:r>
              <a:rPr lang="en-MY" dirty="0"/>
              <a:t>. 1. al-</a:t>
            </a:r>
            <a:r>
              <a:rPr lang="en-MY" dirty="0" err="1"/>
              <a:t>Qahirah</a:t>
            </a:r>
            <a:r>
              <a:rPr lang="en-MY" dirty="0"/>
              <a:t>: Dar al-</a:t>
            </a:r>
            <a:r>
              <a:rPr lang="en-MY" dirty="0" err="1"/>
              <a:t>Manar</a:t>
            </a:r>
            <a:r>
              <a:rPr lang="en-MY" dirty="0"/>
              <a:t>.</a:t>
            </a:r>
          </a:p>
          <a:p>
            <a:pPr>
              <a:lnSpc>
                <a:spcPct val="120000"/>
              </a:lnSpc>
              <a:spcBef>
                <a:spcPts val="0"/>
              </a:spcBef>
            </a:pPr>
            <a:endParaRPr lang="en-MY" dirty="0"/>
          </a:p>
          <a:p>
            <a:pPr>
              <a:lnSpc>
                <a:spcPct val="120000"/>
              </a:lnSpc>
              <a:spcBef>
                <a:spcPts val="0"/>
              </a:spcBef>
            </a:pPr>
            <a:r>
              <a:rPr lang="en-MY" dirty="0"/>
              <a:t>al-</a:t>
            </a:r>
            <a:r>
              <a:rPr lang="en-MY" dirty="0" err="1"/>
              <a:t>Mahalli</a:t>
            </a:r>
            <a:r>
              <a:rPr lang="en-MY" dirty="0"/>
              <a:t>, Jalal al-Din. T.th. Syarah Jalal al-Din al-</a:t>
            </a:r>
            <a:r>
              <a:rPr lang="en-MY" dirty="0" err="1"/>
              <a:t>Mahalli</a:t>
            </a:r>
            <a:r>
              <a:rPr lang="en-MY" dirty="0"/>
              <a:t> Ala al-Minhaj, cetakan tepi kitab </a:t>
            </a:r>
            <a:r>
              <a:rPr lang="en-MY" dirty="0" err="1"/>
              <a:t>Hasyiyah</a:t>
            </a:r>
            <a:r>
              <a:rPr lang="en-MY" dirty="0"/>
              <a:t> </a:t>
            </a:r>
            <a:r>
              <a:rPr lang="en-MY" dirty="0" err="1"/>
              <a:t>Qalyubi</a:t>
            </a:r>
            <a:r>
              <a:rPr lang="en-MY" dirty="0"/>
              <a:t> Wa </a:t>
            </a:r>
            <a:r>
              <a:rPr lang="en-MY" dirty="0" err="1"/>
              <a:t>Umairah</a:t>
            </a:r>
            <a:r>
              <a:rPr lang="en-MY" dirty="0"/>
              <a:t>, </a:t>
            </a:r>
            <a:r>
              <a:rPr lang="en-MY" dirty="0" err="1"/>
              <a:t>jil</a:t>
            </a:r>
            <a:r>
              <a:rPr lang="en-MY" dirty="0"/>
              <a:t>. 1. </a:t>
            </a:r>
          </a:p>
          <a:p>
            <a:pPr>
              <a:lnSpc>
                <a:spcPct val="120000"/>
              </a:lnSpc>
              <a:spcBef>
                <a:spcPts val="0"/>
              </a:spcBef>
            </a:pPr>
            <a:endParaRPr lang="en-MY" dirty="0"/>
          </a:p>
          <a:p>
            <a:pPr>
              <a:lnSpc>
                <a:spcPct val="120000"/>
              </a:lnSpc>
              <a:spcBef>
                <a:spcPts val="0"/>
              </a:spcBef>
            </a:pPr>
            <a:r>
              <a:rPr lang="en-MY" dirty="0"/>
              <a:t>Majlis Agama Islam Dan Adat Melayu Terengganu (MAIDAM). 2005. Panduan Ibadat Bagi Pesakit. Kuala Terengganu: Percetakan Yayasan Islam Terengganu.</a:t>
            </a:r>
          </a:p>
          <a:p>
            <a:endParaRPr lang="en-MY" dirty="0"/>
          </a:p>
          <a:p>
            <a:endParaRPr lang="en-MY" dirty="0"/>
          </a:p>
        </p:txBody>
      </p:sp>
      <p:sp>
        <p:nvSpPr>
          <p:cNvPr id="3" name="Footer Placeholder 2">
            <a:extLst>
              <a:ext uri="{FF2B5EF4-FFF2-40B4-BE49-F238E27FC236}">
                <a16:creationId xmlns:a16="http://schemas.microsoft.com/office/drawing/2014/main" id="{E2DF6A40-C657-4ED5-99B8-70233FB76CE4}"/>
              </a:ext>
            </a:extLst>
          </p:cNvPr>
          <p:cNvSpPr>
            <a:spLocks noGrp="1"/>
          </p:cNvSpPr>
          <p:nvPr>
            <p:ph type="ftr" sz="quarter" idx="11"/>
          </p:nvPr>
        </p:nvSpPr>
        <p:spPr/>
        <p:txBody>
          <a:bodyPr/>
          <a:lstStyle/>
          <a:p>
            <a:pPr>
              <a:defRPr/>
            </a:pPr>
            <a:r>
              <a:rPr lang="en-US"/>
              <a:t>PUSAT PENGAJIAN SYARIAH FAKULTI PENGAJIAN KONTEMPORI ISLAM UNIVERSITI  SULTAN ZAINAL ABIDIN</a:t>
            </a:r>
          </a:p>
        </p:txBody>
      </p:sp>
    </p:spTree>
    <p:extLst>
      <p:ext uri="{BB962C8B-B14F-4D97-AF65-F5344CB8AC3E}">
        <p14:creationId xmlns:p14="http://schemas.microsoft.com/office/powerpoint/2010/main" val="66460349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EAAFC52-E32C-4838-95DE-E412D298696F}"/>
              </a:ext>
            </a:extLst>
          </p:cNvPr>
          <p:cNvSpPr>
            <a:spLocks noGrp="1"/>
          </p:cNvSpPr>
          <p:nvPr>
            <p:ph idx="1"/>
          </p:nvPr>
        </p:nvSpPr>
        <p:spPr/>
        <p:txBody>
          <a:bodyPr>
            <a:normAutofit fontScale="32500" lnSpcReduction="20000"/>
          </a:bodyPr>
          <a:lstStyle/>
          <a:p>
            <a:r>
              <a:rPr lang="en-MY" dirty="0" err="1"/>
              <a:t>Mukhyi</a:t>
            </a:r>
            <a:r>
              <a:rPr lang="en-MY" dirty="0"/>
              <a:t> al-Din bin </a:t>
            </a:r>
            <a:r>
              <a:rPr lang="en-MY" dirty="0" err="1"/>
              <a:t>Syaraf</a:t>
            </a:r>
            <a:r>
              <a:rPr lang="en-MY" dirty="0"/>
              <a:t> al-Nawawi. T.th. </a:t>
            </a:r>
            <a:r>
              <a:rPr lang="en-MY" dirty="0" err="1"/>
              <a:t>Majmu</a:t>
            </a:r>
            <a:r>
              <a:rPr lang="en-MY" dirty="0"/>
              <a:t>’ </a:t>
            </a:r>
            <a:r>
              <a:rPr lang="en-MY" dirty="0" err="1"/>
              <a:t>Syarh</a:t>
            </a:r>
            <a:r>
              <a:rPr lang="en-MY" dirty="0"/>
              <a:t> al-</a:t>
            </a:r>
            <a:r>
              <a:rPr lang="en-MY" dirty="0" err="1"/>
              <a:t>Muhazzab</a:t>
            </a:r>
            <a:r>
              <a:rPr lang="en-MY" dirty="0"/>
              <a:t>. </a:t>
            </a:r>
            <a:r>
              <a:rPr lang="en-MY" dirty="0" err="1"/>
              <a:t>Jld</a:t>
            </a:r>
            <a:r>
              <a:rPr lang="en-MY" dirty="0"/>
              <a:t> 2. Beirut: Dar al-</a:t>
            </a:r>
            <a:r>
              <a:rPr lang="en-MY" dirty="0" err="1"/>
              <a:t>Fikr</a:t>
            </a:r>
            <a:endParaRPr lang="en-MY" dirty="0"/>
          </a:p>
          <a:p>
            <a:endParaRPr lang="en-MY" dirty="0"/>
          </a:p>
          <a:p>
            <a:r>
              <a:rPr lang="en-MY" dirty="0"/>
              <a:t>Mustafa al-</a:t>
            </a:r>
            <a:r>
              <a:rPr lang="en-MY" dirty="0" err="1"/>
              <a:t>Khin</a:t>
            </a:r>
            <a:r>
              <a:rPr lang="en-MY" dirty="0"/>
              <a:t>, </a:t>
            </a:r>
            <a:r>
              <a:rPr lang="en-MY" dirty="0" err="1"/>
              <a:t>Dr.</a:t>
            </a:r>
            <a:r>
              <a:rPr lang="en-MY" dirty="0"/>
              <a:t>, Mustafa al-</a:t>
            </a:r>
            <a:r>
              <a:rPr lang="en-MY" dirty="0" err="1"/>
              <a:t>Bugha</a:t>
            </a:r>
            <a:r>
              <a:rPr lang="en-MY" dirty="0"/>
              <a:t> Dr, dan ‘Ali al-</a:t>
            </a:r>
            <a:r>
              <a:rPr lang="en-MY" dirty="0" err="1"/>
              <a:t>Syirbajy</a:t>
            </a:r>
            <a:r>
              <a:rPr lang="en-MY" dirty="0"/>
              <a:t>. 1998. al-</a:t>
            </a:r>
            <a:r>
              <a:rPr lang="en-MY" dirty="0" err="1"/>
              <a:t>Fiqh</a:t>
            </a:r>
            <a:r>
              <a:rPr lang="en-MY" dirty="0"/>
              <a:t> al-</a:t>
            </a:r>
            <a:r>
              <a:rPr lang="en-MY" dirty="0" err="1"/>
              <a:t>Manhajy’Ala</a:t>
            </a:r>
            <a:r>
              <a:rPr lang="en-MY" dirty="0"/>
              <a:t> Mazhab al-Imam al-</a:t>
            </a:r>
            <a:r>
              <a:rPr lang="en-MY" dirty="0" err="1"/>
              <a:t>Syafie</a:t>
            </a:r>
            <a:r>
              <a:rPr lang="en-MY" dirty="0"/>
              <a:t>. </a:t>
            </a:r>
            <a:r>
              <a:rPr lang="en-MY" dirty="0" err="1"/>
              <a:t>Dimasyq</a:t>
            </a:r>
            <a:r>
              <a:rPr lang="en-MY" dirty="0"/>
              <a:t>: Dar al-Qalam.</a:t>
            </a:r>
          </a:p>
          <a:p>
            <a:endParaRPr lang="en-MY" dirty="0"/>
          </a:p>
          <a:p>
            <a:r>
              <a:rPr lang="en-MY" dirty="0"/>
              <a:t>al-</a:t>
            </a:r>
            <a:r>
              <a:rPr lang="en-MY" dirty="0" err="1"/>
              <a:t>Nawawi,Muhy</a:t>
            </a:r>
            <a:r>
              <a:rPr lang="en-MY" dirty="0"/>
              <a:t> al-Din Abu Zakaria Yahya bin </a:t>
            </a:r>
            <a:r>
              <a:rPr lang="en-MY" dirty="0" err="1"/>
              <a:t>Syaraf</a:t>
            </a:r>
            <a:r>
              <a:rPr lang="en-MY" dirty="0"/>
              <a:t>. t.th. al-</a:t>
            </a:r>
            <a:r>
              <a:rPr lang="en-MY" dirty="0" err="1"/>
              <a:t>Majmu</a:t>
            </a:r>
            <a:r>
              <a:rPr lang="en-MY" dirty="0"/>
              <a:t>' Syarah al-</a:t>
            </a:r>
            <a:r>
              <a:rPr lang="en-MY" dirty="0" err="1"/>
              <a:t>Muhazzab</a:t>
            </a:r>
            <a:r>
              <a:rPr lang="en-MY" dirty="0"/>
              <a:t>, </a:t>
            </a:r>
            <a:r>
              <a:rPr lang="en-MY" dirty="0" err="1"/>
              <a:t>jil</a:t>
            </a:r>
            <a:r>
              <a:rPr lang="en-MY" dirty="0"/>
              <a:t>. 2. </a:t>
            </a:r>
            <a:r>
              <a:rPr lang="en-MY" dirty="0" err="1"/>
              <a:t>Matba'ah</a:t>
            </a:r>
            <a:r>
              <a:rPr lang="en-MY" dirty="0"/>
              <a:t> al-'Asimah.</a:t>
            </a:r>
          </a:p>
          <a:p>
            <a:endParaRPr lang="en-MY" dirty="0"/>
          </a:p>
          <a:p>
            <a:r>
              <a:rPr lang="en-MY" dirty="0" err="1"/>
              <a:t>Nizaita</a:t>
            </a:r>
            <a:r>
              <a:rPr lang="en-MY" dirty="0"/>
              <a:t> binti Omar. 2004. "Pelaksanaan Ibadat Solat Bagi Pesakit: Kajian Hukum Berasaskan Realiti Semasa" dalam Tesis Doktor Falsafah. Akademi Pengajian Islam. Kuala Lumpur: Universiti Malaya</a:t>
            </a:r>
          </a:p>
          <a:p>
            <a:endParaRPr lang="en-MY" dirty="0"/>
          </a:p>
          <a:p>
            <a:r>
              <a:rPr lang="en-MY" dirty="0" err="1"/>
              <a:t>Nuh</a:t>
            </a:r>
            <a:r>
              <a:rPr lang="en-MY" dirty="0"/>
              <a:t> Ali Salman. 1983. Qada’ al-Ibadat wa al-</a:t>
            </a:r>
            <a:r>
              <a:rPr lang="en-MY" dirty="0" err="1"/>
              <a:t>Niyabah</a:t>
            </a:r>
            <a:r>
              <a:rPr lang="en-MY" dirty="0"/>
              <a:t> </a:t>
            </a:r>
            <a:r>
              <a:rPr lang="en-MY" dirty="0" err="1"/>
              <a:t>Fiha</a:t>
            </a:r>
            <a:r>
              <a:rPr lang="en-MY" dirty="0"/>
              <a:t>. Amman: </a:t>
            </a:r>
            <a:r>
              <a:rPr lang="en-MY" dirty="0" err="1"/>
              <a:t>Maktabah</a:t>
            </a:r>
            <a:r>
              <a:rPr lang="en-MY" dirty="0"/>
              <a:t> al-Risalah al-</a:t>
            </a:r>
            <a:r>
              <a:rPr lang="en-MY" dirty="0" err="1"/>
              <a:t>Hadithah</a:t>
            </a:r>
            <a:r>
              <a:rPr lang="en-MY" dirty="0"/>
              <a:t>.</a:t>
            </a:r>
          </a:p>
          <a:p>
            <a:endParaRPr lang="en-MY" dirty="0"/>
          </a:p>
          <a:p>
            <a:r>
              <a:rPr lang="en-MY" dirty="0"/>
              <a:t>Persatuan Perubatan Islam Malaysia, 2003. Buku Panduan Ibadah Pesakit. </a:t>
            </a:r>
            <a:r>
              <a:rPr lang="en-MY" dirty="0" err="1"/>
              <a:t>Bangi</a:t>
            </a:r>
            <a:r>
              <a:rPr lang="en-MY" dirty="0"/>
              <a:t>, Selangor: Persatuan Perubatan Islam Malaysia.</a:t>
            </a:r>
          </a:p>
          <a:p>
            <a:endParaRPr lang="en-MY" dirty="0"/>
          </a:p>
          <a:p>
            <a:r>
              <a:rPr lang="en-MY" dirty="0"/>
              <a:t>Al-</a:t>
            </a:r>
            <a:r>
              <a:rPr lang="en-MY" dirty="0" err="1"/>
              <a:t>Qalyubi</a:t>
            </a:r>
            <a:r>
              <a:rPr lang="en-MY" dirty="0"/>
              <a:t> dan </a:t>
            </a:r>
            <a:r>
              <a:rPr lang="en-MY" dirty="0" err="1"/>
              <a:t>Umayrah</a:t>
            </a:r>
            <a:r>
              <a:rPr lang="en-MY" dirty="0"/>
              <a:t>, </a:t>
            </a:r>
            <a:r>
              <a:rPr lang="en-MY" dirty="0" err="1"/>
              <a:t>Hasyiyah</a:t>
            </a:r>
            <a:r>
              <a:rPr lang="en-MY" dirty="0"/>
              <a:t> </a:t>
            </a:r>
            <a:r>
              <a:rPr lang="en-MY" dirty="0" err="1"/>
              <a:t>Qalyubi</a:t>
            </a:r>
            <a:r>
              <a:rPr lang="en-MY" dirty="0"/>
              <a:t> Wa </a:t>
            </a:r>
            <a:r>
              <a:rPr lang="en-MY" dirty="0" err="1"/>
              <a:t>Umairah</a:t>
            </a:r>
            <a:r>
              <a:rPr lang="en-MY" dirty="0"/>
              <a:t> 'Ala Syarah Jalal al-Din al-</a:t>
            </a:r>
            <a:r>
              <a:rPr lang="en-MY" dirty="0" err="1"/>
              <a:t>Mahalli</a:t>
            </a:r>
            <a:r>
              <a:rPr lang="en-MY" dirty="0"/>
              <a:t>, </a:t>
            </a:r>
            <a:r>
              <a:rPr lang="en-MY" dirty="0" err="1"/>
              <a:t>Matba'ah</a:t>
            </a:r>
            <a:r>
              <a:rPr lang="en-MY" dirty="0"/>
              <a:t> Isa al-Babi al-</a:t>
            </a:r>
            <a:r>
              <a:rPr lang="en-MY" dirty="0" err="1"/>
              <a:t>Halabi</a:t>
            </a:r>
            <a:r>
              <a:rPr lang="en-MY" dirty="0"/>
              <a:t>, </a:t>
            </a:r>
            <a:r>
              <a:rPr lang="en-MY" dirty="0" err="1"/>
              <a:t>jil</a:t>
            </a:r>
            <a:r>
              <a:rPr lang="en-MY" dirty="0"/>
              <a:t>. 1, </a:t>
            </a:r>
            <a:r>
              <a:rPr lang="en-MY" dirty="0" err="1"/>
              <a:t>hlm</a:t>
            </a:r>
            <a:r>
              <a:rPr lang="en-MY" dirty="0"/>
              <a:t>. 176</a:t>
            </a:r>
          </a:p>
          <a:p>
            <a:endParaRPr lang="en-MY" dirty="0"/>
          </a:p>
          <a:p>
            <a:r>
              <a:rPr lang="en-MY" dirty="0"/>
              <a:t>al-</a:t>
            </a:r>
            <a:r>
              <a:rPr lang="en-MY" dirty="0" err="1"/>
              <a:t>Sadlan</a:t>
            </a:r>
            <a:r>
              <a:rPr lang="en-MY" dirty="0"/>
              <a:t>, </a:t>
            </a:r>
            <a:r>
              <a:rPr lang="en-MY" dirty="0" err="1"/>
              <a:t>Dr.</a:t>
            </a:r>
            <a:r>
              <a:rPr lang="en-MY" dirty="0"/>
              <a:t> salih bin Ghanim. 1417H. al-</a:t>
            </a:r>
            <a:r>
              <a:rPr lang="en-MY" dirty="0" err="1"/>
              <a:t>Qawa’id</a:t>
            </a:r>
            <a:r>
              <a:rPr lang="en-MY" dirty="0"/>
              <a:t> al-</a:t>
            </a:r>
            <a:r>
              <a:rPr lang="en-MY" dirty="0" err="1"/>
              <a:t>Fiqhiyyah</a:t>
            </a:r>
            <a:r>
              <a:rPr lang="en-MY" dirty="0"/>
              <a:t> al-Kubra, cet. 1, al-Riyad: Dar al-</a:t>
            </a:r>
            <a:r>
              <a:rPr lang="en-MY" dirty="0" err="1"/>
              <a:t>balansiyyah</a:t>
            </a:r>
            <a:r>
              <a:rPr lang="en-MY" dirty="0"/>
              <a:t>.  </a:t>
            </a:r>
          </a:p>
          <a:p>
            <a:endParaRPr lang="en-MY" dirty="0"/>
          </a:p>
          <a:p>
            <a:r>
              <a:rPr lang="en-MY" dirty="0"/>
              <a:t>Salim, Ahmad bin Ghanim. 1374H. al-</a:t>
            </a:r>
            <a:r>
              <a:rPr lang="en-MY" dirty="0" err="1"/>
              <a:t>Fawakih</a:t>
            </a:r>
            <a:r>
              <a:rPr lang="en-MY" dirty="0"/>
              <a:t> al-</a:t>
            </a:r>
            <a:r>
              <a:rPr lang="en-MY" dirty="0" err="1"/>
              <a:t>Dawani</a:t>
            </a:r>
            <a:r>
              <a:rPr lang="en-MY" dirty="0"/>
              <a:t>, </a:t>
            </a:r>
            <a:r>
              <a:rPr lang="en-MY" dirty="0" err="1"/>
              <a:t>jil</a:t>
            </a:r>
            <a:r>
              <a:rPr lang="en-MY" dirty="0"/>
              <a:t>. 1. </a:t>
            </a:r>
            <a:r>
              <a:rPr lang="en-MY" dirty="0" err="1"/>
              <a:t>Tab'ah</a:t>
            </a:r>
            <a:r>
              <a:rPr lang="en-MY" dirty="0"/>
              <a:t> Mustafa al-Babi al-</a:t>
            </a:r>
            <a:r>
              <a:rPr lang="en-MY" dirty="0" err="1"/>
              <a:t>Halabi</a:t>
            </a:r>
            <a:r>
              <a:rPr lang="en-MY" dirty="0"/>
              <a:t>.</a:t>
            </a:r>
          </a:p>
          <a:p>
            <a:endParaRPr lang="en-MY" dirty="0"/>
          </a:p>
          <a:p>
            <a:r>
              <a:rPr lang="en-MY" dirty="0"/>
              <a:t>Al-Sayyid </a:t>
            </a:r>
            <a:r>
              <a:rPr lang="en-MY" dirty="0" err="1"/>
              <a:t>Sabiq</a:t>
            </a:r>
            <a:r>
              <a:rPr lang="en-MY" dirty="0"/>
              <a:t>. 1999. </a:t>
            </a:r>
            <a:r>
              <a:rPr lang="en-MY" dirty="0" err="1"/>
              <a:t>Fiqh</a:t>
            </a:r>
            <a:r>
              <a:rPr lang="en-MY" dirty="0"/>
              <a:t> Sunnah. cet. 2, Jilid 1. al-</a:t>
            </a:r>
            <a:r>
              <a:rPr lang="en-MY" dirty="0" err="1"/>
              <a:t>Qahirah</a:t>
            </a:r>
            <a:r>
              <a:rPr lang="en-MY" dirty="0"/>
              <a:t>: Dar al-</a:t>
            </a:r>
            <a:r>
              <a:rPr lang="en-MY" dirty="0" err="1"/>
              <a:t>Fath</a:t>
            </a:r>
            <a:r>
              <a:rPr lang="en-MY" dirty="0"/>
              <a:t>.</a:t>
            </a:r>
          </a:p>
          <a:p>
            <a:endParaRPr lang="en-MY" dirty="0"/>
          </a:p>
          <a:p>
            <a:r>
              <a:rPr lang="en-MY" dirty="0"/>
              <a:t>al-</a:t>
            </a:r>
            <a:r>
              <a:rPr lang="en-MY" dirty="0" err="1"/>
              <a:t>Suyuti</a:t>
            </a:r>
            <a:r>
              <a:rPr lang="en-MY" dirty="0"/>
              <a:t>, Jalal al-Din Abd al-Rahman. T.th.  al-</a:t>
            </a:r>
            <a:r>
              <a:rPr lang="en-MY" dirty="0" err="1"/>
              <a:t>Asybah</a:t>
            </a:r>
            <a:r>
              <a:rPr lang="en-MY" dirty="0"/>
              <a:t> Wa al-</a:t>
            </a:r>
            <a:r>
              <a:rPr lang="en-MY" dirty="0" err="1"/>
              <a:t>Naza'ir</a:t>
            </a:r>
            <a:r>
              <a:rPr lang="en-MY" dirty="0"/>
              <a:t>, Dar </a:t>
            </a:r>
            <a:r>
              <a:rPr lang="en-MY" dirty="0" err="1"/>
              <a:t>Ihya</a:t>
            </a:r>
            <a:r>
              <a:rPr lang="en-MY" dirty="0"/>
              <a:t>' al-Kutub al-'</a:t>
            </a:r>
            <a:r>
              <a:rPr lang="en-MY" dirty="0" err="1"/>
              <a:t>Arabiyyah</a:t>
            </a:r>
            <a:endParaRPr lang="en-MY" dirty="0"/>
          </a:p>
          <a:p>
            <a:endParaRPr lang="en-MY" dirty="0"/>
          </a:p>
          <a:p>
            <a:endParaRPr lang="en-MY" dirty="0"/>
          </a:p>
        </p:txBody>
      </p:sp>
      <p:sp>
        <p:nvSpPr>
          <p:cNvPr id="3" name="Footer Placeholder 2">
            <a:extLst>
              <a:ext uri="{FF2B5EF4-FFF2-40B4-BE49-F238E27FC236}">
                <a16:creationId xmlns:a16="http://schemas.microsoft.com/office/drawing/2014/main" id="{4F2DCFBA-A61E-44A6-ACC1-C186647AC683}"/>
              </a:ext>
            </a:extLst>
          </p:cNvPr>
          <p:cNvSpPr>
            <a:spLocks noGrp="1"/>
          </p:cNvSpPr>
          <p:nvPr>
            <p:ph type="ftr" sz="quarter" idx="11"/>
          </p:nvPr>
        </p:nvSpPr>
        <p:spPr/>
        <p:txBody>
          <a:bodyPr/>
          <a:lstStyle/>
          <a:p>
            <a:pPr>
              <a:defRPr/>
            </a:pPr>
            <a:r>
              <a:rPr lang="en-US"/>
              <a:t>PUSAT PENGAJIAN SYARIAH FAKULTI PENGAJIAN KONTEMPORI ISLAM UNIVERSITI  SULTAN ZAINAL ABIDIN</a:t>
            </a:r>
          </a:p>
        </p:txBody>
      </p:sp>
    </p:spTree>
    <p:extLst>
      <p:ext uri="{BB962C8B-B14F-4D97-AF65-F5344CB8AC3E}">
        <p14:creationId xmlns:p14="http://schemas.microsoft.com/office/powerpoint/2010/main" val="652326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algn="just"/>
            <a:r>
              <a:rPr lang="en-US" sz="2000" b="1" dirty="0" err="1"/>
              <a:t>Anggota</a:t>
            </a:r>
            <a:r>
              <a:rPr lang="en-US" sz="2000" b="1" dirty="0"/>
              <a:t> Yang </a:t>
            </a:r>
            <a:r>
              <a:rPr lang="en-US" sz="2000" b="1" dirty="0" err="1"/>
              <a:t>Boleh</a:t>
            </a:r>
            <a:r>
              <a:rPr lang="en-US" sz="2000" b="1" dirty="0"/>
              <a:t> </a:t>
            </a:r>
            <a:r>
              <a:rPr lang="en-US" sz="2000" b="1" dirty="0" err="1"/>
              <a:t>Terkena</a:t>
            </a:r>
            <a:r>
              <a:rPr lang="en-US" sz="2000" b="1" dirty="0"/>
              <a:t> Air  </a:t>
            </a:r>
          </a:p>
          <a:p>
            <a:pPr marL="109728" indent="0" algn="just">
              <a:buNone/>
            </a:pPr>
            <a:endParaRPr lang="en-MY" sz="2000" dirty="0"/>
          </a:p>
          <a:p>
            <a:pPr algn="just"/>
            <a:r>
              <a:rPr lang="en-US" sz="2000" dirty="0" err="1"/>
              <a:t>Antara</a:t>
            </a:r>
            <a:r>
              <a:rPr lang="en-US" sz="2000" dirty="0"/>
              <a:t> </a:t>
            </a:r>
            <a:r>
              <a:rPr lang="en-US" sz="2000" dirty="0" err="1"/>
              <a:t>penyakit</a:t>
            </a:r>
            <a:r>
              <a:rPr lang="en-US" sz="2000" dirty="0"/>
              <a:t> yang </a:t>
            </a:r>
            <a:r>
              <a:rPr lang="en-US" sz="2000" dirty="0" err="1"/>
              <a:t>dialami</a:t>
            </a:r>
            <a:r>
              <a:rPr lang="en-US" sz="2000" dirty="0"/>
              <a:t> </a:t>
            </a:r>
            <a:r>
              <a:rPr lang="en-US" sz="2000" dirty="0" err="1"/>
              <a:t>oleh</a:t>
            </a:r>
            <a:r>
              <a:rPr lang="en-US" sz="2000" dirty="0"/>
              <a:t> orang yang </a:t>
            </a:r>
            <a:r>
              <a:rPr lang="en-US" sz="2000" dirty="0" err="1"/>
              <a:t>uzur</a:t>
            </a:r>
            <a:r>
              <a:rPr lang="en-US" sz="2000" dirty="0"/>
              <a:t> yang </a:t>
            </a:r>
            <a:r>
              <a:rPr lang="en-US" sz="2000" dirty="0" err="1"/>
              <a:t>masih</a:t>
            </a:r>
            <a:r>
              <a:rPr lang="en-US" sz="2000" dirty="0"/>
              <a:t> </a:t>
            </a:r>
            <a:r>
              <a:rPr lang="en-US" sz="2000" dirty="0" err="1"/>
              <a:t>boleh</a:t>
            </a:r>
            <a:r>
              <a:rPr lang="en-US" sz="2000" dirty="0"/>
              <a:t> </a:t>
            </a:r>
            <a:r>
              <a:rPr lang="en-US" sz="2000" dirty="0" err="1"/>
              <a:t>menggunakan</a:t>
            </a:r>
            <a:r>
              <a:rPr lang="en-US" sz="2000" dirty="0"/>
              <a:t> air </a:t>
            </a:r>
            <a:r>
              <a:rPr lang="en-US" sz="2000" dirty="0" err="1"/>
              <a:t>untuk</a:t>
            </a:r>
            <a:r>
              <a:rPr lang="en-US" sz="2000" dirty="0"/>
              <a:t> </a:t>
            </a:r>
            <a:r>
              <a:rPr lang="en-US" sz="2000" dirty="0" err="1"/>
              <a:t>berwuduk</a:t>
            </a:r>
            <a:r>
              <a:rPr lang="en-US" sz="2000" dirty="0"/>
              <a:t> </a:t>
            </a:r>
            <a:r>
              <a:rPr lang="en-US" sz="2000" dirty="0" err="1"/>
              <a:t>ialah</a:t>
            </a:r>
            <a:r>
              <a:rPr lang="en-US" sz="2000" dirty="0"/>
              <a:t> : </a:t>
            </a:r>
            <a:endParaRPr lang="en-MY" sz="2000" dirty="0"/>
          </a:p>
          <a:p>
            <a:pPr algn="just"/>
            <a:r>
              <a:rPr lang="en-US" sz="2000" dirty="0"/>
              <a:t> </a:t>
            </a:r>
            <a:endParaRPr lang="en-MY" sz="2000" dirty="0"/>
          </a:p>
          <a:p>
            <a:pPr lvl="0" algn="just"/>
            <a:r>
              <a:rPr lang="en-US" sz="2000" dirty="0" err="1"/>
              <a:t>Penyakit</a:t>
            </a:r>
            <a:r>
              <a:rPr lang="en-US" sz="2000" dirty="0"/>
              <a:t> </a:t>
            </a:r>
            <a:r>
              <a:rPr lang="en-US" sz="2000" dirty="0" err="1"/>
              <a:t>Buasir</a:t>
            </a:r>
            <a:r>
              <a:rPr lang="en-US" sz="2000" dirty="0"/>
              <a:t>, </a:t>
            </a:r>
            <a:r>
              <a:rPr lang="en-US" sz="2000" dirty="0" err="1"/>
              <a:t>Dedas</a:t>
            </a:r>
            <a:r>
              <a:rPr lang="en-US" sz="2000" dirty="0"/>
              <a:t> </a:t>
            </a:r>
            <a:r>
              <a:rPr lang="en-US" sz="2000" dirty="0" err="1"/>
              <a:t>dan</a:t>
            </a:r>
            <a:r>
              <a:rPr lang="en-US" sz="2000" dirty="0"/>
              <a:t> </a:t>
            </a:r>
            <a:r>
              <a:rPr lang="en-US" sz="2000" dirty="0" err="1"/>
              <a:t>Istihadah</a:t>
            </a:r>
            <a:r>
              <a:rPr lang="en-US" sz="2000" dirty="0"/>
              <a:t>.</a:t>
            </a:r>
            <a:endParaRPr lang="en-MY" sz="2000" dirty="0"/>
          </a:p>
          <a:p>
            <a:pPr lvl="0" algn="just"/>
            <a:r>
              <a:rPr lang="en-US" sz="2000" dirty="0" err="1"/>
              <a:t>Kanser</a:t>
            </a:r>
            <a:r>
              <a:rPr lang="en-US" sz="2000" dirty="0"/>
              <a:t> </a:t>
            </a:r>
            <a:r>
              <a:rPr lang="en-US" sz="2000" dirty="0" err="1"/>
              <a:t>Perut</a:t>
            </a:r>
            <a:r>
              <a:rPr lang="en-US" sz="2000" dirty="0"/>
              <a:t> </a:t>
            </a:r>
            <a:r>
              <a:rPr lang="en-US" sz="2000" dirty="0" err="1"/>
              <a:t>atau</a:t>
            </a:r>
            <a:r>
              <a:rPr lang="en-US" sz="2000" dirty="0"/>
              <a:t> </a:t>
            </a:r>
            <a:r>
              <a:rPr lang="en-US" sz="2000" dirty="0" err="1"/>
              <a:t>Usus</a:t>
            </a:r>
            <a:endParaRPr lang="en-MY" sz="2000" dirty="0"/>
          </a:p>
          <a:p>
            <a:pPr lvl="0" algn="just"/>
            <a:r>
              <a:rPr lang="en-US" sz="2000" dirty="0" err="1"/>
              <a:t>Pembedahan</a:t>
            </a:r>
            <a:r>
              <a:rPr lang="en-US" sz="2000" dirty="0"/>
              <a:t> </a:t>
            </a:r>
            <a:r>
              <a:rPr lang="en-US" sz="2000" dirty="0" err="1"/>
              <a:t>dalam</a:t>
            </a:r>
            <a:r>
              <a:rPr lang="en-US" sz="2000" dirty="0"/>
              <a:t> </a:t>
            </a:r>
            <a:r>
              <a:rPr lang="en-US" sz="2000" dirty="0" err="1"/>
              <a:t>perut</a:t>
            </a:r>
            <a:endParaRPr lang="en-MY" sz="2000" dirty="0"/>
          </a:p>
          <a:p>
            <a:pPr lvl="0" algn="just"/>
            <a:r>
              <a:rPr lang="en-US" sz="2000" dirty="0" err="1"/>
              <a:t>Penyakit</a:t>
            </a:r>
            <a:r>
              <a:rPr lang="en-US" sz="2000" dirty="0"/>
              <a:t> </a:t>
            </a:r>
            <a:r>
              <a:rPr lang="en-US" sz="2000" dirty="0" err="1"/>
              <a:t>Lumpuh</a:t>
            </a:r>
            <a:endParaRPr lang="en-MY" sz="2000" dirty="0"/>
          </a:p>
          <a:p>
            <a:pPr lvl="0" algn="just"/>
            <a:r>
              <a:rPr lang="en-US" sz="2000" dirty="0" err="1"/>
              <a:t>Kencing</a:t>
            </a:r>
            <a:r>
              <a:rPr lang="en-US" sz="2000" dirty="0"/>
              <a:t> </a:t>
            </a:r>
            <a:r>
              <a:rPr lang="en-US" sz="2000" dirty="0" err="1"/>
              <a:t>Manis</a:t>
            </a:r>
            <a:endParaRPr lang="en-MY" sz="2000" dirty="0"/>
          </a:p>
          <a:p>
            <a:pPr algn="just"/>
            <a:r>
              <a:rPr lang="en-US" sz="2000" dirty="0"/>
              <a:t> </a:t>
            </a:r>
            <a:endParaRPr lang="en-MY" sz="2000" dirty="0"/>
          </a:p>
          <a:p>
            <a:pPr algn="just"/>
            <a:r>
              <a:rPr lang="en-US" sz="2000" dirty="0" err="1"/>
              <a:t>Sekiranya</a:t>
            </a:r>
            <a:r>
              <a:rPr lang="en-US" sz="2000" dirty="0"/>
              <a:t> </a:t>
            </a:r>
            <a:r>
              <a:rPr lang="en-US" sz="2000" dirty="0" err="1"/>
              <a:t>satu-satu</a:t>
            </a:r>
            <a:r>
              <a:rPr lang="en-US" sz="2000" dirty="0"/>
              <a:t> </a:t>
            </a:r>
            <a:r>
              <a:rPr lang="en-US" sz="2000" dirty="0" err="1"/>
              <a:t>kecederaan</a:t>
            </a:r>
            <a:r>
              <a:rPr lang="en-US" sz="2000" dirty="0"/>
              <a:t> </a:t>
            </a:r>
            <a:r>
              <a:rPr lang="en-US" sz="2000" dirty="0" err="1"/>
              <a:t>tidak</a:t>
            </a:r>
            <a:r>
              <a:rPr lang="en-US" sz="2000" dirty="0"/>
              <a:t> </a:t>
            </a:r>
            <a:r>
              <a:rPr lang="en-US" sz="2000" dirty="0" err="1"/>
              <a:t>memudaratkan</a:t>
            </a:r>
            <a:r>
              <a:rPr lang="en-US" sz="2000" dirty="0"/>
              <a:t> </a:t>
            </a:r>
            <a:r>
              <a:rPr lang="en-US" sz="2000" dirty="0" err="1"/>
              <a:t>apabila</a:t>
            </a:r>
            <a:r>
              <a:rPr lang="en-US" sz="2000" dirty="0"/>
              <a:t> </a:t>
            </a:r>
            <a:r>
              <a:rPr lang="en-US" sz="2000" dirty="0" err="1"/>
              <a:t>terkena</a:t>
            </a:r>
            <a:r>
              <a:rPr lang="en-US" sz="2000" dirty="0"/>
              <a:t> air, </a:t>
            </a:r>
            <a:r>
              <a:rPr lang="en-US" sz="2000" dirty="0" err="1"/>
              <a:t>hendaklah</a:t>
            </a:r>
            <a:r>
              <a:rPr lang="en-US" sz="2000" dirty="0"/>
              <a:t> </a:t>
            </a:r>
            <a:r>
              <a:rPr lang="en-US" sz="2000" dirty="0" err="1"/>
              <a:t>berwuduk</a:t>
            </a:r>
            <a:r>
              <a:rPr lang="en-US" sz="2000" dirty="0"/>
              <a:t> </a:t>
            </a:r>
            <a:r>
              <a:rPr lang="en-US" sz="2000" dirty="0" err="1"/>
              <a:t>sebagaimana</a:t>
            </a:r>
            <a:r>
              <a:rPr lang="en-US" sz="2000" dirty="0"/>
              <a:t> </a:t>
            </a:r>
            <a:r>
              <a:rPr lang="en-US" sz="2000" dirty="0" err="1"/>
              <a:t>biasa</a:t>
            </a:r>
            <a:endParaRPr lang="en-MY" sz="2000" dirty="0"/>
          </a:p>
        </p:txBody>
      </p:sp>
      <p:sp>
        <p:nvSpPr>
          <p:cNvPr id="3" name="Footer Placeholder 2"/>
          <p:cNvSpPr>
            <a:spLocks noGrp="1"/>
          </p:cNvSpPr>
          <p:nvPr>
            <p:ph type="ftr" sz="quarter" idx="11"/>
          </p:nvPr>
        </p:nvSpPr>
        <p:spPr/>
        <p:txBody>
          <a:bodyPr/>
          <a:lstStyle/>
          <a:p>
            <a:pPr>
              <a:defRPr/>
            </a:pPr>
            <a:r>
              <a:rPr lang="en-US"/>
              <a:t>PUSAT PENGAJIAN SYARIAH FAKULTI PENGAJIAN KONTEMPORI ISLAM UNIVERSITI  SULTAN ZAINAL ABIDIN</a:t>
            </a:r>
          </a:p>
        </p:txBody>
      </p:sp>
      <p:sp>
        <p:nvSpPr>
          <p:cNvPr id="4" name="Title 3"/>
          <p:cNvSpPr>
            <a:spLocks noGrp="1"/>
          </p:cNvSpPr>
          <p:nvPr>
            <p:ph type="title"/>
          </p:nvPr>
        </p:nvSpPr>
        <p:spPr/>
        <p:txBody>
          <a:bodyPr>
            <a:normAutofit fontScale="90000"/>
          </a:bodyPr>
          <a:lstStyle/>
          <a:p>
            <a:pPr lvl="1" algn="ctr" rtl="0">
              <a:spcBef>
                <a:spcPct val="0"/>
              </a:spcBef>
            </a:pPr>
            <a:r>
              <a:rPr lang="en-US" sz="3600" b="1" dirty="0"/>
              <a:t>KEADAAN WUDUK ORANG YANG UZUR SHAR‘I</a:t>
            </a:r>
            <a:br>
              <a:rPr lang="en-MY" dirty="0"/>
            </a:br>
            <a:endParaRPr lang="en-MY" dirty="0"/>
          </a:p>
        </p:txBody>
      </p:sp>
    </p:spTree>
    <p:extLst>
      <p:ext uri="{BB962C8B-B14F-4D97-AF65-F5344CB8AC3E}">
        <p14:creationId xmlns:p14="http://schemas.microsoft.com/office/powerpoint/2010/main" val="3883799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r>
              <a:rPr lang="en-MY" sz="2800" b="1" dirty="0" err="1"/>
              <a:t>Anggota</a:t>
            </a:r>
            <a:r>
              <a:rPr lang="en-MY" sz="2800" b="1" dirty="0"/>
              <a:t> Yang </a:t>
            </a:r>
            <a:r>
              <a:rPr lang="en-MY" sz="2800" b="1" dirty="0" err="1"/>
              <a:t>Tidak</a:t>
            </a:r>
            <a:r>
              <a:rPr lang="en-MY" sz="2800" b="1" dirty="0"/>
              <a:t> </a:t>
            </a:r>
            <a:r>
              <a:rPr lang="en-MY" sz="2800" b="1" dirty="0" err="1"/>
              <a:t>Boleh</a:t>
            </a:r>
            <a:r>
              <a:rPr lang="en-MY" sz="2800" b="1" dirty="0"/>
              <a:t> </a:t>
            </a:r>
            <a:r>
              <a:rPr lang="en-MY" sz="2800" b="1" dirty="0" err="1"/>
              <a:t>terkena</a:t>
            </a:r>
            <a:r>
              <a:rPr lang="en-MY" sz="2800" b="1" dirty="0"/>
              <a:t> Air </a:t>
            </a:r>
          </a:p>
          <a:p>
            <a:endParaRPr lang="en-MY" sz="2800" dirty="0"/>
          </a:p>
          <a:p>
            <a:r>
              <a:rPr lang="en-MY" sz="2800" dirty="0" err="1"/>
              <a:t>Antara</a:t>
            </a:r>
            <a:r>
              <a:rPr lang="en-MY" sz="2800" dirty="0"/>
              <a:t> </a:t>
            </a:r>
            <a:r>
              <a:rPr lang="en-MY" sz="2800" dirty="0" err="1"/>
              <a:t>penyakit</a:t>
            </a:r>
            <a:r>
              <a:rPr lang="en-MY" sz="2800" dirty="0"/>
              <a:t> yang </a:t>
            </a:r>
            <a:r>
              <a:rPr lang="en-MY" sz="2800" dirty="0" err="1"/>
              <a:t>dialami</a:t>
            </a:r>
            <a:r>
              <a:rPr lang="en-MY" sz="2800" dirty="0"/>
              <a:t> </a:t>
            </a:r>
            <a:r>
              <a:rPr lang="en-MY" sz="2800" dirty="0" err="1"/>
              <a:t>oleh</a:t>
            </a:r>
            <a:r>
              <a:rPr lang="en-MY" sz="2800" dirty="0"/>
              <a:t> orang yang </a:t>
            </a:r>
            <a:r>
              <a:rPr lang="en-MY" sz="2800" dirty="0" err="1"/>
              <a:t>uzur</a:t>
            </a:r>
            <a:r>
              <a:rPr lang="en-MY" sz="2800" dirty="0"/>
              <a:t> yang </a:t>
            </a:r>
            <a:r>
              <a:rPr lang="en-MY" sz="2800" dirty="0" err="1"/>
              <a:t>tidak</a:t>
            </a:r>
            <a:r>
              <a:rPr lang="en-MY" sz="2800" dirty="0"/>
              <a:t> </a:t>
            </a:r>
            <a:r>
              <a:rPr lang="en-MY" sz="2800" dirty="0" err="1"/>
              <a:t>membolehkannya</a:t>
            </a:r>
            <a:r>
              <a:rPr lang="en-MY" sz="2800" dirty="0"/>
              <a:t> </a:t>
            </a:r>
            <a:r>
              <a:rPr lang="en-MY" sz="2800" dirty="0" err="1"/>
              <a:t>menggunakan</a:t>
            </a:r>
            <a:r>
              <a:rPr lang="en-MY" sz="2800" dirty="0"/>
              <a:t> air </a:t>
            </a:r>
            <a:r>
              <a:rPr lang="en-MY" sz="2800" dirty="0" err="1"/>
              <a:t>ialah</a:t>
            </a:r>
            <a:r>
              <a:rPr lang="en-MY" sz="2800" dirty="0"/>
              <a:t> :</a:t>
            </a:r>
          </a:p>
          <a:p>
            <a:endParaRPr lang="en-MY" sz="2800" dirty="0"/>
          </a:p>
          <a:p>
            <a:pPr lvl="0"/>
            <a:r>
              <a:rPr lang="en-MY" sz="2800" dirty="0" err="1"/>
              <a:t>Kebakaran</a:t>
            </a:r>
            <a:r>
              <a:rPr lang="en-MY" sz="2800" dirty="0"/>
              <a:t> yang </a:t>
            </a:r>
            <a:r>
              <a:rPr lang="en-MY" sz="2800" dirty="0" err="1"/>
              <a:t>teruk</a:t>
            </a:r>
            <a:endParaRPr lang="en-MY" sz="2800" dirty="0"/>
          </a:p>
          <a:p>
            <a:pPr lvl="0"/>
            <a:r>
              <a:rPr lang="en-MY" sz="2800" dirty="0" err="1"/>
              <a:t>Kemalangan</a:t>
            </a:r>
            <a:r>
              <a:rPr lang="en-MY" sz="2800" dirty="0"/>
              <a:t> yang </a:t>
            </a:r>
            <a:r>
              <a:rPr lang="en-MY" sz="2800" dirty="0" err="1"/>
              <a:t>serius</a:t>
            </a:r>
            <a:endParaRPr lang="en-MY" sz="2800" dirty="0"/>
          </a:p>
          <a:p>
            <a:pPr lvl="0"/>
            <a:r>
              <a:rPr lang="en-MY" sz="2800" dirty="0" err="1"/>
              <a:t>Penyakit</a:t>
            </a:r>
            <a:r>
              <a:rPr lang="en-MY" sz="2800" dirty="0"/>
              <a:t> </a:t>
            </a:r>
            <a:r>
              <a:rPr lang="en-MY" sz="2800" dirty="0" err="1"/>
              <a:t>Kulit</a:t>
            </a:r>
            <a:r>
              <a:rPr lang="en-MY" sz="2800" dirty="0"/>
              <a:t> yang </a:t>
            </a:r>
            <a:r>
              <a:rPr lang="en-MY" sz="2800" dirty="0" err="1"/>
              <a:t>kronik</a:t>
            </a:r>
            <a:endParaRPr lang="en-MY" sz="2800" dirty="0"/>
          </a:p>
          <a:p>
            <a:endParaRPr lang="en-MY" sz="2800" dirty="0"/>
          </a:p>
          <a:p>
            <a:pPr algn="just"/>
            <a:r>
              <a:rPr lang="en-US" sz="2900" dirty="0" err="1"/>
              <a:t>Umat</a:t>
            </a:r>
            <a:r>
              <a:rPr lang="en-US" sz="2900" dirty="0"/>
              <a:t> Islam </a:t>
            </a:r>
            <a:r>
              <a:rPr lang="en-US" sz="2900" dirty="0" err="1"/>
              <a:t>wajib</a:t>
            </a:r>
            <a:r>
              <a:rPr lang="en-US" sz="2900" dirty="0"/>
              <a:t> </a:t>
            </a:r>
            <a:r>
              <a:rPr lang="en-US" sz="2900" dirty="0" err="1"/>
              <a:t>menunaikan</a:t>
            </a:r>
            <a:r>
              <a:rPr lang="en-US" sz="2900" dirty="0"/>
              <a:t> </a:t>
            </a:r>
            <a:r>
              <a:rPr lang="en-US" sz="2900" dirty="0" err="1"/>
              <a:t>solat</a:t>
            </a:r>
            <a:r>
              <a:rPr lang="en-US" sz="2900" dirty="0"/>
              <a:t> </a:t>
            </a:r>
            <a:r>
              <a:rPr lang="en-US" sz="2900" dirty="0" err="1"/>
              <a:t>walaupun</a:t>
            </a:r>
            <a:r>
              <a:rPr lang="en-US" sz="2900" dirty="0"/>
              <a:t> </a:t>
            </a:r>
            <a:r>
              <a:rPr lang="en-US" sz="2900" dirty="0" err="1"/>
              <a:t>berada</a:t>
            </a:r>
            <a:r>
              <a:rPr lang="en-US" sz="2900" dirty="0"/>
              <a:t> </a:t>
            </a:r>
            <a:r>
              <a:rPr lang="en-US" sz="2900" dirty="0" err="1"/>
              <a:t>dalam</a:t>
            </a:r>
            <a:r>
              <a:rPr lang="en-US" sz="2900" dirty="0"/>
              <a:t> </a:t>
            </a:r>
            <a:r>
              <a:rPr lang="en-US" sz="2900" dirty="0" err="1"/>
              <a:t>keadaan</a:t>
            </a:r>
            <a:r>
              <a:rPr lang="en-US" sz="2900" dirty="0"/>
              <a:t> </a:t>
            </a:r>
            <a:r>
              <a:rPr lang="en-US" sz="2900" dirty="0" err="1"/>
              <a:t>darurat</a:t>
            </a:r>
            <a:r>
              <a:rPr lang="en-US" sz="2900" dirty="0"/>
              <a:t> </a:t>
            </a:r>
            <a:r>
              <a:rPr lang="en-US" sz="2900" dirty="0" err="1"/>
              <a:t>seperti</a:t>
            </a:r>
            <a:r>
              <a:rPr lang="en-US" sz="2900" dirty="0"/>
              <a:t> </a:t>
            </a:r>
            <a:r>
              <a:rPr lang="en-US" sz="2900" dirty="0" err="1"/>
              <a:t>ditimpa</a:t>
            </a:r>
            <a:r>
              <a:rPr lang="en-US" sz="2900" dirty="0"/>
              <a:t> </a:t>
            </a:r>
            <a:r>
              <a:rPr lang="en-US" sz="2900" dirty="0" err="1"/>
              <a:t>kebakaran</a:t>
            </a:r>
            <a:r>
              <a:rPr lang="en-US" sz="2900" dirty="0"/>
              <a:t>, </a:t>
            </a:r>
            <a:r>
              <a:rPr lang="en-US" sz="2900" dirty="0" err="1"/>
              <a:t>kemalangan</a:t>
            </a:r>
            <a:r>
              <a:rPr lang="en-US" sz="2900" dirty="0"/>
              <a:t>, </a:t>
            </a:r>
            <a:r>
              <a:rPr lang="en-US" sz="2900" dirty="0" err="1"/>
              <a:t>penyakit</a:t>
            </a:r>
            <a:r>
              <a:rPr lang="en-US" sz="2900" dirty="0"/>
              <a:t> </a:t>
            </a:r>
            <a:r>
              <a:rPr lang="en-US" sz="2900" dirty="0" err="1"/>
              <a:t>kronik</a:t>
            </a:r>
            <a:r>
              <a:rPr lang="en-US" sz="2900" dirty="0"/>
              <a:t>, </a:t>
            </a:r>
            <a:r>
              <a:rPr lang="en-US" sz="2900" dirty="0" err="1"/>
              <a:t>berperang</a:t>
            </a:r>
            <a:r>
              <a:rPr lang="en-US" sz="2900" dirty="0"/>
              <a:t>, </a:t>
            </a:r>
            <a:r>
              <a:rPr lang="en-US" sz="2900" dirty="0" err="1"/>
              <a:t>terpenjara</a:t>
            </a:r>
            <a:r>
              <a:rPr lang="en-US" sz="2900" dirty="0"/>
              <a:t>, </a:t>
            </a:r>
            <a:r>
              <a:rPr lang="en-US" sz="2900" dirty="0" err="1"/>
              <a:t>terhalang</a:t>
            </a:r>
            <a:r>
              <a:rPr lang="en-US" sz="2900" dirty="0"/>
              <a:t> </a:t>
            </a:r>
            <a:r>
              <a:rPr lang="en-US" sz="2900" dirty="0" err="1"/>
              <a:t>dan</a:t>
            </a:r>
            <a:r>
              <a:rPr lang="en-US" sz="2900" dirty="0"/>
              <a:t> lain-lain. </a:t>
            </a:r>
            <a:r>
              <a:rPr lang="en-US" sz="2900" dirty="0" err="1"/>
              <a:t>Kewajipan</a:t>
            </a:r>
            <a:r>
              <a:rPr lang="en-US" sz="2900" dirty="0"/>
              <a:t> </a:t>
            </a:r>
            <a:r>
              <a:rPr lang="en-US" sz="2900" dirty="0" err="1"/>
              <a:t>tersebut</a:t>
            </a:r>
            <a:r>
              <a:rPr lang="en-US" sz="2900" dirty="0"/>
              <a:t> </a:t>
            </a:r>
            <a:r>
              <a:rPr lang="en-US" sz="2900" dirty="0" err="1"/>
              <a:t>tidak</a:t>
            </a:r>
            <a:r>
              <a:rPr lang="en-US" sz="2900" dirty="0"/>
              <a:t> </a:t>
            </a:r>
            <a:r>
              <a:rPr lang="en-US" sz="2900" dirty="0" err="1"/>
              <a:t>akan</a:t>
            </a:r>
            <a:r>
              <a:rPr lang="en-US" sz="2900" dirty="0"/>
              <a:t> </a:t>
            </a:r>
            <a:r>
              <a:rPr lang="en-US" sz="2900" dirty="0" err="1"/>
              <a:t>gugur</a:t>
            </a:r>
            <a:r>
              <a:rPr lang="en-US" sz="2900" dirty="0"/>
              <a:t> </a:t>
            </a:r>
            <a:r>
              <a:rPr lang="en-US" sz="2900" dirty="0" err="1"/>
              <a:t>walaupun</a:t>
            </a:r>
            <a:r>
              <a:rPr lang="en-US" sz="2900" dirty="0"/>
              <a:t> </a:t>
            </a:r>
            <a:r>
              <a:rPr lang="en-US" sz="2900" dirty="0" err="1"/>
              <a:t>tidak</a:t>
            </a:r>
            <a:r>
              <a:rPr lang="en-US" sz="2900" dirty="0"/>
              <a:t> </a:t>
            </a:r>
            <a:r>
              <a:rPr lang="en-US" sz="2900" dirty="0" err="1"/>
              <a:t>boleh</a:t>
            </a:r>
            <a:r>
              <a:rPr lang="en-US" sz="2900" dirty="0"/>
              <a:t> </a:t>
            </a:r>
            <a:r>
              <a:rPr lang="en-US" sz="2900" dirty="0" err="1"/>
              <a:t>menggunakan</a:t>
            </a:r>
            <a:r>
              <a:rPr lang="en-US" sz="2900" dirty="0"/>
              <a:t> air </a:t>
            </a:r>
            <a:r>
              <a:rPr lang="en-US" sz="2900" dirty="0" err="1"/>
              <a:t>atau</a:t>
            </a:r>
            <a:r>
              <a:rPr lang="en-US" sz="2900" dirty="0"/>
              <a:t> </a:t>
            </a:r>
            <a:r>
              <a:rPr lang="en-US" sz="2900" dirty="0" err="1"/>
              <a:t>tidak</a:t>
            </a:r>
            <a:r>
              <a:rPr lang="en-US" sz="2900" dirty="0"/>
              <a:t> </a:t>
            </a:r>
            <a:r>
              <a:rPr lang="en-US" sz="2900" dirty="0" err="1"/>
              <a:t>diperolehi</a:t>
            </a:r>
            <a:r>
              <a:rPr lang="en-US" sz="2900" dirty="0"/>
              <a:t> air </a:t>
            </a:r>
            <a:r>
              <a:rPr lang="en-US" sz="2900" dirty="0" err="1"/>
              <a:t>dan</a:t>
            </a:r>
            <a:r>
              <a:rPr lang="en-US" sz="2900" dirty="0"/>
              <a:t> </a:t>
            </a:r>
            <a:r>
              <a:rPr lang="en-US" sz="2900" dirty="0" err="1"/>
              <a:t>debu</a:t>
            </a:r>
            <a:r>
              <a:rPr lang="en-US" sz="2900" dirty="0"/>
              <a:t> </a:t>
            </a:r>
            <a:r>
              <a:rPr lang="en-US" sz="2900" dirty="0" err="1"/>
              <a:t>tanah</a:t>
            </a:r>
            <a:r>
              <a:rPr lang="en-US" sz="2900" dirty="0"/>
              <a:t> </a:t>
            </a:r>
            <a:r>
              <a:rPr lang="en-US" sz="2900" dirty="0" err="1"/>
              <a:t>untuk</a:t>
            </a:r>
            <a:r>
              <a:rPr lang="en-US" sz="2900" dirty="0"/>
              <a:t> </a:t>
            </a:r>
            <a:r>
              <a:rPr lang="en-US" sz="2900" dirty="0" err="1"/>
              <a:t>bersuci</a:t>
            </a:r>
            <a:r>
              <a:rPr lang="en-MY" sz="2900" dirty="0"/>
              <a:t> </a:t>
            </a:r>
            <a:r>
              <a:rPr lang="en-US" sz="2900" dirty="0" err="1"/>
              <a:t>Terhalang</a:t>
            </a:r>
            <a:r>
              <a:rPr lang="en-US" sz="2900" dirty="0"/>
              <a:t> </a:t>
            </a:r>
            <a:r>
              <a:rPr lang="en-US" sz="2900" dirty="0" err="1"/>
              <a:t>bermaksud</a:t>
            </a:r>
            <a:r>
              <a:rPr lang="en-US" sz="2900" dirty="0"/>
              <a:t>, air </a:t>
            </a:r>
            <a:r>
              <a:rPr lang="en-US" sz="2900" dirty="0" err="1"/>
              <a:t>dan</a:t>
            </a:r>
            <a:r>
              <a:rPr lang="en-US" sz="2900" dirty="0"/>
              <a:t> </a:t>
            </a:r>
            <a:r>
              <a:rPr lang="en-US" sz="2900" dirty="0" err="1"/>
              <a:t>tanah</a:t>
            </a:r>
            <a:r>
              <a:rPr lang="en-US" sz="2900" dirty="0"/>
              <a:t> </a:t>
            </a:r>
            <a:r>
              <a:rPr lang="en-US" sz="2900" dirty="0" err="1"/>
              <a:t>ada</a:t>
            </a:r>
            <a:r>
              <a:rPr lang="en-US" sz="2900" dirty="0"/>
              <a:t> di </a:t>
            </a:r>
            <a:r>
              <a:rPr lang="en-US" sz="2900" dirty="0" err="1"/>
              <a:t>tempat</a:t>
            </a:r>
            <a:r>
              <a:rPr lang="en-US" sz="2900" dirty="0"/>
              <a:t> </a:t>
            </a:r>
            <a:r>
              <a:rPr lang="en-US" sz="2900" dirty="0" err="1"/>
              <a:t>tersebut</a:t>
            </a:r>
            <a:r>
              <a:rPr lang="en-US" sz="2900" dirty="0"/>
              <a:t> </a:t>
            </a:r>
            <a:r>
              <a:rPr lang="en-US" sz="2900" dirty="0" err="1"/>
              <a:t>tetapi</a:t>
            </a:r>
            <a:r>
              <a:rPr lang="en-US" sz="2900" dirty="0"/>
              <a:t> </a:t>
            </a:r>
            <a:r>
              <a:rPr lang="en-US" sz="2900" dirty="0" err="1"/>
              <a:t>terdapat</a:t>
            </a:r>
            <a:r>
              <a:rPr lang="en-US" sz="2900" dirty="0"/>
              <a:t> </a:t>
            </a:r>
            <a:r>
              <a:rPr lang="en-US" sz="2900" dirty="0" err="1"/>
              <a:t>najis</a:t>
            </a:r>
            <a:r>
              <a:rPr lang="en-US" sz="2900" dirty="0"/>
              <a:t> </a:t>
            </a:r>
            <a:r>
              <a:rPr lang="en-US" sz="2900" dirty="0" err="1"/>
              <a:t>atau</a:t>
            </a:r>
            <a:r>
              <a:rPr lang="en-US" sz="2900" dirty="0"/>
              <a:t> </a:t>
            </a:r>
            <a:r>
              <a:rPr lang="en-US" sz="2900" dirty="0" err="1"/>
              <a:t>seumpamanya</a:t>
            </a:r>
            <a:r>
              <a:rPr lang="en-US" sz="2900" dirty="0"/>
              <a:t> yang </a:t>
            </a:r>
            <a:r>
              <a:rPr lang="en-US" sz="2900" dirty="0" err="1"/>
              <a:t>menyebabkan</a:t>
            </a:r>
            <a:r>
              <a:rPr lang="en-US" sz="2900" dirty="0"/>
              <a:t> </a:t>
            </a:r>
            <a:r>
              <a:rPr lang="en-US" sz="2900" dirty="0" err="1"/>
              <a:t>tidak</a:t>
            </a:r>
            <a:r>
              <a:rPr lang="en-US" sz="2900" dirty="0"/>
              <a:t> </a:t>
            </a:r>
            <a:r>
              <a:rPr lang="en-US" sz="2900" dirty="0" err="1"/>
              <a:t>boleh</a:t>
            </a:r>
            <a:r>
              <a:rPr lang="en-US" sz="2900" dirty="0"/>
              <a:t> </a:t>
            </a:r>
            <a:r>
              <a:rPr lang="en-US" sz="2900" dirty="0" err="1"/>
              <a:t>menggunakan</a:t>
            </a:r>
            <a:r>
              <a:rPr lang="en-US" sz="2900" dirty="0"/>
              <a:t> air </a:t>
            </a:r>
            <a:r>
              <a:rPr lang="en-US" sz="2900" dirty="0" err="1"/>
              <a:t>dan</a:t>
            </a:r>
            <a:r>
              <a:rPr lang="en-US" sz="2900" dirty="0"/>
              <a:t> </a:t>
            </a:r>
            <a:r>
              <a:rPr lang="en-US" sz="2900" dirty="0" err="1"/>
              <a:t>tanah</a:t>
            </a:r>
            <a:r>
              <a:rPr lang="en-US" sz="2900" dirty="0"/>
              <a:t> </a:t>
            </a:r>
            <a:r>
              <a:rPr lang="en-US" sz="2900" dirty="0" err="1"/>
              <a:t>untuk</a:t>
            </a:r>
            <a:r>
              <a:rPr lang="en-US" sz="2900" dirty="0"/>
              <a:t> </a:t>
            </a:r>
            <a:r>
              <a:rPr lang="en-US" sz="2900" dirty="0" err="1"/>
              <a:t>bersuci</a:t>
            </a:r>
            <a:endParaRPr lang="en-MY" sz="2900" dirty="0"/>
          </a:p>
        </p:txBody>
      </p:sp>
      <p:sp>
        <p:nvSpPr>
          <p:cNvPr id="3" name="Footer Placeholder 2"/>
          <p:cNvSpPr>
            <a:spLocks noGrp="1"/>
          </p:cNvSpPr>
          <p:nvPr>
            <p:ph type="ftr" sz="quarter" idx="11"/>
          </p:nvPr>
        </p:nvSpPr>
        <p:spPr/>
        <p:txBody>
          <a:bodyPr/>
          <a:lstStyle/>
          <a:p>
            <a:pPr>
              <a:defRPr/>
            </a:pPr>
            <a:r>
              <a:rPr lang="en-US"/>
              <a:t>PUSAT PENGAJIAN SYARIAH FAKULTI PENGAJIAN KONTEMPORI ISLAM UNIVERSITI  SULTAN ZAINAL ABIDIN</a:t>
            </a:r>
          </a:p>
        </p:txBody>
      </p:sp>
    </p:spTree>
    <p:extLst>
      <p:ext uri="{BB962C8B-B14F-4D97-AF65-F5344CB8AC3E}">
        <p14:creationId xmlns:p14="http://schemas.microsoft.com/office/powerpoint/2010/main" val="3994371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47500" lnSpcReduction="20000"/>
          </a:bodyPr>
          <a:lstStyle/>
          <a:p>
            <a:pPr lvl="0"/>
            <a:r>
              <a:rPr lang="en-US" b="1" dirty="0" err="1"/>
              <a:t>Anggota</a:t>
            </a:r>
            <a:r>
              <a:rPr lang="en-US" b="1" dirty="0"/>
              <a:t> Yang </a:t>
            </a:r>
            <a:r>
              <a:rPr lang="en-US" b="1" dirty="0" err="1"/>
              <a:t>Tidak</a:t>
            </a:r>
            <a:r>
              <a:rPr lang="en-US" b="1" dirty="0"/>
              <a:t> </a:t>
            </a:r>
            <a:r>
              <a:rPr lang="en-US" b="1" dirty="0" err="1"/>
              <a:t>Dibalut</a:t>
            </a:r>
            <a:r>
              <a:rPr lang="en-US" b="1" dirty="0"/>
              <a:t>. </a:t>
            </a:r>
          </a:p>
          <a:p>
            <a:pPr lvl="0" algn="just"/>
            <a:endParaRPr lang="en-MY" dirty="0"/>
          </a:p>
          <a:p>
            <a:pPr algn="just"/>
            <a:r>
              <a:rPr lang="en-US" dirty="0" err="1"/>
              <a:t>pesakit</a:t>
            </a:r>
            <a:r>
              <a:rPr lang="en-US" dirty="0"/>
              <a:t> </a:t>
            </a:r>
            <a:r>
              <a:rPr lang="en-US" dirty="0" err="1"/>
              <a:t>hendaklah</a:t>
            </a:r>
            <a:r>
              <a:rPr lang="en-US" dirty="0"/>
              <a:t> </a:t>
            </a:r>
            <a:r>
              <a:rPr lang="en-US" dirty="0" err="1"/>
              <a:t>mempastikan</a:t>
            </a:r>
            <a:r>
              <a:rPr lang="en-US" dirty="0"/>
              <a:t> air </a:t>
            </a:r>
            <a:r>
              <a:rPr lang="en-US" dirty="0" err="1"/>
              <a:t>tidak</a:t>
            </a:r>
            <a:r>
              <a:rPr lang="en-US" dirty="0"/>
              <a:t> </a:t>
            </a:r>
            <a:r>
              <a:rPr lang="en-US" dirty="0" err="1"/>
              <a:t>terkena</a:t>
            </a:r>
            <a:r>
              <a:rPr lang="en-US" dirty="0"/>
              <a:t> </a:t>
            </a:r>
            <a:r>
              <a:rPr lang="en-US" dirty="0" err="1"/>
              <a:t>pada</a:t>
            </a:r>
            <a:r>
              <a:rPr lang="en-US" dirty="0"/>
              <a:t> </a:t>
            </a:r>
            <a:r>
              <a:rPr lang="en-US" dirty="0" err="1"/>
              <a:t>tempat</a:t>
            </a:r>
            <a:r>
              <a:rPr lang="en-US" dirty="0"/>
              <a:t> </a:t>
            </a:r>
            <a:r>
              <a:rPr lang="en-US" dirty="0" err="1"/>
              <a:t>luka</a:t>
            </a:r>
            <a:r>
              <a:rPr lang="en-US" dirty="0"/>
              <a:t> </a:t>
            </a:r>
            <a:r>
              <a:rPr lang="en-US" dirty="0" err="1"/>
              <a:t>dan</a:t>
            </a:r>
            <a:r>
              <a:rPr lang="en-US" dirty="0"/>
              <a:t> </a:t>
            </a:r>
            <a:r>
              <a:rPr lang="en-US" dirty="0" err="1"/>
              <a:t>bahagian</a:t>
            </a:r>
            <a:r>
              <a:rPr lang="en-US" dirty="0"/>
              <a:t> </a:t>
            </a:r>
            <a:r>
              <a:rPr lang="en-US" dirty="0" err="1"/>
              <a:t>itu</a:t>
            </a:r>
            <a:r>
              <a:rPr lang="en-US" dirty="0"/>
              <a:t> </a:t>
            </a:r>
            <a:r>
              <a:rPr lang="en-US" dirty="0" err="1"/>
              <a:t>dibiarkan</a:t>
            </a:r>
            <a:r>
              <a:rPr lang="en-US" dirty="0"/>
              <a:t> </a:t>
            </a:r>
            <a:r>
              <a:rPr lang="en-US" dirty="0" err="1"/>
              <a:t>tanpa</a:t>
            </a:r>
            <a:r>
              <a:rPr lang="en-US" dirty="0"/>
              <a:t> </a:t>
            </a:r>
            <a:r>
              <a:rPr lang="en-US" dirty="0" err="1"/>
              <a:t>dibasuh</a:t>
            </a:r>
            <a:r>
              <a:rPr lang="en-US" dirty="0"/>
              <a:t> </a:t>
            </a:r>
            <a:r>
              <a:rPr lang="en-US" dirty="0" err="1"/>
              <a:t>dengan</a:t>
            </a:r>
            <a:r>
              <a:rPr lang="en-US" dirty="0"/>
              <a:t> air, </a:t>
            </a:r>
            <a:r>
              <a:rPr lang="en-US" dirty="0" err="1"/>
              <a:t>kemudian</a:t>
            </a:r>
            <a:r>
              <a:rPr lang="en-US" dirty="0"/>
              <a:t> </a:t>
            </a:r>
            <a:r>
              <a:rPr lang="en-US" dirty="0" err="1"/>
              <a:t>hendaklah</a:t>
            </a:r>
            <a:r>
              <a:rPr lang="en-US" dirty="0"/>
              <a:t> </a:t>
            </a:r>
            <a:r>
              <a:rPr lang="en-US" dirty="0" err="1"/>
              <a:t>melakukan</a:t>
            </a:r>
            <a:r>
              <a:rPr lang="en-US" dirty="0"/>
              <a:t> </a:t>
            </a:r>
            <a:r>
              <a:rPr lang="en-US" dirty="0" err="1"/>
              <a:t>tayammum</a:t>
            </a:r>
            <a:r>
              <a:rPr lang="en-US" dirty="0"/>
              <a:t> </a:t>
            </a:r>
            <a:r>
              <a:rPr lang="en-US" dirty="0" err="1"/>
              <a:t>sebagai</a:t>
            </a:r>
            <a:r>
              <a:rPr lang="en-US" dirty="0"/>
              <a:t> </a:t>
            </a:r>
            <a:r>
              <a:rPr lang="en-US" dirty="0" err="1"/>
              <a:t>ganti</a:t>
            </a:r>
            <a:r>
              <a:rPr lang="en-US" dirty="0"/>
              <a:t> </a:t>
            </a:r>
            <a:r>
              <a:rPr lang="en-US" dirty="0" err="1"/>
              <a:t>basuh</a:t>
            </a:r>
            <a:r>
              <a:rPr lang="en-US" dirty="0"/>
              <a:t> </a:t>
            </a:r>
            <a:r>
              <a:rPr lang="en-US" dirty="0" err="1"/>
              <a:t>anggota</a:t>
            </a:r>
            <a:r>
              <a:rPr lang="en-US" dirty="0"/>
              <a:t> </a:t>
            </a:r>
            <a:r>
              <a:rPr lang="en-US" dirty="0" err="1"/>
              <a:t>tersebut</a:t>
            </a:r>
            <a:r>
              <a:rPr lang="en-US" dirty="0"/>
              <a:t>. </a:t>
            </a:r>
            <a:r>
              <a:rPr lang="en-US" dirty="0" err="1"/>
              <a:t>Demikian</a:t>
            </a:r>
            <a:r>
              <a:rPr lang="en-US" dirty="0"/>
              <a:t> </a:t>
            </a:r>
            <a:r>
              <a:rPr lang="en-US" dirty="0" err="1"/>
              <a:t>juga</a:t>
            </a:r>
            <a:r>
              <a:rPr lang="en-US" dirty="0"/>
              <a:t> </a:t>
            </a:r>
            <a:r>
              <a:rPr lang="en-US" dirty="0" err="1"/>
              <a:t>kalau</a:t>
            </a:r>
            <a:r>
              <a:rPr lang="en-US" dirty="0"/>
              <a:t> </a:t>
            </a:r>
            <a:r>
              <a:rPr lang="en-US" dirty="0" err="1"/>
              <a:t>berhadas</a:t>
            </a:r>
            <a:r>
              <a:rPr lang="en-US" dirty="0"/>
              <a:t> </a:t>
            </a:r>
            <a:r>
              <a:rPr lang="en-US" dirty="0" err="1"/>
              <a:t>besar</a:t>
            </a:r>
            <a:endParaRPr lang="en-US" dirty="0"/>
          </a:p>
          <a:p>
            <a:pPr algn="just"/>
            <a:endParaRPr lang="en-US" dirty="0"/>
          </a:p>
          <a:p>
            <a:pPr algn="just"/>
            <a:r>
              <a:rPr lang="en-US" dirty="0" err="1"/>
              <a:t>Menurut</a:t>
            </a:r>
            <a:r>
              <a:rPr lang="en-US" dirty="0"/>
              <a:t> </a:t>
            </a:r>
            <a:r>
              <a:rPr lang="en-US" dirty="0" err="1"/>
              <a:t>ulama</a:t>
            </a:r>
            <a:r>
              <a:rPr lang="en-US" dirty="0"/>
              <a:t> </a:t>
            </a:r>
            <a:r>
              <a:rPr lang="en-US" dirty="0" err="1"/>
              <a:t>mazhab</a:t>
            </a:r>
            <a:r>
              <a:rPr lang="en-US" dirty="0"/>
              <a:t> Maliki </a:t>
            </a:r>
            <a:r>
              <a:rPr lang="en-US" dirty="0" err="1"/>
              <a:t>pesakit</a:t>
            </a:r>
            <a:r>
              <a:rPr lang="en-US" dirty="0"/>
              <a:t> yang </a:t>
            </a:r>
            <a:r>
              <a:rPr lang="en-US" dirty="0" err="1"/>
              <a:t>tidak</a:t>
            </a:r>
            <a:r>
              <a:rPr lang="en-US" dirty="0"/>
              <a:t> </a:t>
            </a:r>
            <a:r>
              <a:rPr lang="en-US" dirty="0" err="1"/>
              <a:t>dibalut</a:t>
            </a:r>
            <a:r>
              <a:rPr lang="en-US" dirty="0"/>
              <a:t> </a:t>
            </a:r>
            <a:r>
              <a:rPr lang="en-US" dirty="0" err="1"/>
              <a:t>dengan</a:t>
            </a:r>
            <a:r>
              <a:rPr lang="en-US" dirty="0"/>
              <a:t> </a:t>
            </a:r>
            <a:r>
              <a:rPr lang="en-US" dirty="0" err="1"/>
              <a:t>balutan</a:t>
            </a:r>
            <a:r>
              <a:rPr lang="en-US" dirty="0"/>
              <a:t>, </a:t>
            </a:r>
            <a:r>
              <a:rPr lang="en-US" dirty="0" err="1"/>
              <a:t>wajib</a:t>
            </a:r>
            <a:r>
              <a:rPr lang="en-US" dirty="0"/>
              <a:t> </a:t>
            </a:r>
            <a:r>
              <a:rPr lang="en-US" dirty="0" err="1"/>
              <a:t>membasuh</a:t>
            </a:r>
            <a:r>
              <a:rPr lang="en-US" dirty="0"/>
              <a:t> </a:t>
            </a:r>
            <a:r>
              <a:rPr lang="en-US" dirty="0" err="1"/>
              <a:t>anggota</a:t>
            </a:r>
            <a:r>
              <a:rPr lang="en-US" dirty="0"/>
              <a:t> </a:t>
            </a:r>
            <a:r>
              <a:rPr lang="en-US" dirty="0" err="1"/>
              <a:t>wuduk</a:t>
            </a:r>
            <a:r>
              <a:rPr lang="en-US" dirty="0"/>
              <a:t> yang </a:t>
            </a:r>
            <a:r>
              <a:rPr lang="en-US" dirty="0" err="1"/>
              <a:t>luka</a:t>
            </a:r>
            <a:r>
              <a:rPr lang="en-US" dirty="0"/>
              <a:t> </a:t>
            </a:r>
            <a:r>
              <a:rPr lang="en-US" dirty="0" err="1"/>
              <a:t>sekiranya</a:t>
            </a:r>
            <a:r>
              <a:rPr lang="en-US" dirty="0"/>
              <a:t> </a:t>
            </a:r>
            <a:r>
              <a:rPr lang="en-US" dirty="0" err="1"/>
              <a:t>tidak</a:t>
            </a:r>
            <a:r>
              <a:rPr lang="en-US" dirty="0"/>
              <a:t> </a:t>
            </a:r>
            <a:r>
              <a:rPr lang="en-US" dirty="0" err="1"/>
              <a:t>memudaratkan</a:t>
            </a:r>
            <a:r>
              <a:rPr lang="en-US" dirty="0"/>
              <a:t>. </a:t>
            </a:r>
            <a:r>
              <a:rPr lang="en-US" dirty="0" err="1"/>
              <a:t>Sekiranya</a:t>
            </a:r>
            <a:r>
              <a:rPr lang="en-US" dirty="0"/>
              <a:t> </a:t>
            </a:r>
            <a:r>
              <a:rPr lang="en-US" dirty="0" err="1"/>
              <a:t>memudaratkan</a:t>
            </a:r>
            <a:r>
              <a:rPr lang="en-US" dirty="0"/>
              <a:t>, </a:t>
            </a:r>
            <a:r>
              <a:rPr lang="en-US" dirty="0" err="1"/>
              <a:t>diharuskan</a:t>
            </a:r>
            <a:r>
              <a:rPr lang="en-US" dirty="0"/>
              <a:t> </a:t>
            </a:r>
            <a:r>
              <a:rPr lang="en-US" dirty="0" err="1"/>
              <a:t>menyapu</a:t>
            </a:r>
            <a:r>
              <a:rPr lang="en-US" dirty="0"/>
              <a:t> air </a:t>
            </a:r>
            <a:r>
              <a:rPr lang="en-US" dirty="0" err="1"/>
              <a:t>sahaja</a:t>
            </a:r>
            <a:r>
              <a:rPr lang="en-US" dirty="0"/>
              <a:t> di </a:t>
            </a:r>
            <a:r>
              <a:rPr lang="en-US" dirty="0" err="1"/>
              <a:t>atas</a:t>
            </a:r>
            <a:r>
              <a:rPr lang="en-US" dirty="0"/>
              <a:t> </a:t>
            </a:r>
            <a:r>
              <a:rPr lang="en-US" dirty="0" err="1"/>
              <a:t>luka</a:t>
            </a:r>
            <a:r>
              <a:rPr lang="en-US" dirty="0"/>
              <a:t> </a:t>
            </a:r>
            <a:r>
              <a:rPr lang="en-US" dirty="0" err="1"/>
              <a:t>tanpa</a:t>
            </a:r>
            <a:r>
              <a:rPr lang="en-US" dirty="0"/>
              <a:t> </a:t>
            </a:r>
            <a:r>
              <a:rPr lang="en-US" dirty="0" err="1"/>
              <a:t>memakai</a:t>
            </a:r>
            <a:r>
              <a:rPr lang="en-US" dirty="0"/>
              <a:t> </a:t>
            </a:r>
            <a:r>
              <a:rPr lang="en-US" dirty="0" err="1"/>
              <a:t>balutan</a:t>
            </a:r>
            <a:r>
              <a:rPr lang="en-US" dirty="0"/>
              <a:t>. </a:t>
            </a:r>
            <a:r>
              <a:rPr lang="en-US" dirty="0" err="1"/>
              <a:t>Sekiranya</a:t>
            </a:r>
            <a:r>
              <a:rPr lang="en-US" dirty="0"/>
              <a:t> </a:t>
            </a:r>
            <a:r>
              <a:rPr lang="en-US" dirty="0" err="1"/>
              <a:t>sapuan</a:t>
            </a:r>
            <a:r>
              <a:rPr lang="en-US" dirty="0"/>
              <a:t> </a:t>
            </a:r>
            <a:r>
              <a:rPr lang="en-US" dirty="0" err="1"/>
              <a:t>ke</a:t>
            </a:r>
            <a:r>
              <a:rPr lang="en-US" dirty="0"/>
              <a:t> </a:t>
            </a:r>
            <a:r>
              <a:rPr lang="en-US" dirty="0" err="1"/>
              <a:t>atas</a:t>
            </a:r>
            <a:r>
              <a:rPr lang="en-US" dirty="0"/>
              <a:t> </a:t>
            </a:r>
            <a:r>
              <a:rPr lang="en-US" dirty="0" err="1"/>
              <a:t>luka</a:t>
            </a:r>
            <a:r>
              <a:rPr lang="en-US" dirty="0"/>
              <a:t> yang </a:t>
            </a:r>
            <a:r>
              <a:rPr lang="en-US" dirty="0" err="1"/>
              <a:t>tidak</a:t>
            </a:r>
            <a:r>
              <a:rPr lang="en-US" dirty="0"/>
              <a:t> </a:t>
            </a:r>
            <a:r>
              <a:rPr lang="en-US" dirty="0" err="1"/>
              <a:t>berbalut</a:t>
            </a:r>
            <a:r>
              <a:rPr lang="en-US" dirty="0"/>
              <a:t> </a:t>
            </a:r>
            <a:r>
              <a:rPr lang="en-US" dirty="0" err="1"/>
              <a:t>itu</a:t>
            </a:r>
            <a:r>
              <a:rPr lang="en-US" dirty="0"/>
              <a:t> </a:t>
            </a:r>
            <a:r>
              <a:rPr lang="en-US" dirty="0" err="1"/>
              <a:t>memudaratkan</a:t>
            </a:r>
            <a:r>
              <a:rPr lang="en-US" dirty="0"/>
              <a:t> </a:t>
            </a:r>
            <a:r>
              <a:rPr lang="en-US" dirty="0" err="1"/>
              <a:t>hendaklah</a:t>
            </a:r>
            <a:r>
              <a:rPr lang="en-US" dirty="0"/>
              <a:t> </a:t>
            </a:r>
            <a:r>
              <a:rPr lang="en-US" dirty="0" err="1"/>
              <a:t>membalut</a:t>
            </a:r>
            <a:r>
              <a:rPr lang="en-US" dirty="0"/>
              <a:t> </a:t>
            </a:r>
            <a:r>
              <a:rPr lang="en-US" dirty="0" err="1"/>
              <a:t>luka</a:t>
            </a:r>
            <a:r>
              <a:rPr lang="en-US" dirty="0"/>
              <a:t> </a:t>
            </a:r>
            <a:r>
              <a:rPr lang="en-US" dirty="0" err="1"/>
              <a:t>itu</a:t>
            </a:r>
            <a:r>
              <a:rPr lang="en-US" dirty="0"/>
              <a:t> </a:t>
            </a:r>
            <a:r>
              <a:rPr lang="en-US" dirty="0" err="1"/>
              <a:t>dan</a:t>
            </a:r>
            <a:r>
              <a:rPr lang="en-US" dirty="0"/>
              <a:t> </a:t>
            </a:r>
            <a:r>
              <a:rPr lang="en-US" dirty="0" err="1"/>
              <a:t>menyapu</a:t>
            </a:r>
            <a:r>
              <a:rPr lang="en-US" dirty="0"/>
              <a:t> air </a:t>
            </a:r>
            <a:r>
              <a:rPr lang="en-US" dirty="0" err="1"/>
              <a:t>diatasnya</a:t>
            </a:r>
            <a:r>
              <a:rPr lang="en-US" dirty="0"/>
              <a:t>. </a:t>
            </a:r>
            <a:r>
              <a:rPr lang="en-US" dirty="0" err="1"/>
              <a:t>Sekiranya</a:t>
            </a:r>
            <a:r>
              <a:rPr lang="en-US" dirty="0"/>
              <a:t> </a:t>
            </a:r>
            <a:r>
              <a:rPr lang="en-US" dirty="0" err="1"/>
              <a:t>sapuan</a:t>
            </a:r>
            <a:r>
              <a:rPr lang="en-US" dirty="0"/>
              <a:t> di </a:t>
            </a:r>
            <a:r>
              <a:rPr lang="en-US" dirty="0" err="1"/>
              <a:t>atas</a:t>
            </a:r>
            <a:r>
              <a:rPr lang="en-US" dirty="0"/>
              <a:t> </a:t>
            </a:r>
            <a:r>
              <a:rPr lang="en-US" dirty="0" err="1"/>
              <a:t>balutan</a:t>
            </a:r>
            <a:r>
              <a:rPr lang="en-US" dirty="0"/>
              <a:t> </a:t>
            </a:r>
            <a:r>
              <a:rPr lang="en-US" dirty="0" err="1"/>
              <a:t>juga</a:t>
            </a:r>
            <a:r>
              <a:rPr lang="en-US" dirty="0"/>
              <a:t> </a:t>
            </a:r>
            <a:r>
              <a:rPr lang="en-US" dirty="0" err="1"/>
              <a:t>memudaratkan</a:t>
            </a:r>
            <a:r>
              <a:rPr lang="en-US" dirty="0"/>
              <a:t>, </a:t>
            </a:r>
            <a:r>
              <a:rPr lang="en-US" dirty="0" err="1"/>
              <a:t>memadailah</a:t>
            </a:r>
            <a:r>
              <a:rPr lang="en-US" dirty="0"/>
              <a:t> </a:t>
            </a:r>
            <a:r>
              <a:rPr lang="en-US" dirty="0" err="1"/>
              <a:t>menyapu</a:t>
            </a:r>
            <a:r>
              <a:rPr lang="en-US" dirty="0"/>
              <a:t> air </a:t>
            </a:r>
            <a:r>
              <a:rPr lang="en-US" dirty="0" err="1"/>
              <a:t>pada</a:t>
            </a:r>
            <a:r>
              <a:rPr lang="en-US" dirty="0"/>
              <a:t> </a:t>
            </a:r>
            <a:r>
              <a:rPr lang="en-US" dirty="0" err="1"/>
              <a:t>ikatan</a:t>
            </a:r>
            <a:r>
              <a:rPr lang="en-US" dirty="0"/>
              <a:t> yang </a:t>
            </a:r>
            <a:r>
              <a:rPr lang="en-US" dirty="0" err="1"/>
              <a:t>bersambung</a:t>
            </a:r>
            <a:r>
              <a:rPr lang="en-US" dirty="0"/>
              <a:t> </a:t>
            </a:r>
            <a:r>
              <a:rPr lang="en-US" dirty="0" err="1"/>
              <a:t>dengan</a:t>
            </a:r>
            <a:r>
              <a:rPr lang="en-US" dirty="0"/>
              <a:t> </a:t>
            </a:r>
            <a:r>
              <a:rPr lang="en-US" dirty="0" err="1"/>
              <a:t>balutan</a:t>
            </a:r>
            <a:r>
              <a:rPr lang="en-US" dirty="0"/>
              <a:t>.</a:t>
            </a:r>
            <a:endParaRPr lang="en-MY" dirty="0"/>
          </a:p>
          <a:p>
            <a:pPr marL="109728" indent="0" algn="just">
              <a:buNone/>
            </a:pPr>
            <a:r>
              <a:rPr lang="en-US" dirty="0"/>
              <a:t> </a:t>
            </a:r>
            <a:endParaRPr lang="en-MY" dirty="0"/>
          </a:p>
          <a:p>
            <a:pPr algn="just"/>
            <a:r>
              <a:rPr lang="en-US" dirty="0" err="1"/>
              <a:t>ulama</a:t>
            </a:r>
            <a:r>
              <a:rPr lang="en-US" dirty="0"/>
              <a:t> </a:t>
            </a:r>
            <a:r>
              <a:rPr lang="en-US" dirty="0" err="1"/>
              <a:t>mazhab</a:t>
            </a:r>
            <a:r>
              <a:rPr lang="en-US" dirty="0"/>
              <a:t> </a:t>
            </a:r>
            <a:r>
              <a:rPr lang="en-US" dirty="0" err="1"/>
              <a:t>Shafi’i</a:t>
            </a:r>
            <a:r>
              <a:rPr lang="en-US" dirty="0"/>
              <a:t> </a:t>
            </a:r>
            <a:r>
              <a:rPr lang="en-US" dirty="0" err="1"/>
              <a:t>berpandangan</a:t>
            </a:r>
            <a:r>
              <a:rPr lang="en-US" dirty="0"/>
              <a:t>, </a:t>
            </a:r>
            <a:r>
              <a:rPr lang="en-US" dirty="0" err="1"/>
              <a:t>wajib</a:t>
            </a:r>
            <a:r>
              <a:rPr lang="en-US" dirty="0"/>
              <a:t> </a:t>
            </a:r>
            <a:r>
              <a:rPr lang="en-US" dirty="0" err="1"/>
              <a:t>dibasuh</a:t>
            </a:r>
            <a:r>
              <a:rPr lang="en-US" dirty="0"/>
              <a:t> </a:t>
            </a:r>
            <a:r>
              <a:rPr lang="en-US" dirty="0" err="1"/>
              <a:t>anggota</a:t>
            </a:r>
            <a:r>
              <a:rPr lang="en-US" dirty="0"/>
              <a:t> yang </a:t>
            </a:r>
            <a:r>
              <a:rPr lang="en-US" dirty="0" err="1"/>
              <a:t>sihat</a:t>
            </a:r>
            <a:r>
              <a:rPr lang="en-US" dirty="0"/>
              <a:t> </a:t>
            </a:r>
            <a:r>
              <a:rPr lang="en-US" dirty="0" err="1"/>
              <a:t>dan</a:t>
            </a:r>
            <a:r>
              <a:rPr lang="en-US" dirty="0"/>
              <a:t> </a:t>
            </a:r>
            <a:r>
              <a:rPr lang="en-US" dirty="0" err="1"/>
              <a:t>bertayammum</a:t>
            </a:r>
            <a:r>
              <a:rPr lang="en-US" dirty="0"/>
              <a:t> </a:t>
            </a:r>
            <a:r>
              <a:rPr lang="en-US" dirty="0" err="1"/>
              <a:t>sebagai</a:t>
            </a:r>
            <a:r>
              <a:rPr lang="en-US" dirty="0"/>
              <a:t> </a:t>
            </a:r>
            <a:r>
              <a:rPr lang="en-US" dirty="0" err="1"/>
              <a:t>ganti</a:t>
            </a:r>
            <a:r>
              <a:rPr lang="en-US" dirty="0"/>
              <a:t> </a:t>
            </a:r>
            <a:r>
              <a:rPr lang="en-US" dirty="0" err="1"/>
              <a:t>anggota</a:t>
            </a:r>
            <a:r>
              <a:rPr lang="en-US" dirty="0"/>
              <a:t> yang </a:t>
            </a:r>
            <a:r>
              <a:rPr lang="en-US" dirty="0" err="1"/>
              <a:t>luka</a:t>
            </a:r>
            <a:r>
              <a:rPr lang="en-US" dirty="0"/>
              <a:t>. </a:t>
            </a:r>
            <a:r>
              <a:rPr lang="en-US" dirty="0" err="1"/>
              <a:t>Tidak</a:t>
            </a:r>
            <a:r>
              <a:rPr lang="en-US" dirty="0"/>
              <a:t> </a:t>
            </a:r>
            <a:r>
              <a:rPr lang="en-US" dirty="0" err="1"/>
              <a:t>perlu</a:t>
            </a:r>
            <a:r>
              <a:rPr lang="en-US" dirty="0"/>
              <a:t> </a:t>
            </a:r>
            <a:r>
              <a:rPr lang="en-US" dirty="0" err="1"/>
              <a:t>meratakan</a:t>
            </a:r>
            <a:r>
              <a:rPr lang="en-US" dirty="0"/>
              <a:t> air </a:t>
            </a:r>
            <a:r>
              <a:rPr lang="en-US" dirty="0" err="1"/>
              <a:t>pada</a:t>
            </a:r>
            <a:r>
              <a:rPr lang="en-US" dirty="0"/>
              <a:t> </a:t>
            </a:r>
            <a:r>
              <a:rPr lang="en-US" dirty="0" err="1"/>
              <a:t>tempat</a:t>
            </a:r>
            <a:r>
              <a:rPr lang="en-US" dirty="0"/>
              <a:t> </a:t>
            </a:r>
            <a:r>
              <a:rPr lang="en-US" dirty="0" err="1"/>
              <a:t>luka</a:t>
            </a:r>
            <a:r>
              <a:rPr lang="en-US" dirty="0"/>
              <a:t>, </a:t>
            </a:r>
            <a:r>
              <a:rPr lang="en-US" dirty="0" err="1"/>
              <a:t>sebaliknya</a:t>
            </a:r>
            <a:r>
              <a:rPr lang="en-US" dirty="0"/>
              <a:t> </a:t>
            </a:r>
            <a:r>
              <a:rPr lang="en-US" dirty="0" err="1"/>
              <a:t>memadai</a:t>
            </a:r>
            <a:r>
              <a:rPr lang="en-US" dirty="0"/>
              <a:t> </a:t>
            </a:r>
            <a:r>
              <a:rPr lang="en-US" dirty="0" err="1"/>
              <a:t>dengan</a:t>
            </a:r>
            <a:r>
              <a:rPr lang="en-US" dirty="0"/>
              <a:t> </a:t>
            </a:r>
            <a:r>
              <a:rPr lang="en-US" dirty="0" err="1"/>
              <a:t>menyapunya</a:t>
            </a:r>
            <a:r>
              <a:rPr lang="en-US" dirty="0"/>
              <a:t> </a:t>
            </a:r>
            <a:r>
              <a:rPr lang="en-US" dirty="0" err="1"/>
              <a:t>dengan</a:t>
            </a:r>
            <a:r>
              <a:rPr lang="en-US" dirty="0"/>
              <a:t> </a:t>
            </a:r>
            <a:r>
              <a:rPr lang="en-US" dirty="0" err="1"/>
              <a:t>debu</a:t>
            </a:r>
            <a:r>
              <a:rPr lang="en-US" dirty="0"/>
              <a:t>. </a:t>
            </a:r>
            <a:r>
              <a:rPr lang="en-US" dirty="0" err="1"/>
              <a:t>Wajib</a:t>
            </a:r>
            <a:r>
              <a:rPr lang="en-US" dirty="0"/>
              <a:t> </a:t>
            </a:r>
            <a:r>
              <a:rPr lang="en-US" dirty="0" err="1"/>
              <a:t>menqadakan</a:t>
            </a:r>
            <a:r>
              <a:rPr lang="en-US" dirty="0"/>
              <a:t> </a:t>
            </a:r>
            <a:r>
              <a:rPr lang="en-US" dirty="0" err="1"/>
              <a:t>solat</a:t>
            </a:r>
            <a:r>
              <a:rPr lang="en-US" dirty="0"/>
              <a:t>, </a:t>
            </a:r>
            <a:r>
              <a:rPr lang="en-US" dirty="0" err="1"/>
              <a:t>apabila</a:t>
            </a:r>
            <a:r>
              <a:rPr lang="en-US" dirty="0"/>
              <a:t> </a:t>
            </a:r>
            <a:r>
              <a:rPr lang="en-US" dirty="0" err="1"/>
              <a:t>sembuh</a:t>
            </a:r>
            <a:r>
              <a:rPr lang="en-US" dirty="0"/>
              <a:t>.</a:t>
            </a:r>
            <a:endParaRPr lang="en-MY" dirty="0"/>
          </a:p>
          <a:p>
            <a:pPr marL="109728" indent="0" algn="just">
              <a:buNone/>
            </a:pPr>
            <a:r>
              <a:rPr lang="en-US" dirty="0"/>
              <a:t>	</a:t>
            </a:r>
            <a:endParaRPr lang="en-MY" dirty="0"/>
          </a:p>
          <a:p>
            <a:pPr algn="just"/>
            <a:r>
              <a:rPr lang="en-US" dirty="0" err="1"/>
              <a:t>ulama</a:t>
            </a:r>
            <a:r>
              <a:rPr lang="en-US" dirty="0"/>
              <a:t> </a:t>
            </a:r>
            <a:r>
              <a:rPr lang="en-US" dirty="0" err="1"/>
              <a:t>mazhab</a:t>
            </a:r>
            <a:r>
              <a:rPr lang="en-US" dirty="0"/>
              <a:t> </a:t>
            </a:r>
            <a:r>
              <a:rPr lang="en-US" dirty="0" err="1"/>
              <a:t>Hanbaliy</a:t>
            </a:r>
            <a:r>
              <a:rPr lang="en-US" dirty="0"/>
              <a:t> </a:t>
            </a:r>
            <a:r>
              <a:rPr lang="en-US" dirty="0" err="1"/>
              <a:t>menyatakan</a:t>
            </a:r>
            <a:r>
              <a:rPr lang="en-US" dirty="0"/>
              <a:t>, </a:t>
            </a:r>
            <a:r>
              <a:rPr lang="en-US" dirty="0" err="1"/>
              <a:t>pesakit</a:t>
            </a:r>
            <a:r>
              <a:rPr lang="en-US" dirty="0"/>
              <a:t> yang </a:t>
            </a:r>
            <a:r>
              <a:rPr lang="en-US" dirty="0" err="1"/>
              <a:t>tidak</a:t>
            </a:r>
            <a:r>
              <a:rPr lang="en-US" dirty="0"/>
              <a:t> </a:t>
            </a:r>
            <a:r>
              <a:rPr lang="en-US" dirty="0" err="1"/>
              <a:t>memakai</a:t>
            </a:r>
            <a:r>
              <a:rPr lang="en-US" dirty="0"/>
              <a:t> </a:t>
            </a:r>
            <a:r>
              <a:rPr lang="en-US" dirty="0" err="1"/>
              <a:t>balutan</a:t>
            </a:r>
            <a:r>
              <a:rPr lang="en-US" dirty="0"/>
              <a:t>, </a:t>
            </a:r>
            <a:r>
              <a:rPr lang="en-US" dirty="0" err="1"/>
              <a:t>dikehendaki</a:t>
            </a:r>
            <a:r>
              <a:rPr lang="en-US" dirty="0"/>
              <a:t> </a:t>
            </a:r>
            <a:r>
              <a:rPr lang="en-US" dirty="0" err="1"/>
              <a:t>membasuh</a:t>
            </a:r>
            <a:r>
              <a:rPr lang="en-US" dirty="0"/>
              <a:t> </a:t>
            </a:r>
            <a:r>
              <a:rPr lang="en-US" dirty="0" err="1"/>
              <a:t>anggota</a:t>
            </a:r>
            <a:r>
              <a:rPr lang="en-US" dirty="0"/>
              <a:t> yang </a:t>
            </a:r>
            <a:r>
              <a:rPr lang="en-US" dirty="0" err="1"/>
              <a:t>sihat</a:t>
            </a:r>
            <a:r>
              <a:rPr lang="en-US" dirty="0"/>
              <a:t> </a:t>
            </a:r>
            <a:r>
              <a:rPr lang="en-US" dirty="0" err="1"/>
              <a:t>dan</a:t>
            </a:r>
            <a:r>
              <a:rPr lang="en-US" dirty="0"/>
              <a:t> </a:t>
            </a:r>
            <a:r>
              <a:rPr lang="en-US" dirty="0" err="1"/>
              <a:t>bertayammum</a:t>
            </a:r>
            <a:r>
              <a:rPr lang="en-US" dirty="0"/>
              <a:t> </a:t>
            </a:r>
            <a:r>
              <a:rPr lang="en-US" dirty="0" err="1"/>
              <a:t>untuk</a:t>
            </a:r>
            <a:r>
              <a:rPr lang="en-US" dirty="0"/>
              <a:t> </a:t>
            </a:r>
            <a:r>
              <a:rPr lang="en-US" dirty="0" err="1"/>
              <a:t>anggota</a:t>
            </a:r>
            <a:r>
              <a:rPr lang="en-US" dirty="0"/>
              <a:t> yang </a:t>
            </a:r>
            <a:r>
              <a:rPr lang="en-US" dirty="0" err="1"/>
              <a:t>sakit</a:t>
            </a:r>
            <a:r>
              <a:rPr lang="en-US" dirty="0"/>
              <a:t>, </a:t>
            </a:r>
            <a:endParaRPr lang="en-MY" dirty="0"/>
          </a:p>
        </p:txBody>
      </p:sp>
      <p:sp>
        <p:nvSpPr>
          <p:cNvPr id="3" name="Footer Placeholder 2"/>
          <p:cNvSpPr>
            <a:spLocks noGrp="1"/>
          </p:cNvSpPr>
          <p:nvPr>
            <p:ph type="ftr" sz="quarter" idx="11"/>
          </p:nvPr>
        </p:nvSpPr>
        <p:spPr/>
        <p:txBody>
          <a:bodyPr/>
          <a:lstStyle/>
          <a:p>
            <a:pPr>
              <a:defRPr/>
            </a:pPr>
            <a:r>
              <a:rPr lang="en-US"/>
              <a:t>PUSAT PENGAJIAN SYARIAH FAKULTI PENGAJIAN KONTEMPORI ISLAM UNIVERSITI  SULTAN ZAINAL ABIDIN</a:t>
            </a:r>
          </a:p>
        </p:txBody>
      </p:sp>
    </p:spTree>
    <p:extLst>
      <p:ext uri="{BB962C8B-B14F-4D97-AF65-F5344CB8AC3E}">
        <p14:creationId xmlns:p14="http://schemas.microsoft.com/office/powerpoint/2010/main" val="13111209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lvl="0"/>
            <a:r>
              <a:rPr lang="en-US" b="1" dirty="0" err="1"/>
              <a:t>Anggota</a:t>
            </a:r>
            <a:r>
              <a:rPr lang="en-US" b="1" dirty="0"/>
              <a:t> Yang </a:t>
            </a:r>
            <a:r>
              <a:rPr lang="en-US" b="1" dirty="0" err="1"/>
              <a:t>Dibalut</a:t>
            </a:r>
            <a:r>
              <a:rPr lang="en-US" b="1" dirty="0"/>
              <a:t>.</a:t>
            </a:r>
            <a:endParaRPr lang="en-MY" dirty="0"/>
          </a:p>
          <a:p>
            <a:endParaRPr lang="en-MY" dirty="0"/>
          </a:p>
          <a:p>
            <a:pPr algn="just"/>
            <a:r>
              <a:rPr lang="en-US" dirty="0" err="1"/>
              <a:t>Berwuduk</a:t>
            </a:r>
            <a:r>
              <a:rPr lang="en-US" dirty="0"/>
              <a:t> </a:t>
            </a:r>
            <a:r>
              <a:rPr lang="en-US" dirty="0" err="1"/>
              <a:t>dimulakan</a:t>
            </a:r>
            <a:r>
              <a:rPr lang="en-US" dirty="0"/>
              <a:t> </a:t>
            </a:r>
            <a:r>
              <a:rPr lang="en-US" dirty="0" err="1"/>
              <a:t>dengan</a:t>
            </a:r>
            <a:r>
              <a:rPr lang="en-US" dirty="0"/>
              <a:t> </a:t>
            </a:r>
            <a:r>
              <a:rPr lang="en-US" dirty="0" err="1"/>
              <a:t>membasuh</a:t>
            </a:r>
            <a:r>
              <a:rPr lang="en-US" dirty="0"/>
              <a:t> </a:t>
            </a:r>
            <a:r>
              <a:rPr lang="en-US" dirty="0" err="1"/>
              <a:t>anggota</a:t>
            </a:r>
            <a:r>
              <a:rPr lang="en-US" dirty="0"/>
              <a:t> yang </a:t>
            </a:r>
            <a:r>
              <a:rPr lang="en-US" dirty="0" err="1"/>
              <a:t>sihat</a:t>
            </a:r>
            <a:r>
              <a:rPr lang="en-US" dirty="0"/>
              <a:t>, </a:t>
            </a:r>
            <a:r>
              <a:rPr lang="en-US" dirty="0" err="1"/>
              <a:t>kemudian</a:t>
            </a:r>
            <a:r>
              <a:rPr lang="en-US" dirty="0"/>
              <a:t> </a:t>
            </a:r>
            <a:r>
              <a:rPr lang="en-US" dirty="0" err="1"/>
              <a:t>diikuti</a:t>
            </a:r>
            <a:r>
              <a:rPr lang="en-US" dirty="0"/>
              <a:t> </a:t>
            </a:r>
            <a:r>
              <a:rPr lang="en-US" dirty="0" err="1"/>
              <a:t>dengan</a:t>
            </a:r>
            <a:r>
              <a:rPr lang="en-US" dirty="0"/>
              <a:t> </a:t>
            </a:r>
            <a:r>
              <a:rPr lang="en-US" dirty="0" err="1"/>
              <a:t>menyapu</a:t>
            </a:r>
            <a:r>
              <a:rPr lang="en-US" dirty="0"/>
              <a:t> air </a:t>
            </a:r>
            <a:r>
              <a:rPr lang="en-US" dirty="0" err="1"/>
              <a:t>ke</a:t>
            </a:r>
            <a:r>
              <a:rPr lang="en-US" dirty="0"/>
              <a:t> </a:t>
            </a:r>
            <a:r>
              <a:rPr lang="en-US" dirty="0" err="1"/>
              <a:t>atas</a:t>
            </a:r>
            <a:r>
              <a:rPr lang="en-US" dirty="0"/>
              <a:t> </a:t>
            </a:r>
            <a:r>
              <a:rPr lang="en-US" dirty="0" err="1"/>
              <a:t>anggota</a:t>
            </a:r>
            <a:r>
              <a:rPr lang="en-US" dirty="0"/>
              <a:t> yang </a:t>
            </a:r>
            <a:r>
              <a:rPr lang="en-US" dirty="0" err="1"/>
              <a:t>berbalut</a:t>
            </a:r>
            <a:r>
              <a:rPr lang="en-US" dirty="0"/>
              <a:t>. </a:t>
            </a:r>
            <a:r>
              <a:rPr lang="en-US" dirty="0" err="1"/>
              <a:t>Menurut</a:t>
            </a:r>
            <a:r>
              <a:rPr lang="en-US" dirty="0"/>
              <a:t> </a:t>
            </a:r>
            <a:r>
              <a:rPr lang="en-US" dirty="0" err="1"/>
              <a:t>sebahagian</a:t>
            </a:r>
            <a:r>
              <a:rPr lang="en-US" dirty="0"/>
              <a:t> </a:t>
            </a:r>
            <a:r>
              <a:rPr lang="en-US" dirty="0" err="1"/>
              <a:t>ulama</a:t>
            </a:r>
            <a:r>
              <a:rPr lang="en-US" dirty="0"/>
              <a:t>, </a:t>
            </a:r>
            <a:r>
              <a:rPr lang="en-US" dirty="0" err="1"/>
              <a:t>elok</a:t>
            </a:r>
            <a:r>
              <a:rPr lang="en-US" dirty="0"/>
              <a:t> </a:t>
            </a:r>
            <a:r>
              <a:rPr lang="en-US" dirty="0" err="1"/>
              <a:t>diikuti</a:t>
            </a:r>
            <a:r>
              <a:rPr lang="en-US" dirty="0"/>
              <a:t> </a:t>
            </a:r>
            <a:r>
              <a:rPr lang="en-US" dirty="0" err="1"/>
              <a:t>dengan</a:t>
            </a:r>
            <a:r>
              <a:rPr lang="en-US" dirty="0"/>
              <a:t> </a:t>
            </a:r>
            <a:r>
              <a:rPr lang="en-US" dirty="0" err="1"/>
              <a:t>tayammum</a:t>
            </a:r>
            <a:r>
              <a:rPr lang="en-US" dirty="0"/>
              <a:t> </a:t>
            </a:r>
            <a:r>
              <a:rPr lang="en-US" dirty="0" err="1"/>
              <a:t>selepas</a:t>
            </a:r>
            <a:r>
              <a:rPr lang="en-US" dirty="0"/>
              <a:t> </a:t>
            </a:r>
            <a:r>
              <a:rPr lang="en-US" dirty="0" err="1"/>
              <a:t>berwuduk</a:t>
            </a:r>
            <a:r>
              <a:rPr lang="en-US" dirty="0"/>
              <a:t>.</a:t>
            </a:r>
            <a:endParaRPr lang="en-MY" dirty="0"/>
          </a:p>
          <a:p>
            <a:pPr algn="just"/>
            <a:endParaRPr lang="en-MY" dirty="0"/>
          </a:p>
          <a:p>
            <a:pPr algn="just"/>
            <a:r>
              <a:rPr lang="en-US" dirty="0" err="1"/>
              <a:t>Simen</a:t>
            </a:r>
            <a:r>
              <a:rPr lang="en-US" dirty="0"/>
              <a:t>, </a:t>
            </a:r>
            <a:r>
              <a:rPr lang="en-US" dirty="0" err="1"/>
              <a:t>balutan</a:t>
            </a:r>
            <a:r>
              <a:rPr lang="en-US" dirty="0"/>
              <a:t> </a:t>
            </a:r>
            <a:r>
              <a:rPr lang="en-US" dirty="0" err="1"/>
              <a:t>dan</a:t>
            </a:r>
            <a:r>
              <a:rPr lang="en-US" dirty="0"/>
              <a:t> plaster </a:t>
            </a:r>
            <a:r>
              <a:rPr lang="en-US" dirty="0" err="1"/>
              <a:t>digunakan</a:t>
            </a:r>
            <a:r>
              <a:rPr lang="en-US" dirty="0"/>
              <a:t> </a:t>
            </a:r>
            <a:r>
              <a:rPr lang="en-US" dirty="0" err="1"/>
              <a:t>untuk</a:t>
            </a:r>
            <a:r>
              <a:rPr lang="en-US" dirty="0"/>
              <a:t> </a:t>
            </a:r>
            <a:r>
              <a:rPr lang="en-US" dirty="0" err="1"/>
              <a:t>pesakit</a:t>
            </a:r>
            <a:r>
              <a:rPr lang="en-US" dirty="0"/>
              <a:t> yang </a:t>
            </a:r>
            <a:r>
              <a:rPr lang="en-US" dirty="0" err="1"/>
              <a:t>patah</a:t>
            </a:r>
            <a:r>
              <a:rPr lang="en-US" dirty="0"/>
              <a:t>, </a:t>
            </a:r>
            <a:r>
              <a:rPr lang="en-US" dirty="0" err="1"/>
              <a:t>luka</a:t>
            </a:r>
            <a:r>
              <a:rPr lang="en-US" dirty="0"/>
              <a:t> </a:t>
            </a:r>
            <a:r>
              <a:rPr lang="en-US" dirty="0" err="1"/>
              <a:t>dan</a:t>
            </a:r>
            <a:r>
              <a:rPr lang="en-US" dirty="0"/>
              <a:t> </a:t>
            </a:r>
            <a:r>
              <a:rPr lang="en-US" dirty="0" err="1"/>
              <a:t>melecur</a:t>
            </a:r>
            <a:r>
              <a:rPr lang="en-US" dirty="0"/>
              <a:t> </a:t>
            </a:r>
            <a:r>
              <a:rPr lang="en-US" dirty="0" err="1"/>
              <a:t>pada</a:t>
            </a:r>
            <a:r>
              <a:rPr lang="en-US" dirty="0"/>
              <a:t> </a:t>
            </a:r>
            <a:r>
              <a:rPr lang="en-US" dirty="0" err="1"/>
              <a:t>anggota</a:t>
            </a:r>
            <a:r>
              <a:rPr lang="en-US" dirty="0"/>
              <a:t> </a:t>
            </a:r>
            <a:r>
              <a:rPr lang="en-US" dirty="0" err="1"/>
              <a:t>wuduk</a:t>
            </a:r>
            <a:r>
              <a:rPr lang="en-US" dirty="0"/>
              <a:t> </a:t>
            </a:r>
            <a:r>
              <a:rPr lang="en-US" dirty="0" err="1"/>
              <a:t>atau</a:t>
            </a:r>
            <a:r>
              <a:rPr lang="en-US" dirty="0"/>
              <a:t> </a:t>
            </a:r>
            <a:r>
              <a:rPr lang="en-US" dirty="0" err="1"/>
              <a:t>bahagian</a:t>
            </a:r>
            <a:r>
              <a:rPr lang="en-US" dirty="0"/>
              <a:t> yang lain</a:t>
            </a:r>
            <a:r>
              <a:rPr lang="en-MY" dirty="0"/>
              <a:t> </a:t>
            </a:r>
            <a:r>
              <a:rPr lang="en-MY" dirty="0" err="1"/>
              <a:t>Maksud</a:t>
            </a:r>
            <a:r>
              <a:rPr lang="en-MY" dirty="0"/>
              <a:t> </a:t>
            </a:r>
            <a:r>
              <a:rPr lang="en-MY" dirty="0" err="1"/>
              <a:t>kecederaan</a:t>
            </a:r>
            <a:r>
              <a:rPr lang="en-MY" dirty="0"/>
              <a:t> yang </a:t>
            </a:r>
            <a:r>
              <a:rPr lang="en-MY" dirty="0" err="1"/>
              <a:t>berbalut</a:t>
            </a:r>
            <a:r>
              <a:rPr lang="en-MY" dirty="0"/>
              <a:t>, </a:t>
            </a:r>
            <a:r>
              <a:rPr lang="en-MY" dirty="0" err="1"/>
              <a:t>ialah</a:t>
            </a:r>
            <a:r>
              <a:rPr lang="en-MY" dirty="0"/>
              <a:t> </a:t>
            </a:r>
            <a:r>
              <a:rPr lang="en-MY" dirty="0" err="1"/>
              <a:t>kecederaan</a:t>
            </a:r>
            <a:r>
              <a:rPr lang="en-MY" dirty="0"/>
              <a:t> yang </a:t>
            </a:r>
            <a:r>
              <a:rPr lang="en-MY" dirty="0" err="1"/>
              <a:t>dibalut</a:t>
            </a:r>
            <a:r>
              <a:rPr lang="en-MY" dirty="0"/>
              <a:t> </a:t>
            </a:r>
            <a:r>
              <a:rPr lang="en-MY" dirty="0" err="1"/>
              <a:t>dengan</a:t>
            </a:r>
            <a:r>
              <a:rPr lang="en-MY" dirty="0"/>
              <a:t> </a:t>
            </a:r>
            <a:r>
              <a:rPr lang="en-MY" dirty="0" err="1"/>
              <a:t>balutan</a:t>
            </a:r>
            <a:r>
              <a:rPr lang="en-MY" dirty="0"/>
              <a:t>, </a:t>
            </a:r>
            <a:r>
              <a:rPr lang="en-MY" dirty="0" err="1"/>
              <a:t>ditampal</a:t>
            </a:r>
            <a:r>
              <a:rPr lang="en-MY" dirty="0"/>
              <a:t> </a:t>
            </a:r>
            <a:r>
              <a:rPr lang="en-MY" dirty="0" err="1"/>
              <a:t>dengan</a:t>
            </a:r>
            <a:r>
              <a:rPr lang="en-MY" dirty="0"/>
              <a:t> </a:t>
            </a:r>
            <a:r>
              <a:rPr lang="en-MY" dirty="0" err="1"/>
              <a:t>menggunakan</a:t>
            </a:r>
            <a:r>
              <a:rPr lang="en-MY" dirty="0"/>
              <a:t> </a:t>
            </a:r>
            <a:r>
              <a:rPr lang="en-MY" dirty="0" err="1"/>
              <a:t>simen</a:t>
            </a:r>
            <a:r>
              <a:rPr lang="en-MY" dirty="0"/>
              <a:t> </a:t>
            </a:r>
            <a:r>
              <a:rPr lang="en-MY" dirty="0" err="1"/>
              <a:t>dan</a:t>
            </a:r>
            <a:r>
              <a:rPr lang="en-MY" dirty="0"/>
              <a:t> plaster.</a:t>
            </a:r>
          </a:p>
          <a:p>
            <a:endParaRPr lang="en-MY" dirty="0"/>
          </a:p>
        </p:txBody>
      </p:sp>
      <p:sp>
        <p:nvSpPr>
          <p:cNvPr id="3" name="Footer Placeholder 2"/>
          <p:cNvSpPr>
            <a:spLocks noGrp="1"/>
          </p:cNvSpPr>
          <p:nvPr>
            <p:ph type="ftr" sz="quarter" idx="11"/>
          </p:nvPr>
        </p:nvSpPr>
        <p:spPr/>
        <p:txBody>
          <a:bodyPr/>
          <a:lstStyle/>
          <a:p>
            <a:pPr>
              <a:defRPr/>
            </a:pPr>
            <a:r>
              <a:rPr lang="en-US"/>
              <a:t>PUSAT PENGAJIAN SYARIAH FAKULTI PENGAJIAN KONTEMPORI ISLAM UNIVERSITI  SULTAN ZAINAL ABIDIN</a:t>
            </a:r>
          </a:p>
        </p:txBody>
      </p:sp>
    </p:spTree>
    <p:extLst>
      <p:ext uri="{BB962C8B-B14F-4D97-AF65-F5344CB8AC3E}">
        <p14:creationId xmlns:p14="http://schemas.microsoft.com/office/powerpoint/2010/main" val="1019142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55000" lnSpcReduction="20000"/>
          </a:bodyPr>
          <a:lstStyle/>
          <a:p>
            <a:pPr algn="just"/>
            <a:r>
              <a:rPr lang="en-US" dirty="0" err="1"/>
              <a:t>Ulama</a:t>
            </a:r>
            <a:r>
              <a:rPr lang="en-US" dirty="0"/>
              <a:t> </a:t>
            </a:r>
            <a:r>
              <a:rPr lang="en-US" dirty="0" err="1"/>
              <a:t>mazhab</a:t>
            </a:r>
            <a:r>
              <a:rPr lang="en-US" dirty="0"/>
              <a:t> </a:t>
            </a:r>
            <a:r>
              <a:rPr lang="en-US" dirty="0" err="1"/>
              <a:t>empat</a:t>
            </a:r>
            <a:r>
              <a:rPr lang="en-US" dirty="0"/>
              <a:t> </a:t>
            </a:r>
            <a:r>
              <a:rPr lang="en-US" dirty="0" err="1"/>
              <a:t>berbeza</a:t>
            </a:r>
            <a:r>
              <a:rPr lang="en-US" dirty="0"/>
              <a:t> </a:t>
            </a:r>
            <a:r>
              <a:rPr lang="en-US" dirty="0" err="1"/>
              <a:t>pandangan</a:t>
            </a:r>
            <a:r>
              <a:rPr lang="en-US" dirty="0"/>
              <a:t> </a:t>
            </a:r>
            <a:r>
              <a:rPr lang="en-US" dirty="0" err="1"/>
              <a:t>mengenai</a:t>
            </a:r>
            <a:r>
              <a:rPr lang="en-US" dirty="0"/>
              <a:t> </a:t>
            </a:r>
            <a:r>
              <a:rPr lang="en-US" dirty="0" err="1"/>
              <a:t>keperluan</a:t>
            </a:r>
            <a:r>
              <a:rPr lang="en-US" dirty="0"/>
              <a:t> </a:t>
            </a:r>
            <a:r>
              <a:rPr lang="en-US" dirty="0" err="1"/>
              <a:t>berwuduk</a:t>
            </a:r>
            <a:r>
              <a:rPr lang="en-US" dirty="0"/>
              <a:t> </a:t>
            </a:r>
            <a:r>
              <a:rPr lang="en-US" dirty="0" err="1"/>
              <a:t>terlebih</a:t>
            </a:r>
            <a:r>
              <a:rPr lang="en-US" dirty="0"/>
              <a:t> </a:t>
            </a:r>
            <a:r>
              <a:rPr lang="en-US" dirty="0" err="1"/>
              <a:t>dahulu</a:t>
            </a:r>
            <a:r>
              <a:rPr lang="en-US" dirty="0"/>
              <a:t> </a:t>
            </a:r>
            <a:r>
              <a:rPr lang="en-US" dirty="0" err="1"/>
              <a:t>sebelum</a:t>
            </a:r>
            <a:r>
              <a:rPr lang="en-US" dirty="0"/>
              <a:t> </a:t>
            </a:r>
            <a:r>
              <a:rPr lang="en-US" dirty="0" err="1"/>
              <a:t>memakai</a:t>
            </a:r>
            <a:r>
              <a:rPr lang="en-US" dirty="0"/>
              <a:t> </a:t>
            </a:r>
            <a:r>
              <a:rPr lang="en-US" dirty="0" err="1"/>
              <a:t>balutan</a:t>
            </a:r>
            <a:r>
              <a:rPr lang="en-US" dirty="0"/>
              <a:t> </a:t>
            </a:r>
            <a:r>
              <a:rPr lang="en-US" dirty="0" err="1"/>
              <a:t>kepada</a:t>
            </a:r>
            <a:r>
              <a:rPr lang="en-US" dirty="0"/>
              <a:t> </a:t>
            </a:r>
            <a:r>
              <a:rPr lang="en-US" dirty="0" err="1"/>
              <a:t>tiga</a:t>
            </a:r>
            <a:r>
              <a:rPr lang="en-US" dirty="0"/>
              <a:t> </a:t>
            </a:r>
            <a:r>
              <a:rPr lang="en-US" dirty="0" err="1"/>
              <a:t>pendapat</a:t>
            </a:r>
            <a:r>
              <a:rPr lang="en-US" dirty="0"/>
              <a:t>. </a:t>
            </a:r>
            <a:endParaRPr lang="en-MY" dirty="0"/>
          </a:p>
          <a:p>
            <a:pPr algn="just"/>
            <a:r>
              <a:rPr lang="en-US" dirty="0"/>
              <a:t> </a:t>
            </a:r>
            <a:endParaRPr lang="en-MY" dirty="0"/>
          </a:p>
          <a:p>
            <a:pPr algn="just"/>
            <a:r>
              <a:rPr lang="en-US" b="1" dirty="0" err="1"/>
              <a:t>Pertama</a:t>
            </a:r>
            <a:r>
              <a:rPr lang="en-US" b="1" dirty="0"/>
              <a:t> :</a:t>
            </a:r>
            <a:r>
              <a:rPr lang="en-US" dirty="0"/>
              <a:t> </a:t>
            </a:r>
            <a:r>
              <a:rPr lang="en-US" dirty="0" err="1"/>
              <a:t>Ulama</a:t>
            </a:r>
            <a:r>
              <a:rPr lang="en-US" dirty="0"/>
              <a:t> </a:t>
            </a:r>
            <a:r>
              <a:rPr lang="en-US" dirty="0" err="1"/>
              <a:t>mazhab</a:t>
            </a:r>
            <a:r>
              <a:rPr lang="en-US" dirty="0"/>
              <a:t> </a:t>
            </a:r>
            <a:r>
              <a:rPr lang="en-US" dirty="0" err="1"/>
              <a:t>Hanafiy</a:t>
            </a:r>
            <a:r>
              <a:rPr lang="en-US" dirty="0"/>
              <a:t> </a:t>
            </a:r>
            <a:r>
              <a:rPr lang="en-US" dirty="0" err="1"/>
              <a:t>dan</a:t>
            </a:r>
            <a:r>
              <a:rPr lang="en-US" dirty="0"/>
              <a:t> Maliki </a:t>
            </a:r>
            <a:r>
              <a:rPr lang="en-US" dirty="0" err="1"/>
              <a:t>berpandangan</a:t>
            </a:r>
            <a:r>
              <a:rPr lang="en-US" dirty="0"/>
              <a:t>, </a:t>
            </a:r>
            <a:r>
              <a:rPr lang="en-US" dirty="0" err="1"/>
              <a:t>tidak</a:t>
            </a:r>
            <a:r>
              <a:rPr lang="en-US" dirty="0"/>
              <a:t> </a:t>
            </a:r>
            <a:r>
              <a:rPr lang="en-US" dirty="0" err="1"/>
              <a:t>perlu</a:t>
            </a:r>
            <a:r>
              <a:rPr lang="en-US" dirty="0"/>
              <a:t> </a:t>
            </a:r>
            <a:r>
              <a:rPr lang="en-US" dirty="0" err="1"/>
              <a:t>berwuduk</a:t>
            </a:r>
            <a:r>
              <a:rPr lang="en-US" dirty="0"/>
              <a:t> </a:t>
            </a:r>
            <a:r>
              <a:rPr lang="en-US" dirty="0" err="1"/>
              <a:t>terlebih</a:t>
            </a:r>
            <a:r>
              <a:rPr lang="en-US" dirty="0"/>
              <a:t> </a:t>
            </a:r>
            <a:r>
              <a:rPr lang="en-US" dirty="0" err="1"/>
              <a:t>dahulu</a:t>
            </a:r>
            <a:r>
              <a:rPr lang="en-US" dirty="0"/>
              <a:t> </a:t>
            </a:r>
            <a:r>
              <a:rPr lang="en-US" dirty="0" err="1"/>
              <a:t>sebelum</a:t>
            </a:r>
            <a:r>
              <a:rPr lang="en-US" dirty="0"/>
              <a:t> </a:t>
            </a:r>
            <a:r>
              <a:rPr lang="en-US" dirty="0" err="1"/>
              <a:t>memakai</a:t>
            </a:r>
            <a:r>
              <a:rPr lang="en-US" dirty="0"/>
              <a:t> </a:t>
            </a:r>
            <a:r>
              <a:rPr lang="en-US" dirty="0" err="1"/>
              <a:t>balutan</a:t>
            </a:r>
            <a:r>
              <a:rPr lang="en-US" dirty="0"/>
              <a:t>. </a:t>
            </a:r>
            <a:endParaRPr lang="en-MY" dirty="0"/>
          </a:p>
          <a:p>
            <a:pPr algn="just"/>
            <a:r>
              <a:rPr lang="en-US" dirty="0"/>
              <a:t> </a:t>
            </a:r>
            <a:endParaRPr lang="en-MY" dirty="0"/>
          </a:p>
          <a:p>
            <a:pPr algn="just"/>
            <a:r>
              <a:rPr lang="en-US" b="1" dirty="0" err="1"/>
              <a:t>Kedua</a:t>
            </a:r>
            <a:r>
              <a:rPr lang="en-US" b="1" dirty="0"/>
              <a:t> :</a:t>
            </a:r>
            <a:r>
              <a:rPr lang="en-US" dirty="0"/>
              <a:t> </a:t>
            </a:r>
            <a:r>
              <a:rPr lang="en-US" dirty="0" err="1"/>
              <a:t>Ulama</a:t>
            </a:r>
            <a:r>
              <a:rPr lang="en-US" dirty="0"/>
              <a:t> </a:t>
            </a:r>
            <a:r>
              <a:rPr lang="en-US" dirty="0" err="1"/>
              <a:t>mazhab</a:t>
            </a:r>
            <a:r>
              <a:rPr lang="en-US" dirty="0"/>
              <a:t> </a:t>
            </a:r>
            <a:r>
              <a:rPr lang="en-US" dirty="0" err="1"/>
              <a:t>Shafi’I</a:t>
            </a:r>
            <a:r>
              <a:rPr lang="en-US" dirty="0"/>
              <a:t> </a:t>
            </a:r>
            <a:r>
              <a:rPr lang="en-US" dirty="0" err="1"/>
              <a:t>berpandangan</a:t>
            </a:r>
            <a:r>
              <a:rPr lang="en-US" dirty="0"/>
              <a:t> </a:t>
            </a:r>
            <a:r>
              <a:rPr lang="en-US" dirty="0" err="1"/>
              <a:t>wajib</a:t>
            </a:r>
            <a:r>
              <a:rPr lang="en-US" dirty="0"/>
              <a:t> </a:t>
            </a:r>
            <a:r>
              <a:rPr lang="en-US" dirty="0" err="1"/>
              <a:t>berwuduk</a:t>
            </a:r>
            <a:r>
              <a:rPr lang="en-US" dirty="0"/>
              <a:t> </a:t>
            </a:r>
            <a:r>
              <a:rPr lang="en-US" dirty="0" err="1"/>
              <a:t>terlebih</a:t>
            </a:r>
            <a:r>
              <a:rPr lang="en-US" dirty="0"/>
              <a:t> </a:t>
            </a:r>
            <a:r>
              <a:rPr lang="en-US" dirty="0" err="1"/>
              <a:t>dahulu</a:t>
            </a:r>
            <a:r>
              <a:rPr lang="en-US" dirty="0"/>
              <a:t> </a:t>
            </a:r>
            <a:r>
              <a:rPr lang="en-US" dirty="0" err="1"/>
              <a:t>sebelum</a:t>
            </a:r>
            <a:r>
              <a:rPr lang="en-US" dirty="0"/>
              <a:t> </a:t>
            </a:r>
            <a:r>
              <a:rPr lang="en-US" dirty="0" err="1"/>
              <a:t>memakai</a:t>
            </a:r>
            <a:r>
              <a:rPr lang="en-US" dirty="0"/>
              <a:t> </a:t>
            </a:r>
            <a:r>
              <a:rPr lang="en-US" dirty="0" err="1"/>
              <a:t>balutan</a:t>
            </a:r>
            <a:r>
              <a:rPr lang="en-US" dirty="0"/>
              <a:t>. </a:t>
            </a:r>
            <a:r>
              <a:rPr lang="en-US" dirty="0" err="1"/>
              <a:t>Sekira</a:t>
            </a:r>
            <a:r>
              <a:rPr lang="en-US" dirty="0"/>
              <a:t> </a:t>
            </a:r>
            <a:r>
              <a:rPr lang="en-US" dirty="0" err="1"/>
              <a:t>tidak</a:t>
            </a:r>
            <a:r>
              <a:rPr lang="en-US" dirty="0"/>
              <a:t> </a:t>
            </a:r>
            <a:r>
              <a:rPr lang="en-US" dirty="0" err="1"/>
              <a:t>berwuduk</a:t>
            </a:r>
            <a:r>
              <a:rPr lang="en-US" dirty="0"/>
              <a:t> </a:t>
            </a:r>
            <a:r>
              <a:rPr lang="en-US" dirty="0" err="1"/>
              <a:t>sebelum</a:t>
            </a:r>
            <a:r>
              <a:rPr lang="en-US" dirty="0"/>
              <a:t> </a:t>
            </a:r>
            <a:r>
              <a:rPr lang="en-US" dirty="0" err="1"/>
              <a:t>memakai</a:t>
            </a:r>
            <a:r>
              <a:rPr lang="en-US" dirty="0"/>
              <a:t> </a:t>
            </a:r>
            <a:r>
              <a:rPr lang="en-US" dirty="0" err="1"/>
              <a:t>balutan</a:t>
            </a:r>
            <a:r>
              <a:rPr lang="en-US" dirty="0"/>
              <a:t>, </a:t>
            </a:r>
            <a:r>
              <a:rPr lang="en-US" dirty="0" err="1"/>
              <a:t>wajib</a:t>
            </a:r>
            <a:r>
              <a:rPr lang="en-US" dirty="0"/>
              <a:t> </a:t>
            </a:r>
            <a:r>
              <a:rPr lang="en-US" dirty="0" err="1"/>
              <a:t>mengulangi</a:t>
            </a:r>
            <a:r>
              <a:rPr lang="en-US" dirty="0"/>
              <a:t> </a:t>
            </a:r>
            <a:r>
              <a:rPr lang="en-US" dirty="0" err="1"/>
              <a:t>solat</a:t>
            </a:r>
            <a:r>
              <a:rPr lang="en-US" dirty="0"/>
              <a:t> </a:t>
            </a:r>
            <a:r>
              <a:rPr lang="en-US" dirty="0" err="1"/>
              <a:t>tersebut</a:t>
            </a:r>
            <a:r>
              <a:rPr lang="en-US" dirty="0"/>
              <a:t>.</a:t>
            </a:r>
            <a:endParaRPr lang="en-MY" dirty="0"/>
          </a:p>
          <a:p>
            <a:pPr algn="just"/>
            <a:r>
              <a:rPr lang="en-US" dirty="0"/>
              <a:t>	</a:t>
            </a:r>
            <a:endParaRPr lang="en-MY" dirty="0"/>
          </a:p>
          <a:p>
            <a:pPr algn="just"/>
            <a:r>
              <a:rPr lang="en-US" dirty="0"/>
              <a:t> </a:t>
            </a:r>
            <a:endParaRPr lang="en-MY" dirty="0"/>
          </a:p>
          <a:p>
            <a:pPr algn="just"/>
            <a:r>
              <a:rPr lang="en-US" b="1" dirty="0" err="1"/>
              <a:t>Ketiga</a:t>
            </a:r>
            <a:r>
              <a:rPr lang="en-US" b="1" dirty="0"/>
              <a:t> :</a:t>
            </a:r>
            <a:r>
              <a:rPr lang="en-US" dirty="0"/>
              <a:t> </a:t>
            </a:r>
            <a:r>
              <a:rPr lang="en-US" dirty="0" err="1"/>
              <a:t>Ulama</a:t>
            </a:r>
            <a:r>
              <a:rPr lang="en-US" dirty="0"/>
              <a:t> </a:t>
            </a:r>
            <a:r>
              <a:rPr lang="en-US" dirty="0" err="1"/>
              <a:t>mazhab</a:t>
            </a:r>
            <a:r>
              <a:rPr lang="en-US" dirty="0"/>
              <a:t> </a:t>
            </a:r>
            <a:r>
              <a:rPr lang="en-US" dirty="0" err="1"/>
              <a:t>Hanbaliy</a:t>
            </a:r>
            <a:r>
              <a:rPr lang="en-US" dirty="0"/>
              <a:t> </a:t>
            </a:r>
            <a:r>
              <a:rPr lang="en-US" dirty="0" err="1"/>
              <a:t>membezakan</a:t>
            </a:r>
            <a:r>
              <a:rPr lang="en-US" dirty="0"/>
              <a:t> </a:t>
            </a:r>
            <a:r>
              <a:rPr lang="en-US" dirty="0" err="1"/>
              <a:t>keadaan</a:t>
            </a:r>
            <a:r>
              <a:rPr lang="en-US" dirty="0"/>
              <a:t> </a:t>
            </a:r>
            <a:r>
              <a:rPr lang="en-US" dirty="0" err="1"/>
              <a:t>berwuduk</a:t>
            </a:r>
            <a:r>
              <a:rPr lang="en-US" dirty="0"/>
              <a:t> </a:t>
            </a:r>
            <a:r>
              <a:rPr lang="en-US" dirty="0" err="1"/>
              <a:t>sebelum</a:t>
            </a:r>
            <a:r>
              <a:rPr lang="en-US" dirty="0"/>
              <a:t> </a:t>
            </a:r>
            <a:r>
              <a:rPr lang="en-US" dirty="0" err="1"/>
              <a:t>memakai</a:t>
            </a:r>
            <a:r>
              <a:rPr lang="en-US" dirty="0"/>
              <a:t> </a:t>
            </a:r>
            <a:r>
              <a:rPr lang="en-US" dirty="0" err="1"/>
              <a:t>balutan</a:t>
            </a:r>
            <a:r>
              <a:rPr lang="en-US" dirty="0"/>
              <a:t> </a:t>
            </a:r>
            <a:r>
              <a:rPr lang="en-US" dirty="0" err="1"/>
              <a:t>memudaratkan</a:t>
            </a:r>
            <a:r>
              <a:rPr lang="en-US" dirty="0"/>
              <a:t> </a:t>
            </a:r>
            <a:r>
              <a:rPr lang="en-US" dirty="0" err="1"/>
              <a:t>sekiranya</a:t>
            </a:r>
            <a:r>
              <a:rPr lang="en-US" dirty="0"/>
              <a:t> </a:t>
            </a:r>
            <a:r>
              <a:rPr lang="en-US" dirty="0" err="1"/>
              <a:t>terkena</a:t>
            </a:r>
            <a:r>
              <a:rPr lang="en-US" dirty="0"/>
              <a:t> air. </a:t>
            </a:r>
            <a:r>
              <a:rPr lang="en-US" dirty="0" err="1"/>
              <a:t>Hendaklah</a:t>
            </a:r>
            <a:r>
              <a:rPr lang="en-US" dirty="0"/>
              <a:t> </a:t>
            </a:r>
            <a:r>
              <a:rPr lang="en-US" dirty="0" err="1"/>
              <a:t>menyapu</a:t>
            </a:r>
            <a:r>
              <a:rPr lang="en-US" dirty="0"/>
              <a:t> air </a:t>
            </a:r>
            <a:r>
              <a:rPr lang="en-US" dirty="0" err="1"/>
              <a:t>sahaja</a:t>
            </a:r>
            <a:r>
              <a:rPr lang="en-US" dirty="0"/>
              <a:t> di </a:t>
            </a:r>
            <a:r>
              <a:rPr lang="en-US" dirty="0" err="1"/>
              <a:t>atas</a:t>
            </a:r>
            <a:r>
              <a:rPr lang="en-US" dirty="0"/>
              <a:t> </a:t>
            </a:r>
            <a:r>
              <a:rPr lang="en-US" dirty="0" err="1"/>
              <a:t>balutan</a:t>
            </a:r>
            <a:r>
              <a:rPr lang="en-US" dirty="0"/>
              <a:t> </a:t>
            </a:r>
            <a:r>
              <a:rPr lang="en-US" dirty="0" err="1"/>
              <a:t>sekira</a:t>
            </a:r>
            <a:r>
              <a:rPr lang="en-US" dirty="0"/>
              <a:t> </a:t>
            </a:r>
            <a:r>
              <a:rPr lang="en-US" dirty="0" err="1"/>
              <a:t>berwuduk</a:t>
            </a:r>
            <a:r>
              <a:rPr lang="en-US" dirty="0"/>
              <a:t> </a:t>
            </a:r>
            <a:r>
              <a:rPr lang="en-US" dirty="0" err="1"/>
              <a:t>terlebih</a:t>
            </a:r>
            <a:r>
              <a:rPr lang="en-US" dirty="0"/>
              <a:t> </a:t>
            </a:r>
            <a:r>
              <a:rPr lang="en-US" dirty="0" err="1"/>
              <a:t>dahulu</a:t>
            </a:r>
            <a:r>
              <a:rPr lang="en-US" dirty="0"/>
              <a:t>, </a:t>
            </a:r>
            <a:r>
              <a:rPr lang="en-US" dirty="0" err="1"/>
              <a:t>sebaliknya</a:t>
            </a:r>
            <a:r>
              <a:rPr lang="en-US" dirty="0"/>
              <a:t> </a:t>
            </a:r>
            <a:r>
              <a:rPr lang="en-US" dirty="0" err="1"/>
              <a:t>bertayammum</a:t>
            </a:r>
            <a:r>
              <a:rPr lang="en-US" dirty="0"/>
              <a:t> </a:t>
            </a:r>
            <a:r>
              <a:rPr lang="en-US" dirty="0" err="1"/>
              <a:t>sahaja</a:t>
            </a:r>
            <a:r>
              <a:rPr lang="en-US" dirty="0"/>
              <a:t> </a:t>
            </a:r>
            <a:r>
              <a:rPr lang="en-US" dirty="0" err="1"/>
              <a:t>sekira</a:t>
            </a:r>
            <a:r>
              <a:rPr lang="en-US" dirty="0"/>
              <a:t> </a:t>
            </a:r>
            <a:r>
              <a:rPr lang="en-US" dirty="0" err="1"/>
              <a:t>tidak</a:t>
            </a:r>
            <a:r>
              <a:rPr lang="en-US" dirty="0"/>
              <a:t> </a:t>
            </a:r>
            <a:r>
              <a:rPr lang="en-US" dirty="0" err="1"/>
              <a:t>berwuduk</a:t>
            </a:r>
            <a:r>
              <a:rPr lang="en-US" dirty="0"/>
              <a:t> </a:t>
            </a:r>
            <a:r>
              <a:rPr lang="en-US" dirty="0" err="1"/>
              <a:t>terlebih</a:t>
            </a:r>
            <a:r>
              <a:rPr lang="en-US" dirty="0"/>
              <a:t> </a:t>
            </a:r>
            <a:r>
              <a:rPr lang="en-US" dirty="0" err="1"/>
              <a:t>dahulu</a:t>
            </a:r>
            <a:r>
              <a:rPr lang="en-US" dirty="0"/>
              <a:t>.</a:t>
            </a:r>
            <a:endParaRPr lang="en-MY" dirty="0"/>
          </a:p>
          <a:p>
            <a:pPr algn="just"/>
            <a:r>
              <a:rPr lang="en-US" dirty="0"/>
              <a:t> </a:t>
            </a:r>
            <a:endParaRPr lang="en-MY" dirty="0"/>
          </a:p>
          <a:p>
            <a:pPr algn="just"/>
            <a:r>
              <a:rPr lang="en-US" dirty="0" err="1"/>
              <a:t>Kesimpulannya</a:t>
            </a:r>
            <a:r>
              <a:rPr lang="en-US" dirty="0"/>
              <a:t>, </a:t>
            </a:r>
            <a:r>
              <a:rPr lang="en-US" dirty="0" err="1"/>
              <a:t>tidak</a:t>
            </a:r>
            <a:r>
              <a:rPr lang="en-US" dirty="0"/>
              <a:t> </a:t>
            </a:r>
            <a:r>
              <a:rPr lang="en-US" dirty="0" err="1"/>
              <a:t>disyaratkan</a:t>
            </a:r>
            <a:r>
              <a:rPr lang="en-US" dirty="0"/>
              <a:t> </a:t>
            </a:r>
            <a:r>
              <a:rPr lang="en-US" dirty="0" err="1"/>
              <a:t>berwuduk</a:t>
            </a:r>
            <a:r>
              <a:rPr lang="en-US" dirty="0"/>
              <a:t> </a:t>
            </a:r>
            <a:r>
              <a:rPr lang="en-US" dirty="0" err="1"/>
              <a:t>terlebih</a:t>
            </a:r>
            <a:r>
              <a:rPr lang="en-US" dirty="0"/>
              <a:t> </a:t>
            </a:r>
            <a:r>
              <a:rPr lang="en-US" dirty="0" err="1"/>
              <a:t>dahulu</a:t>
            </a:r>
            <a:r>
              <a:rPr lang="en-US" dirty="0"/>
              <a:t> </a:t>
            </a:r>
            <a:r>
              <a:rPr lang="en-US" dirty="0" err="1"/>
              <a:t>sebelum</a:t>
            </a:r>
            <a:r>
              <a:rPr lang="en-US" dirty="0"/>
              <a:t> </a:t>
            </a:r>
            <a:r>
              <a:rPr lang="en-US" dirty="0" err="1"/>
              <a:t>memakai</a:t>
            </a:r>
            <a:r>
              <a:rPr lang="en-US" dirty="0"/>
              <a:t> </a:t>
            </a:r>
            <a:r>
              <a:rPr lang="en-US" dirty="0" err="1"/>
              <a:t>balutan</a:t>
            </a:r>
            <a:r>
              <a:rPr lang="en-US" dirty="0"/>
              <a:t> </a:t>
            </a:r>
            <a:r>
              <a:rPr lang="en-US" dirty="0" err="1"/>
              <a:t>mengikut</a:t>
            </a:r>
            <a:r>
              <a:rPr lang="en-US" dirty="0"/>
              <a:t> </a:t>
            </a:r>
            <a:r>
              <a:rPr lang="en-US" dirty="0" err="1"/>
              <a:t>pandangan</a:t>
            </a:r>
            <a:r>
              <a:rPr lang="en-US" dirty="0"/>
              <a:t> </a:t>
            </a:r>
            <a:r>
              <a:rPr lang="en-US" dirty="0" err="1"/>
              <a:t>ulama</a:t>
            </a:r>
            <a:r>
              <a:rPr lang="en-US" dirty="0"/>
              <a:t> </a:t>
            </a:r>
            <a:r>
              <a:rPr lang="en-US" dirty="0" err="1"/>
              <a:t>mazhab</a:t>
            </a:r>
            <a:r>
              <a:rPr lang="en-US" dirty="0"/>
              <a:t> </a:t>
            </a:r>
            <a:r>
              <a:rPr lang="en-US" dirty="0" err="1"/>
              <a:t>Hanafiy</a:t>
            </a:r>
            <a:r>
              <a:rPr lang="en-US" dirty="0"/>
              <a:t>, </a:t>
            </a:r>
            <a:r>
              <a:rPr lang="en-US" dirty="0" err="1"/>
              <a:t>Malikiy</a:t>
            </a:r>
            <a:r>
              <a:rPr lang="en-US" dirty="0"/>
              <a:t> </a:t>
            </a:r>
            <a:r>
              <a:rPr lang="en-US" dirty="0" err="1"/>
              <a:t>dan</a:t>
            </a:r>
            <a:r>
              <a:rPr lang="en-US" dirty="0"/>
              <a:t> </a:t>
            </a:r>
            <a:r>
              <a:rPr lang="en-US" dirty="0" err="1"/>
              <a:t>satu</a:t>
            </a:r>
            <a:r>
              <a:rPr lang="en-US" dirty="0"/>
              <a:t> </a:t>
            </a:r>
            <a:r>
              <a:rPr lang="en-US" dirty="0" err="1"/>
              <a:t>riwayat</a:t>
            </a:r>
            <a:r>
              <a:rPr lang="en-US" dirty="0"/>
              <a:t> </a:t>
            </a:r>
            <a:r>
              <a:rPr lang="en-US" dirty="0" err="1"/>
              <a:t>daripada</a:t>
            </a:r>
            <a:r>
              <a:rPr lang="en-US" dirty="0"/>
              <a:t> al-Imam </a:t>
            </a:r>
            <a:r>
              <a:rPr lang="en-US" dirty="0" err="1"/>
              <a:t>AÍmad</a:t>
            </a:r>
            <a:r>
              <a:rPr lang="en-US" dirty="0"/>
              <a:t>. </a:t>
            </a:r>
            <a:r>
              <a:rPr lang="en-US" dirty="0" err="1"/>
              <a:t>Disyaratkan</a:t>
            </a:r>
            <a:r>
              <a:rPr lang="en-US" dirty="0"/>
              <a:t> </a:t>
            </a:r>
            <a:r>
              <a:rPr lang="en-US" dirty="0" err="1"/>
              <a:t>berwuduk</a:t>
            </a:r>
            <a:r>
              <a:rPr lang="en-US" dirty="0"/>
              <a:t> </a:t>
            </a:r>
            <a:r>
              <a:rPr lang="en-US" dirty="0" err="1"/>
              <a:t>terlebih</a:t>
            </a:r>
            <a:r>
              <a:rPr lang="en-US" dirty="0"/>
              <a:t> </a:t>
            </a:r>
            <a:r>
              <a:rPr lang="en-US" dirty="0" err="1"/>
              <a:t>dahulu</a:t>
            </a:r>
            <a:r>
              <a:rPr lang="en-US" dirty="0"/>
              <a:t> </a:t>
            </a:r>
            <a:r>
              <a:rPr lang="en-US" dirty="0" err="1"/>
              <a:t>sebelum</a:t>
            </a:r>
            <a:r>
              <a:rPr lang="en-US" dirty="0"/>
              <a:t> </a:t>
            </a:r>
            <a:r>
              <a:rPr lang="en-US" dirty="0" err="1"/>
              <a:t>memakai</a:t>
            </a:r>
            <a:r>
              <a:rPr lang="en-US" dirty="0"/>
              <a:t> </a:t>
            </a:r>
            <a:r>
              <a:rPr lang="en-US" dirty="0" err="1"/>
              <a:t>balutan</a:t>
            </a:r>
            <a:r>
              <a:rPr lang="en-US" dirty="0"/>
              <a:t> </a:t>
            </a:r>
            <a:r>
              <a:rPr lang="en-US" dirty="0" err="1"/>
              <a:t>mengikut</a:t>
            </a:r>
            <a:r>
              <a:rPr lang="en-US" dirty="0"/>
              <a:t> </a:t>
            </a:r>
            <a:r>
              <a:rPr lang="en-US" dirty="0" err="1"/>
              <a:t>pandangan</a:t>
            </a:r>
            <a:r>
              <a:rPr lang="en-US" dirty="0"/>
              <a:t> </a:t>
            </a:r>
            <a:r>
              <a:rPr lang="en-US" dirty="0" err="1"/>
              <a:t>ulama</a:t>
            </a:r>
            <a:r>
              <a:rPr lang="en-US" dirty="0"/>
              <a:t> </a:t>
            </a:r>
            <a:r>
              <a:rPr lang="en-US" dirty="0" err="1"/>
              <a:t>mazhab</a:t>
            </a:r>
            <a:r>
              <a:rPr lang="en-US" dirty="0"/>
              <a:t> ash-</a:t>
            </a:r>
            <a:r>
              <a:rPr lang="en-US" dirty="0" err="1"/>
              <a:t>Shafi’I</a:t>
            </a:r>
            <a:r>
              <a:rPr lang="en-US" dirty="0"/>
              <a:t> </a:t>
            </a:r>
            <a:r>
              <a:rPr lang="en-US" dirty="0" err="1"/>
              <a:t>dan</a:t>
            </a:r>
            <a:r>
              <a:rPr lang="en-US" dirty="0"/>
              <a:t> </a:t>
            </a:r>
            <a:r>
              <a:rPr lang="en-US" dirty="0" err="1"/>
              <a:t>riwayat</a:t>
            </a:r>
            <a:r>
              <a:rPr lang="en-US" dirty="0"/>
              <a:t> </a:t>
            </a:r>
            <a:r>
              <a:rPr lang="en-US" dirty="0" err="1"/>
              <a:t>kedua</a:t>
            </a:r>
            <a:r>
              <a:rPr lang="en-US" dirty="0"/>
              <a:t> </a:t>
            </a:r>
            <a:r>
              <a:rPr lang="en-US" dirty="0" err="1"/>
              <a:t>daripada</a:t>
            </a:r>
            <a:r>
              <a:rPr lang="en-US" dirty="0"/>
              <a:t> al-Imam </a:t>
            </a:r>
            <a:r>
              <a:rPr lang="en-US" dirty="0" err="1"/>
              <a:t>AÍmad</a:t>
            </a:r>
            <a:r>
              <a:rPr lang="en-MY" dirty="0"/>
              <a:t> </a:t>
            </a:r>
          </a:p>
        </p:txBody>
      </p:sp>
      <p:sp>
        <p:nvSpPr>
          <p:cNvPr id="3" name="Footer Placeholder 2"/>
          <p:cNvSpPr>
            <a:spLocks noGrp="1"/>
          </p:cNvSpPr>
          <p:nvPr>
            <p:ph type="ftr" sz="quarter" idx="11"/>
          </p:nvPr>
        </p:nvSpPr>
        <p:spPr/>
        <p:txBody>
          <a:bodyPr/>
          <a:lstStyle/>
          <a:p>
            <a:pPr>
              <a:defRPr/>
            </a:pPr>
            <a:r>
              <a:rPr lang="en-US"/>
              <a:t>PUSAT PENGAJIAN SYARIAH FAKULTI PENGAJIAN KONTEMPORI ISLAM UNIVERSITI  SULTAN ZAINAL ABIDIN</a:t>
            </a:r>
          </a:p>
        </p:txBody>
      </p:sp>
      <p:sp>
        <p:nvSpPr>
          <p:cNvPr id="4" name="Title 3"/>
          <p:cNvSpPr>
            <a:spLocks noGrp="1"/>
          </p:cNvSpPr>
          <p:nvPr>
            <p:ph type="title"/>
          </p:nvPr>
        </p:nvSpPr>
        <p:spPr>
          <a:xfrm>
            <a:off x="395536" y="260648"/>
            <a:ext cx="8229600" cy="1143000"/>
          </a:xfrm>
        </p:spPr>
        <p:txBody>
          <a:bodyPr>
            <a:normAutofit fontScale="90000"/>
          </a:bodyPr>
          <a:lstStyle/>
          <a:p>
            <a:pPr lvl="0" algn="ctr"/>
            <a:br>
              <a:rPr lang="en-US" sz="3600" dirty="0">
                <a:effectLst/>
              </a:rPr>
            </a:br>
            <a:r>
              <a:rPr lang="en-US" sz="3600" dirty="0">
                <a:effectLst/>
              </a:rPr>
              <a:t>KEPERLUAN BERWUDUK TERLEBIH DAHULU SEBELUM MEMAKAI BALUTAN</a:t>
            </a:r>
            <a:br>
              <a:rPr lang="en-MY" dirty="0">
                <a:effectLst/>
              </a:rPr>
            </a:br>
            <a:endParaRPr lang="en-MY" dirty="0"/>
          </a:p>
        </p:txBody>
      </p:sp>
    </p:spTree>
    <p:extLst>
      <p:ext uri="{BB962C8B-B14F-4D97-AF65-F5344CB8AC3E}">
        <p14:creationId xmlns:p14="http://schemas.microsoft.com/office/powerpoint/2010/main" val="3078794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p:txBody>
          <a:bodyPr/>
          <a:lstStyle/>
          <a:p>
            <a:pPr algn="l" rtl="0" eaLnBrk="1" hangingPunct="1">
              <a:defRPr/>
            </a:pPr>
            <a:endParaRPr lang="en-US"/>
          </a:p>
          <a:p>
            <a:pPr algn="l" rtl="0" eaLnBrk="1" hangingPunct="1">
              <a:defRPr/>
            </a:pPr>
            <a:r>
              <a:rPr lang="en-US" b="1"/>
              <a:t>Niat</a:t>
            </a:r>
          </a:p>
          <a:p>
            <a:pPr algn="l" rtl="0" eaLnBrk="1" hangingPunct="1">
              <a:defRPr/>
            </a:pPr>
            <a:r>
              <a:rPr lang="en-US" b="1"/>
              <a:t>Tepukan Pertama Untuk Sapu Muka</a:t>
            </a:r>
          </a:p>
          <a:p>
            <a:pPr algn="l" rtl="0" eaLnBrk="1" hangingPunct="1">
              <a:defRPr/>
            </a:pPr>
            <a:r>
              <a:rPr lang="en-US" b="1"/>
              <a:t>Tepukan Kedua Untuk Sapu Dua Tangan</a:t>
            </a:r>
          </a:p>
        </p:txBody>
      </p:sp>
      <p:sp>
        <p:nvSpPr>
          <p:cNvPr id="6" name="Footer Placeholder 5"/>
          <p:cNvSpPr>
            <a:spLocks noGrp="1"/>
          </p:cNvSpPr>
          <p:nvPr>
            <p:ph type="ftr" sz="quarter" idx="11"/>
          </p:nvPr>
        </p:nvSpPr>
        <p:spPr/>
        <p:txBody>
          <a:bodyPr/>
          <a:lstStyle/>
          <a:p>
            <a:pPr>
              <a:defRPr/>
            </a:pPr>
            <a:r>
              <a:rPr lang="en-US"/>
              <a:t>PUSAT PENGAJIAN SYARIAH FAKULTI PENGAJIAN KONTEMPORI ISLAM UNIVERSITI  SULTAN ZAINAL ABIDIN</a:t>
            </a:r>
          </a:p>
        </p:txBody>
      </p:sp>
      <p:sp>
        <p:nvSpPr>
          <p:cNvPr id="10242" name="Rectangle 2"/>
          <p:cNvSpPr>
            <a:spLocks noGrp="1" noChangeArrowheads="1"/>
          </p:cNvSpPr>
          <p:nvPr>
            <p:ph type="title"/>
          </p:nvPr>
        </p:nvSpPr>
        <p:spPr/>
        <p:txBody>
          <a:bodyPr/>
          <a:lstStyle/>
          <a:p>
            <a:pPr algn="ctr" rtl="0" eaLnBrk="1" hangingPunct="1">
              <a:defRPr/>
            </a:pPr>
            <a:r>
              <a:rPr lang="en-US" sz="4000" b="1" dirty="0"/>
              <a:t>TATA CARA BERTAYAMMUM</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768" decel="100000"/>
                                        <p:tgtEl>
                                          <p:spTgt spid="10242"/>
                                        </p:tgtEl>
                                      </p:cBhvr>
                                    </p:animEffect>
                                    <p:animScale>
                                      <p:cBhvr>
                                        <p:cTn id="8" dur="768" decel="100000"/>
                                        <p:tgtEl>
                                          <p:spTgt spid="10242"/>
                                        </p:tgtEl>
                                      </p:cBhvr>
                                      <p:from x="10000" y="10000"/>
                                      <p:to x="200000" y="450000"/>
                                    </p:animScale>
                                    <p:animScale>
                                      <p:cBhvr>
                                        <p:cTn id="9" dur="1230" accel="100000" fill="hold">
                                          <p:stCondLst>
                                            <p:cond delay="768"/>
                                          </p:stCondLst>
                                        </p:cTn>
                                        <p:tgtEl>
                                          <p:spTgt spid="10242"/>
                                        </p:tgtEl>
                                      </p:cBhvr>
                                      <p:from x="200000" y="450000"/>
                                      <p:to x="100000" y="100000"/>
                                    </p:animScale>
                                    <p:set>
                                      <p:cBhvr>
                                        <p:cTn id="10" dur="768" fill="hold"/>
                                        <p:tgtEl>
                                          <p:spTgt spid="10242"/>
                                        </p:tgtEl>
                                        <p:attrNameLst>
                                          <p:attrName>ppt_x</p:attrName>
                                        </p:attrNameLst>
                                      </p:cBhvr>
                                      <p:to>
                                        <p:strVal val="(0.5)"/>
                                      </p:to>
                                    </p:set>
                                    <p:anim from="(0.5)" to="(#ppt_x)" calcmode="lin" valueType="num">
                                      <p:cBhvr>
                                        <p:cTn id="11" dur="1230" accel="100000" fill="hold">
                                          <p:stCondLst>
                                            <p:cond delay="768"/>
                                          </p:stCondLst>
                                        </p:cTn>
                                        <p:tgtEl>
                                          <p:spTgt spid="10242"/>
                                        </p:tgtEl>
                                        <p:attrNameLst>
                                          <p:attrName>ppt_x</p:attrName>
                                        </p:attrNameLst>
                                      </p:cBhvr>
                                    </p:anim>
                                    <p:set>
                                      <p:cBhvr>
                                        <p:cTn id="12" dur="768" fill="hold"/>
                                        <p:tgtEl>
                                          <p:spTgt spid="10242"/>
                                        </p:tgtEl>
                                        <p:attrNameLst>
                                          <p:attrName>ppt_y</p:attrName>
                                        </p:attrNameLst>
                                      </p:cBhvr>
                                      <p:to>
                                        <p:strVal val="(#ppt_y+0.4)"/>
                                      </p:to>
                                    </p:set>
                                    <p:anim from="(#ppt_y+0.4)" to="(#ppt_y)" calcmode="lin" valueType="num">
                                      <p:cBhvr>
                                        <p:cTn id="13" dur="1230" accel="100000" fill="hold">
                                          <p:stCondLst>
                                            <p:cond delay="768"/>
                                          </p:stCondLst>
                                        </p:cTn>
                                        <p:tgtEl>
                                          <p:spTgt spid="10242"/>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10243">
                                            <p:txEl>
                                              <p:pRg st="1" end="1"/>
                                            </p:txEl>
                                          </p:spTgt>
                                        </p:tgtEl>
                                        <p:attrNameLst>
                                          <p:attrName>style.visibility</p:attrName>
                                        </p:attrNameLst>
                                      </p:cBhvr>
                                      <p:to>
                                        <p:strVal val="visible"/>
                                      </p:to>
                                    </p:set>
                                    <p:anim calcmode="lin" valueType="num">
                                      <p:cBhvr>
                                        <p:cTn id="18" dur="500" fill="hold"/>
                                        <p:tgtEl>
                                          <p:spTgt spid="10243">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10243">
                                            <p:txEl>
                                              <p:pRg st="1" end="1"/>
                                            </p:txEl>
                                          </p:spTgt>
                                        </p:tgtEl>
                                        <p:attrNameLst>
                                          <p:attrName>ppt_h</p:attrName>
                                        </p:attrNameLst>
                                      </p:cBhvr>
                                      <p:tavLst>
                                        <p:tav tm="0">
                                          <p:val>
                                            <p:fltVal val="0"/>
                                          </p:val>
                                        </p:tav>
                                        <p:tav tm="100000">
                                          <p:val>
                                            <p:strVal val="#ppt_h"/>
                                          </p:val>
                                        </p:tav>
                                      </p:tavLst>
                                    </p:anim>
                                    <p:animEffect transition="in" filter="fade">
                                      <p:cBhvr>
                                        <p:cTn id="20" dur="500"/>
                                        <p:tgtEl>
                                          <p:spTgt spid="10243">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10243">
                                            <p:txEl>
                                              <p:pRg st="2" end="2"/>
                                            </p:txEl>
                                          </p:spTgt>
                                        </p:tgtEl>
                                        <p:attrNameLst>
                                          <p:attrName>style.visibility</p:attrName>
                                        </p:attrNameLst>
                                      </p:cBhvr>
                                      <p:to>
                                        <p:strVal val="visible"/>
                                      </p:to>
                                    </p:set>
                                    <p:anim calcmode="lin" valueType="num">
                                      <p:cBhvr>
                                        <p:cTn id="25" dur="500" fill="hold"/>
                                        <p:tgtEl>
                                          <p:spTgt spid="10243">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10243">
                                            <p:txEl>
                                              <p:pRg st="2" end="2"/>
                                            </p:txEl>
                                          </p:spTgt>
                                        </p:tgtEl>
                                        <p:attrNameLst>
                                          <p:attrName>ppt_h</p:attrName>
                                        </p:attrNameLst>
                                      </p:cBhvr>
                                      <p:tavLst>
                                        <p:tav tm="0">
                                          <p:val>
                                            <p:fltVal val="0"/>
                                          </p:val>
                                        </p:tav>
                                        <p:tav tm="100000">
                                          <p:val>
                                            <p:strVal val="#ppt_h"/>
                                          </p:val>
                                        </p:tav>
                                      </p:tavLst>
                                    </p:anim>
                                    <p:animEffect transition="in" filter="fade">
                                      <p:cBhvr>
                                        <p:cTn id="27" dur="500"/>
                                        <p:tgtEl>
                                          <p:spTgt spid="10243">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10243">
                                            <p:txEl>
                                              <p:pRg st="3" end="3"/>
                                            </p:txEl>
                                          </p:spTgt>
                                        </p:tgtEl>
                                        <p:attrNameLst>
                                          <p:attrName>style.visibility</p:attrName>
                                        </p:attrNameLst>
                                      </p:cBhvr>
                                      <p:to>
                                        <p:strVal val="visible"/>
                                      </p:to>
                                    </p:set>
                                    <p:anim calcmode="lin" valueType="num">
                                      <p:cBhvr>
                                        <p:cTn id="32" dur="500" fill="hold"/>
                                        <p:tgtEl>
                                          <p:spTgt spid="10243">
                                            <p:txEl>
                                              <p:pRg st="3" end="3"/>
                                            </p:txEl>
                                          </p:spTgt>
                                        </p:tgtEl>
                                        <p:attrNameLst>
                                          <p:attrName>ppt_w</p:attrName>
                                        </p:attrNameLst>
                                      </p:cBhvr>
                                      <p:tavLst>
                                        <p:tav tm="0">
                                          <p:val>
                                            <p:fltVal val="0"/>
                                          </p:val>
                                        </p:tav>
                                        <p:tav tm="100000">
                                          <p:val>
                                            <p:strVal val="#ppt_w"/>
                                          </p:val>
                                        </p:tav>
                                      </p:tavLst>
                                    </p:anim>
                                    <p:anim calcmode="lin" valueType="num">
                                      <p:cBhvr>
                                        <p:cTn id="33" dur="500" fill="hold"/>
                                        <p:tgtEl>
                                          <p:spTgt spid="10243">
                                            <p:txEl>
                                              <p:pRg st="3" end="3"/>
                                            </p:txEl>
                                          </p:spTgt>
                                        </p:tgtEl>
                                        <p:attrNameLst>
                                          <p:attrName>ppt_h</p:attrName>
                                        </p:attrNameLst>
                                      </p:cBhvr>
                                      <p:tavLst>
                                        <p:tav tm="0">
                                          <p:val>
                                            <p:fltVal val="0"/>
                                          </p:val>
                                        </p:tav>
                                        <p:tav tm="100000">
                                          <p:val>
                                            <p:strVal val="#ppt_h"/>
                                          </p:val>
                                        </p:tav>
                                      </p:tavLst>
                                    </p:anim>
                                    <p:animEffect transition="in" filter="fade">
                                      <p:cBhvr>
                                        <p:cTn id="34" dur="500"/>
                                        <p:tgtEl>
                                          <p:spTgt spid="102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P spid="1024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4" descr="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68538" y="1557338"/>
            <a:ext cx="4751387" cy="4608512"/>
          </a:xfrm>
          <a:noFill/>
          <a:extLst>
            <a:ext uri="{909E8E84-426E-40DD-AFC4-6F175D3DCCD1}">
              <a14:hiddenFill xmlns:a14="http://schemas.microsoft.com/office/drawing/2010/main">
                <a:solidFill>
                  <a:srgbClr val="FFFFFF"/>
                </a:solidFill>
              </a14:hiddenFill>
            </a:ext>
          </a:extLst>
        </p:spPr>
      </p:pic>
      <p:sp>
        <p:nvSpPr>
          <p:cNvPr id="6" name="Footer Placeholder 5"/>
          <p:cNvSpPr>
            <a:spLocks noGrp="1"/>
          </p:cNvSpPr>
          <p:nvPr>
            <p:ph type="ftr" sz="quarter" idx="11"/>
          </p:nvPr>
        </p:nvSpPr>
        <p:spPr/>
        <p:txBody>
          <a:bodyPr/>
          <a:lstStyle/>
          <a:p>
            <a:pPr>
              <a:defRPr/>
            </a:pPr>
            <a:r>
              <a:rPr lang="en-US"/>
              <a:t>PUSAT PENGAJIAN SYARIAH FAKULTI PENGAJIAN KONTEMPORI ISLAM UNIVERSITI  SULTAN ZAINAL ABIDIN</a:t>
            </a:r>
          </a:p>
        </p:txBody>
      </p:sp>
      <p:sp>
        <p:nvSpPr>
          <p:cNvPr id="87042" name="Rectangle 2"/>
          <p:cNvSpPr>
            <a:spLocks noGrp="1" noChangeArrowheads="1"/>
          </p:cNvSpPr>
          <p:nvPr>
            <p:ph type="title"/>
          </p:nvPr>
        </p:nvSpPr>
        <p:spPr/>
        <p:txBody>
          <a:bodyPr>
            <a:normAutofit fontScale="90000"/>
          </a:bodyPr>
          <a:lstStyle/>
          <a:p>
            <a:pPr algn="ctr" eaLnBrk="1" hangingPunct="1">
              <a:defRPr/>
            </a:pPr>
            <a:r>
              <a:rPr lang="en-US" sz="3600" b="1" dirty="0"/>
              <a:t>MENEPUK TANGAN PADA DEBU KALI PERTAMA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4" descr="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92275" y="1484313"/>
            <a:ext cx="5472113" cy="4968875"/>
          </a:xfrm>
          <a:noFill/>
          <a:extLst>
            <a:ext uri="{909E8E84-426E-40DD-AFC4-6F175D3DCCD1}">
              <a14:hiddenFill xmlns:a14="http://schemas.microsoft.com/office/drawing/2010/main">
                <a:solidFill>
                  <a:srgbClr val="FFFFFF"/>
                </a:solidFill>
              </a14:hiddenFill>
            </a:ext>
          </a:extLst>
        </p:spPr>
      </p:pic>
      <p:sp>
        <p:nvSpPr>
          <p:cNvPr id="6" name="Footer Placeholder 5"/>
          <p:cNvSpPr>
            <a:spLocks noGrp="1"/>
          </p:cNvSpPr>
          <p:nvPr>
            <p:ph type="ftr" sz="quarter" idx="11"/>
          </p:nvPr>
        </p:nvSpPr>
        <p:spPr/>
        <p:txBody>
          <a:bodyPr/>
          <a:lstStyle/>
          <a:p>
            <a:pPr>
              <a:defRPr/>
            </a:pPr>
            <a:r>
              <a:rPr lang="en-US"/>
              <a:t>PUSAT PENGAJIAN SYARIAH FAKULTI PENGAJIAN KONTEMPORI ISLAM UNIVERSITI  SULTAN ZAINAL ABIDIN</a:t>
            </a:r>
          </a:p>
        </p:txBody>
      </p:sp>
      <p:sp>
        <p:nvSpPr>
          <p:cNvPr id="88066" name="Rectangle 2"/>
          <p:cNvSpPr>
            <a:spLocks noGrp="1" noChangeArrowheads="1"/>
          </p:cNvSpPr>
          <p:nvPr>
            <p:ph type="title"/>
          </p:nvPr>
        </p:nvSpPr>
        <p:spPr/>
        <p:txBody>
          <a:bodyPr/>
          <a:lstStyle/>
          <a:p>
            <a:pPr algn="ctr" eaLnBrk="1" hangingPunct="1">
              <a:defRPr/>
            </a:pPr>
            <a:r>
              <a:rPr lang="en-US" sz="3600" b="1" dirty="0"/>
              <a:t>MENYAPU MUKA</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4" descr="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76375" y="1557338"/>
            <a:ext cx="5975350" cy="5040312"/>
          </a:xfrm>
          <a:noFill/>
          <a:extLst>
            <a:ext uri="{909E8E84-426E-40DD-AFC4-6F175D3DCCD1}">
              <a14:hiddenFill xmlns:a14="http://schemas.microsoft.com/office/drawing/2010/main">
                <a:solidFill>
                  <a:srgbClr val="FFFFFF"/>
                </a:solidFill>
              </a14:hiddenFill>
            </a:ext>
          </a:extLst>
        </p:spPr>
      </p:pic>
      <p:sp>
        <p:nvSpPr>
          <p:cNvPr id="6" name="Footer Placeholder 5"/>
          <p:cNvSpPr>
            <a:spLocks noGrp="1"/>
          </p:cNvSpPr>
          <p:nvPr>
            <p:ph type="ftr" sz="quarter" idx="11"/>
          </p:nvPr>
        </p:nvSpPr>
        <p:spPr/>
        <p:txBody>
          <a:bodyPr/>
          <a:lstStyle/>
          <a:p>
            <a:pPr>
              <a:defRPr/>
            </a:pPr>
            <a:r>
              <a:rPr lang="en-US"/>
              <a:t>PUSAT PENGAJIAN SYARIAH FAKULTI PENGAJIAN KONTEMPORI ISLAM UNIVERSITI  SULTAN ZAINAL ABIDIN</a:t>
            </a:r>
          </a:p>
        </p:txBody>
      </p:sp>
      <p:sp>
        <p:nvSpPr>
          <p:cNvPr id="89090" name="Rectangle 2"/>
          <p:cNvSpPr>
            <a:spLocks noGrp="1" noChangeArrowheads="1"/>
          </p:cNvSpPr>
          <p:nvPr>
            <p:ph type="title"/>
          </p:nvPr>
        </p:nvSpPr>
        <p:spPr/>
        <p:txBody>
          <a:bodyPr>
            <a:normAutofit fontScale="90000"/>
          </a:bodyPr>
          <a:lstStyle/>
          <a:p>
            <a:pPr algn="ctr" eaLnBrk="1" hangingPunct="1">
              <a:defRPr/>
            </a:pPr>
            <a:r>
              <a:rPr lang="en-US" sz="3600" b="1" dirty="0"/>
              <a:t>MENEPUK TANGAN PADA DEBU KALI KEDUA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p:txBody>
          <a:bodyPr/>
          <a:lstStyle/>
          <a:p>
            <a:pPr algn="ctr" rtl="0" eaLnBrk="1" hangingPunct="1">
              <a:buFont typeface="Wingdings" pitchFamily="2" charset="2"/>
              <a:buNone/>
              <a:defRPr/>
            </a:pPr>
            <a:r>
              <a:rPr lang="en-US" b="1" dirty="0" err="1"/>
              <a:t>Oleh</a:t>
            </a:r>
            <a:endParaRPr lang="en-US" b="1" dirty="0"/>
          </a:p>
          <a:p>
            <a:pPr eaLnBrk="1" hangingPunct="1">
              <a:defRPr/>
            </a:pPr>
            <a:endParaRPr lang="en-US" b="1" dirty="0"/>
          </a:p>
          <a:p>
            <a:pPr algn="ctr">
              <a:buNone/>
              <a:defRPr/>
            </a:pPr>
            <a:r>
              <a:rPr lang="en-US" b="1" dirty="0"/>
              <a:t>PROF . DR BASRI BIN IBRAHIM</a:t>
            </a:r>
            <a:br>
              <a:rPr lang="en-US" b="1" dirty="0"/>
            </a:br>
            <a:r>
              <a:rPr lang="en-US" b="1" dirty="0"/>
              <a:t>UNIVERSITI ISLAM MALAYSIA </a:t>
            </a:r>
          </a:p>
          <a:p>
            <a:pPr algn="ctr">
              <a:buNone/>
              <a:defRPr/>
            </a:pPr>
            <a:r>
              <a:rPr lang="en-US" b="1" dirty="0"/>
              <a:t>BANGUNAN MKN EMBASSY TECHZONE, </a:t>
            </a:r>
          </a:p>
          <a:p>
            <a:pPr algn="ctr">
              <a:buNone/>
              <a:defRPr/>
            </a:pPr>
            <a:r>
              <a:rPr lang="en-US" b="1" dirty="0"/>
              <a:t>63000 CYBERJAYA, SELANGOR </a:t>
            </a:r>
          </a:p>
          <a:p>
            <a:pPr algn="ctr" rtl="0" eaLnBrk="1" hangingPunct="1">
              <a:buFont typeface="Wingdings" pitchFamily="2" charset="2"/>
              <a:buNone/>
              <a:defRPr/>
            </a:pPr>
            <a:endParaRPr lang="en-US" b="1" dirty="0"/>
          </a:p>
        </p:txBody>
      </p:sp>
      <p:sp>
        <p:nvSpPr>
          <p:cNvPr id="6" name="Footer Placeholder 5"/>
          <p:cNvSpPr>
            <a:spLocks noGrp="1"/>
          </p:cNvSpPr>
          <p:nvPr>
            <p:ph type="ftr" sz="quarter" idx="11"/>
          </p:nvPr>
        </p:nvSpPr>
        <p:spPr/>
        <p:txBody>
          <a:bodyPr/>
          <a:lstStyle/>
          <a:p>
            <a:pPr>
              <a:defRPr/>
            </a:pPr>
            <a:r>
              <a:rPr lang="en-US"/>
              <a:t>PUSAT PENGAJIAN SYARIAH FAKULTI PENGAJIAN KONTEMPORI ISLAM UNIVERSITI  SULTAN ZAINAL ABIDIN</a:t>
            </a:r>
          </a:p>
        </p:txBody>
      </p:sp>
      <p:pic>
        <p:nvPicPr>
          <p:cNvPr id="2" name="Picture 1">
            <a:extLst>
              <a:ext uri="{FF2B5EF4-FFF2-40B4-BE49-F238E27FC236}">
                <a16:creationId xmlns:a16="http://schemas.microsoft.com/office/drawing/2014/main" id="{979CBF4C-2CB9-417D-A3F3-D81E79BDC0D0}"/>
              </a:ext>
            </a:extLst>
          </p:cNvPr>
          <p:cNvPicPr>
            <a:picLocks noChangeAspect="1"/>
          </p:cNvPicPr>
          <p:nvPr/>
        </p:nvPicPr>
        <p:blipFill>
          <a:blip r:embed="rId2"/>
          <a:stretch>
            <a:fillRect/>
          </a:stretch>
        </p:blipFill>
        <p:spPr>
          <a:xfrm>
            <a:off x="3428901" y="4294167"/>
            <a:ext cx="2286198" cy="1713124"/>
          </a:xfrm>
          <a:prstGeom prst="rect">
            <a:avLst/>
          </a:prstGeom>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p:cTn id="7" dur="500" fill="hold"/>
                                        <p:tgtEl>
                                          <p:spTgt spid="307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07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075">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075">
                                            <p:txEl>
                                              <p:pRg st="2" end="2"/>
                                            </p:txEl>
                                          </p:spTgt>
                                        </p:tgtEl>
                                        <p:attrNameLst>
                                          <p:attrName>style.visibility</p:attrName>
                                        </p:attrNameLst>
                                      </p:cBhvr>
                                      <p:to>
                                        <p:strVal val="visible"/>
                                      </p:to>
                                    </p:set>
                                    <p:anim calcmode="lin" valueType="num">
                                      <p:cBhvr>
                                        <p:cTn id="14" dur="500" fill="hold"/>
                                        <p:tgtEl>
                                          <p:spTgt spid="307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07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07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3075">
                                            <p:txEl>
                                              <p:pRg st="3" end="3"/>
                                            </p:txEl>
                                          </p:spTgt>
                                        </p:tgtEl>
                                        <p:attrNameLst>
                                          <p:attrName>style.visibility</p:attrName>
                                        </p:attrNameLst>
                                      </p:cBhvr>
                                      <p:to>
                                        <p:strVal val="visible"/>
                                      </p:to>
                                    </p:set>
                                    <p:anim calcmode="lin" valueType="num">
                                      <p:cBhvr>
                                        <p:cTn id="21" dur="500" fill="hold"/>
                                        <p:tgtEl>
                                          <p:spTgt spid="307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07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07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3075">
                                            <p:txEl>
                                              <p:pRg st="4" end="4"/>
                                            </p:txEl>
                                          </p:spTgt>
                                        </p:tgtEl>
                                        <p:attrNameLst>
                                          <p:attrName>style.visibility</p:attrName>
                                        </p:attrNameLst>
                                      </p:cBhvr>
                                      <p:to>
                                        <p:strVal val="visible"/>
                                      </p:to>
                                    </p:set>
                                    <p:anim calcmode="lin" valueType="num">
                                      <p:cBhvr>
                                        <p:cTn id="28" dur="500" fill="hold"/>
                                        <p:tgtEl>
                                          <p:spTgt spid="307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07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0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3"/>
          <p:cNvSpPr>
            <a:spLocks noGrp="1" noChangeArrowheads="1"/>
          </p:cNvSpPr>
          <p:nvPr>
            <p:ph idx="1"/>
          </p:nvPr>
        </p:nvSpPr>
        <p:spPr/>
        <p:txBody>
          <a:bodyPr/>
          <a:lstStyle/>
          <a:p>
            <a:pPr algn="l" rtl="0" eaLnBrk="1" hangingPunct="1">
              <a:defRPr/>
            </a:pPr>
            <a:endParaRPr lang="en-US"/>
          </a:p>
          <a:p>
            <a:pPr algn="l" rtl="0" eaLnBrk="1" hangingPunct="1">
              <a:defRPr/>
            </a:pPr>
            <a:endParaRPr lang="en-US"/>
          </a:p>
        </p:txBody>
      </p:sp>
      <p:sp>
        <p:nvSpPr>
          <p:cNvPr id="7" name="Footer Placeholder 6"/>
          <p:cNvSpPr>
            <a:spLocks noGrp="1"/>
          </p:cNvSpPr>
          <p:nvPr>
            <p:ph type="ftr" sz="quarter" idx="11"/>
          </p:nvPr>
        </p:nvSpPr>
        <p:spPr/>
        <p:txBody>
          <a:bodyPr/>
          <a:lstStyle/>
          <a:p>
            <a:pPr>
              <a:defRPr/>
            </a:pPr>
            <a:r>
              <a:rPr lang="en-US"/>
              <a:t>PUSAT PENGAJIAN SYARIAH FAKULTI PENGAJIAN KONTEMPORI ISLAM UNIVERSITI  SULTAN ZAINAL ABIDIN</a:t>
            </a:r>
          </a:p>
        </p:txBody>
      </p:sp>
      <p:sp>
        <p:nvSpPr>
          <p:cNvPr id="90114" name="Rectangle 2"/>
          <p:cNvSpPr>
            <a:spLocks noGrp="1" noChangeArrowheads="1"/>
          </p:cNvSpPr>
          <p:nvPr>
            <p:ph type="title"/>
          </p:nvPr>
        </p:nvSpPr>
        <p:spPr/>
        <p:txBody>
          <a:bodyPr/>
          <a:lstStyle/>
          <a:p>
            <a:pPr algn="ctr" eaLnBrk="1" hangingPunct="1">
              <a:defRPr/>
            </a:pPr>
            <a:r>
              <a:rPr lang="en-US" sz="3600" b="1" dirty="0"/>
              <a:t>MENYAPU TANGAN </a:t>
            </a:r>
          </a:p>
        </p:txBody>
      </p:sp>
      <p:pic>
        <p:nvPicPr>
          <p:cNvPr id="17412" name="Picture 5" descr="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413" y="1557338"/>
            <a:ext cx="4681537" cy="475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p:txBody>
          <a:bodyPr/>
          <a:lstStyle/>
          <a:p>
            <a:pPr algn="l" rtl="0" eaLnBrk="1" hangingPunct="1">
              <a:defRPr/>
            </a:pPr>
            <a:endParaRPr lang="en-US" b="1"/>
          </a:p>
          <a:p>
            <a:pPr algn="l" rtl="0" eaLnBrk="1" hangingPunct="1">
              <a:defRPr/>
            </a:pPr>
            <a:r>
              <a:rPr lang="en-US" b="1"/>
              <a:t>Pembalut Digunakan Pada Bahagian Luka</a:t>
            </a:r>
          </a:p>
          <a:p>
            <a:pPr algn="l" rtl="0" eaLnBrk="1" hangingPunct="1">
              <a:defRPr/>
            </a:pPr>
            <a:r>
              <a:rPr lang="en-US" b="1"/>
              <a:t>Menggunakan Air Lalu Menyapukannya Ke Atas Pembalut </a:t>
            </a:r>
          </a:p>
        </p:txBody>
      </p:sp>
      <p:sp>
        <p:nvSpPr>
          <p:cNvPr id="6" name="Footer Placeholder 5"/>
          <p:cNvSpPr>
            <a:spLocks noGrp="1"/>
          </p:cNvSpPr>
          <p:nvPr>
            <p:ph type="ftr" sz="quarter" idx="11"/>
          </p:nvPr>
        </p:nvSpPr>
        <p:spPr/>
        <p:txBody>
          <a:bodyPr/>
          <a:lstStyle/>
          <a:p>
            <a:pPr>
              <a:defRPr/>
            </a:pPr>
            <a:r>
              <a:rPr lang="en-US"/>
              <a:t>PUSAT PENGAJIAN SYARIAH FAKULTI PENGAJIAN KONTEMPORI ISLAM UNIVERSITI  SULTAN ZAINAL ABIDIN</a:t>
            </a:r>
          </a:p>
        </p:txBody>
      </p:sp>
      <p:sp>
        <p:nvSpPr>
          <p:cNvPr id="11266" name="Rectangle 2"/>
          <p:cNvSpPr>
            <a:spLocks noGrp="1" noChangeArrowheads="1"/>
          </p:cNvSpPr>
          <p:nvPr>
            <p:ph type="title"/>
          </p:nvPr>
        </p:nvSpPr>
        <p:spPr/>
        <p:txBody>
          <a:bodyPr/>
          <a:lstStyle/>
          <a:p>
            <a:pPr algn="ctr" rtl="0" eaLnBrk="1" hangingPunct="1">
              <a:defRPr/>
            </a:pPr>
            <a:r>
              <a:rPr lang="en-US" sz="4000" b="1" dirty="0"/>
              <a:t>MENYAPU ATAS PEMBALUT</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768" decel="100000"/>
                                        <p:tgtEl>
                                          <p:spTgt spid="11266"/>
                                        </p:tgtEl>
                                      </p:cBhvr>
                                    </p:animEffect>
                                    <p:animScale>
                                      <p:cBhvr>
                                        <p:cTn id="8" dur="768" decel="100000"/>
                                        <p:tgtEl>
                                          <p:spTgt spid="11266"/>
                                        </p:tgtEl>
                                      </p:cBhvr>
                                      <p:from x="10000" y="10000"/>
                                      <p:to x="200000" y="450000"/>
                                    </p:animScale>
                                    <p:animScale>
                                      <p:cBhvr>
                                        <p:cTn id="9" dur="1230" accel="100000" fill="hold">
                                          <p:stCondLst>
                                            <p:cond delay="768"/>
                                          </p:stCondLst>
                                        </p:cTn>
                                        <p:tgtEl>
                                          <p:spTgt spid="11266"/>
                                        </p:tgtEl>
                                      </p:cBhvr>
                                      <p:from x="200000" y="450000"/>
                                      <p:to x="100000" y="100000"/>
                                    </p:animScale>
                                    <p:set>
                                      <p:cBhvr>
                                        <p:cTn id="10" dur="768" fill="hold"/>
                                        <p:tgtEl>
                                          <p:spTgt spid="11266"/>
                                        </p:tgtEl>
                                        <p:attrNameLst>
                                          <p:attrName>ppt_x</p:attrName>
                                        </p:attrNameLst>
                                      </p:cBhvr>
                                      <p:to>
                                        <p:strVal val="(0.5)"/>
                                      </p:to>
                                    </p:set>
                                    <p:anim from="(0.5)" to="(#ppt_x)" calcmode="lin" valueType="num">
                                      <p:cBhvr>
                                        <p:cTn id="11" dur="1230" accel="100000" fill="hold">
                                          <p:stCondLst>
                                            <p:cond delay="768"/>
                                          </p:stCondLst>
                                        </p:cTn>
                                        <p:tgtEl>
                                          <p:spTgt spid="11266"/>
                                        </p:tgtEl>
                                        <p:attrNameLst>
                                          <p:attrName>ppt_x</p:attrName>
                                        </p:attrNameLst>
                                      </p:cBhvr>
                                    </p:anim>
                                    <p:set>
                                      <p:cBhvr>
                                        <p:cTn id="12" dur="768" fill="hold"/>
                                        <p:tgtEl>
                                          <p:spTgt spid="11266"/>
                                        </p:tgtEl>
                                        <p:attrNameLst>
                                          <p:attrName>ppt_y</p:attrName>
                                        </p:attrNameLst>
                                      </p:cBhvr>
                                      <p:to>
                                        <p:strVal val="(#ppt_y+0.4)"/>
                                      </p:to>
                                    </p:set>
                                    <p:anim from="(#ppt_y+0.4)" to="(#ppt_y)" calcmode="lin" valueType="num">
                                      <p:cBhvr>
                                        <p:cTn id="13" dur="1230" accel="100000" fill="hold">
                                          <p:stCondLst>
                                            <p:cond delay="768"/>
                                          </p:stCondLst>
                                        </p:cTn>
                                        <p:tgtEl>
                                          <p:spTgt spid="11266"/>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11267">
                                            <p:txEl>
                                              <p:pRg st="1" end="1"/>
                                            </p:txEl>
                                          </p:spTgt>
                                        </p:tgtEl>
                                        <p:attrNameLst>
                                          <p:attrName>style.visibility</p:attrName>
                                        </p:attrNameLst>
                                      </p:cBhvr>
                                      <p:to>
                                        <p:strVal val="visible"/>
                                      </p:to>
                                    </p:set>
                                    <p:anim calcmode="lin" valueType="num">
                                      <p:cBhvr>
                                        <p:cTn id="18" dur="500" fill="hold"/>
                                        <p:tgtEl>
                                          <p:spTgt spid="11267">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11267">
                                            <p:txEl>
                                              <p:pRg st="1" end="1"/>
                                            </p:txEl>
                                          </p:spTgt>
                                        </p:tgtEl>
                                        <p:attrNameLst>
                                          <p:attrName>ppt_h</p:attrName>
                                        </p:attrNameLst>
                                      </p:cBhvr>
                                      <p:tavLst>
                                        <p:tav tm="0">
                                          <p:val>
                                            <p:fltVal val="0"/>
                                          </p:val>
                                        </p:tav>
                                        <p:tav tm="100000">
                                          <p:val>
                                            <p:strVal val="#ppt_h"/>
                                          </p:val>
                                        </p:tav>
                                      </p:tavLst>
                                    </p:anim>
                                    <p:animEffect transition="in" filter="fade">
                                      <p:cBhvr>
                                        <p:cTn id="20" dur="500"/>
                                        <p:tgtEl>
                                          <p:spTgt spid="11267">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11267">
                                            <p:txEl>
                                              <p:pRg st="2" end="2"/>
                                            </p:txEl>
                                          </p:spTgt>
                                        </p:tgtEl>
                                        <p:attrNameLst>
                                          <p:attrName>style.visibility</p:attrName>
                                        </p:attrNameLst>
                                      </p:cBhvr>
                                      <p:to>
                                        <p:strVal val="visible"/>
                                      </p:to>
                                    </p:set>
                                    <p:anim calcmode="lin" valueType="num">
                                      <p:cBhvr>
                                        <p:cTn id="25" dur="500" fill="hold"/>
                                        <p:tgtEl>
                                          <p:spTgt spid="11267">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11267">
                                            <p:txEl>
                                              <p:pRg st="2" end="2"/>
                                            </p:txEl>
                                          </p:spTgt>
                                        </p:tgtEl>
                                        <p:attrNameLst>
                                          <p:attrName>ppt_h</p:attrName>
                                        </p:attrNameLst>
                                      </p:cBhvr>
                                      <p:tavLst>
                                        <p:tav tm="0">
                                          <p:val>
                                            <p:fltVal val="0"/>
                                          </p:val>
                                        </p:tav>
                                        <p:tav tm="100000">
                                          <p:val>
                                            <p:strVal val="#ppt_h"/>
                                          </p:val>
                                        </p:tav>
                                      </p:tavLst>
                                    </p:anim>
                                    <p:animEffect transition="in" filter="fade">
                                      <p:cBhvr>
                                        <p:cTn id="27" dur="500"/>
                                        <p:tgtEl>
                                          <p:spTgt spid="112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P spid="1126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4" descr="Balutan di mata"/>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2555776" y="2204864"/>
            <a:ext cx="2715740" cy="2448272"/>
          </a:xfrm>
          <a:noFill/>
          <a:extLst>
            <a:ext uri="{909E8E84-426E-40DD-AFC4-6F175D3DCCD1}">
              <a14:hiddenFill xmlns:a14="http://schemas.microsoft.com/office/drawing/2010/main">
                <a:solidFill>
                  <a:srgbClr val="FFFFFF"/>
                </a:solidFill>
              </a14:hiddenFill>
            </a:ext>
          </a:extLst>
        </p:spPr>
      </p:pic>
      <p:sp>
        <p:nvSpPr>
          <p:cNvPr id="6" name="Footer Placeholder 5"/>
          <p:cNvSpPr>
            <a:spLocks noGrp="1"/>
          </p:cNvSpPr>
          <p:nvPr>
            <p:ph type="ftr" sz="quarter" idx="11"/>
          </p:nvPr>
        </p:nvSpPr>
        <p:spPr/>
        <p:txBody>
          <a:bodyPr/>
          <a:lstStyle/>
          <a:p>
            <a:pPr>
              <a:defRPr/>
            </a:pPr>
            <a:r>
              <a:rPr lang="en-US"/>
              <a:t>PUSAT PENGAJIAN SYARIAH FAKULTI PENGAJIAN KONTEMPORI ISLAM UNIVERSITI  SULTAN ZAINAL ABIDIN</a:t>
            </a:r>
          </a:p>
        </p:txBody>
      </p:sp>
      <p:sp>
        <p:nvSpPr>
          <p:cNvPr id="70658" name="Rectangle 2"/>
          <p:cNvSpPr>
            <a:spLocks noGrp="1" noChangeArrowheads="1"/>
          </p:cNvSpPr>
          <p:nvPr>
            <p:ph type="title"/>
          </p:nvPr>
        </p:nvSpPr>
        <p:spPr/>
        <p:txBody>
          <a:bodyPr/>
          <a:lstStyle/>
          <a:p>
            <a:pPr algn="ctr" eaLnBrk="1" hangingPunct="1">
              <a:defRPr/>
            </a:pPr>
            <a:r>
              <a:rPr lang="en-US" b="1" dirty="0"/>
              <a:t>BALUTAN PADA MATA</a:t>
            </a:r>
            <a:r>
              <a:rPr lang="en-US" dirty="0"/>
              <a: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p:txBody>
          <a:bodyPr/>
          <a:lstStyle/>
          <a:p>
            <a:pPr algn="l" rtl="0" eaLnBrk="1" hangingPunct="1">
              <a:defRPr/>
            </a:pPr>
            <a:endParaRPr lang="en-US" b="1"/>
          </a:p>
          <a:p>
            <a:pPr algn="l" rtl="0" eaLnBrk="1" hangingPunct="1">
              <a:defRPr/>
            </a:pPr>
            <a:r>
              <a:rPr lang="en-US" b="1"/>
              <a:t>Mengambil Wuduk Seperti Biasa</a:t>
            </a:r>
          </a:p>
        </p:txBody>
      </p:sp>
      <p:sp>
        <p:nvSpPr>
          <p:cNvPr id="6" name="Footer Placeholder 5"/>
          <p:cNvSpPr>
            <a:spLocks noGrp="1"/>
          </p:cNvSpPr>
          <p:nvPr>
            <p:ph type="ftr" sz="quarter" idx="11"/>
          </p:nvPr>
        </p:nvSpPr>
        <p:spPr/>
        <p:txBody>
          <a:bodyPr/>
          <a:lstStyle/>
          <a:p>
            <a:pPr>
              <a:defRPr/>
            </a:pPr>
            <a:r>
              <a:rPr lang="en-US"/>
              <a:t>PUSAT PENGAJIAN SYARIAH FAKULTI PENGAJIAN KONTEMPORI ISLAM UNIVERSITI  SULTAN ZAINAL ABIDIN</a:t>
            </a:r>
          </a:p>
        </p:txBody>
      </p:sp>
      <p:sp>
        <p:nvSpPr>
          <p:cNvPr id="8194" name="Rectangle 2"/>
          <p:cNvSpPr>
            <a:spLocks noGrp="1" noChangeArrowheads="1"/>
          </p:cNvSpPr>
          <p:nvPr>
            <p:ph type="title"/>
          </p:nvPr>
        </p:nvSpPr>
        <p:spPr/>
        <p:txBody>
          <a:bodyPr>
            <a:normAutofit fontScale="90000"/>
          </a:bodyPr>
          <a:lstStyle/>
          <a:p>
            <a:pPr algn="ctr" rtl="0" eaLnBrk="1" hangingPunct="1">
              <a:defRPr/>
            </a:pPr>
            <a:br>
              <a:rPr lang="en-US" sz="3600" b="1" dirty="0"/>
            </a:br>
            <a:r>
              <a:rPr lang="en-US" sz="3600" b="1" dirty="0"/>
              <a:t>PESAKIT BIASA</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768" decel="100000"/>
                                        <p:tgtEl>
                                          <p:spTgt spid="8194"/>
                                        </p:tgtEl>
                                      </p:cBhvr>
                                    </p:animEffect>
                                    <p:animScale>
                                      <p:cBhvr>
                                        <p:cTn id="8" dur="768" decel="100000"/>
                                        <p:tgtEl>
                                          <p:spTgt spid="8194"/>
                                        </p:tgtEl>
                                      </p:cBhvr>
                                      <p:from x="10000" y="10000"/>
                                      <p:to x="200000" y="450000"/>
                                    </p:animScale>
                                    <p:animScale>
                                      <p:cBhvr>
                                        <p:cTn id="9" dur="1230" accel="100000" fill="hold">
                                          <p:stCondLst>
                                            <p:cond delay="768"/>
                                          </p:stCondLst>
                                        </p:cTn>
                                        <p:tgtEl>
                                          <p:spTgt spid="8194"/>
                                        </p:tgtEl>
                                      </p:cBhvr>
                                      <p:from x="200000" y="450000"/>
                                      <p:to x="100000" y="100000"/>
                                    </p:animScale>
                                    <p:set>
                                      <p:cBhvr>
                                        <p:cTn id="10" dur="768" fill="hold"/>
                                        <p:tgtEl>
                                          <p:spTgt spid="8194"/>
                                        </p:tgtEl>
                                        <p:attrNameLst>
                                          <p:attrName>ppt_x</p:attrName>
                                        </p:attrNameLst>
                                      </p:cBhvr>
                                      <p:to>
                                        <p:strVal val="(0.5)"/>
                                      </p:to>
                                    </p:set>
                                    <p:anim from="(0.5)" to="(#ppt_x)" calcmode="lin" valueType="num">
                                      <p:cBhvr>
                                        <p:cTn id="11" dur="1230" accel="100000" fill="hold">
                                          <p:stCondLst>
                                            <p:cond delay="768"/>
                                          </p:stCondLst>
                                        </p:cTn>
                                        <p:tgtEl>
                                          <p:spTgt spid="8194"/>
                                        </p:tgtEl>
                                        <p:attrNameLst>
                                          <p:attrName>ppt_x</p:attrName>
                                        </p:attrNameLst>
                                      </p:cBhvr>
                                    </p:anim>
                                    <p:set>
                                      <p:cBhvr>
                                        <p:cTn id="12" dur="768" fill="hold"/>
                                        <p:tgtEl>
                                          <p:spTgt spid="8194"/>
                                        </p:tgtEl>
                                        <p:attrNameLst>
                                          <p:attrName>ppt_y</p:attrName>
                                        </p:attrNameLst>
                                      </p:cBhvr>
                                      <p:to>
                                        <p:strVal val="(#ppt_y+0.4)"/>
                                      </p:to>
                                    </p:set>
                                    <p:anim from="(#ppt_y+0.4)" to="(#ppt_y)" calcmode="lin" valueType="num">
                                      <p:cBhvr>
                                        <p:cTn id="13" dur="1230" accel="100000" fill="hold">
                                          <p:stCondLst>
                                            <p:cond delay="768"/>
                                          </p:stCondLst>
                                        </p:cTn>
                                        <p:tgtEl>
                                          <p:spTgt spid="8194"/>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8195">
                                            <p:txEl>
                                              <p:pRg st="1" end="1"/>
                                            </p:txEl>
                                          </p:spTgt>
                                        </p:tgtEl>
                                        <p:attrNameLst>
                                          <p:attrName>style.visibility</p:attrName>
                                        </p:attrNameLst>
                                      </p:cBhvr>
                                      <p:to>
                                        <p:strVal val="visible"/>
                                      </p:to>
                                    </p:set>
                                    <p:anim calcmode="lin" valueType="num">
                                      <p:cBhvr>
                                        <p:cTn id="18" dur="500" fill="hold"/>
                                        <p:tgtEl>
                                          <p:spTgt spid="8195">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8195">
                                            <p:txEl>
                                              <p:pRg st="1" end="1"/>
                                            </p:txEl>
                                          </p:spTgt>
                                        </p:tgtEl>
                                        <p:attrNameLst>
                                          <p:attrName>ppt_h</p:attrName>
                                        </p:attrNameLst>
                                      </p:cBhvr>
                                      <p:tavLst>
                                        <p:tav tm="0">
                                          <p:val>
                                            <p:fltVal val="0"/>
                                          </p:val>
                                        </p:tav>
                                        <p:tav tm="100000">
                                          <p:val>
                                            <p:strVal val="#ppt_h"/>
                                          </p:val>
                                        </p:tav>
                                      </p:tavLst>
                                    </p:anim>
                                    <p:animEffect transition="in" filter="fade">
                                      <p:cBhvr>
                                        <p:cTn id="20" dur="500"/>
                                        <p:tgtEl>
                                          <p:spTgt spid="81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P spid="8194" grpId="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p:txBody>
          <a:bodyPr/>
          <a:lstStyle/>
          <a:p>
            <a:pPr algn="l" rtl="0" eaLnBrk="1" hangingPunct="1">
              <a:defRPr/>
            </a:pPr>
            <a:endParaRPr lang="en-US"/>
          </a:p>
          <a:p>
            <a:pPr algn="l" rtl="0" eaLnBrk="1" hangingPunct="1">
              <a:defRPr/>
            </a:pPr>
            <a:r>
              <a:rPr lang="en-US" b="1"/>
              <a:t>Yang Boleh Dibuka Pembalutnya</a:t>
            </a:r>
          </a:p>
          <a:p>
            <a:pPr algn="l" rtl="0" eaLnBrk="1" hangingPunct="1">
              <a:defRPr/>
            </a:pPr>
            <a:r>
              <a:rPr lang="en-US" b="1"/>
              <a:t>Yang Tidak Boleh Dibuka Pembalutnya</a:t>
            </a:r>
          </a:p>
          <a:p>
            <a:pPr algn="l" rtl="0" eaLnBrk="1" hangingPunct="1">
              <a:defRPr/>
            </a:pPr>
            <a:endParaRPr lang="en-US"/>
          </a:p>
        </p:txBody>
      </p:sp>
      <p:sp>
        <p:nvSpPr>
          <p:cNvPr id="6" name="Footer Placeholder 5"/>
          <p:cNvSpPr>
            <a:spLocks noGrp="1"/>
          </p:cNvSpPr>
          <p:nvPr>
            <p:ph type="ftr" sz="quarter" idx="11"/>
          </p:nvPr>
        </p:nvSpPr>
        <p:spPr/>
        <p:txBody>
          <a:bodyPr/>
          <a:lstStyle/>
          <a:p>
            <a:pPr>
              <a:defRPr/>
            </a:pPr>
            <a:r>
              <a:rPr lang="en-US"/>
              <a:t>PUSAT PENGAJIAN SYARIAH FAKULTI PENGAJIAN KONTEMPORI ISLAM UNIVERSITI  SULTAN ZAINAL ABIDIN</a:t>
            </a:r>
          </a:p>
        </p:txBody>
      </p:sp>
      <p:sp>
        <p:nvSpPr>
          <p:cNvPr id="12290" name="Rectangle 2"/>
          <p:cNvSpPr>
            <a:spLocks noGrp="1" noChangeArrowheads="1"/>
          </p:cNvSpPr>
          <p:nvPr>
            <p:ph type="title"/>
          </p:nvPr>
        </p:nvSpPr>
        <p:spPr/>
        <p:txBody>
          <a:bodyPr>
            <a:normAutofit fontScale="90000"/>
          </a:bodyPr>
          <a:lstStyle/>
          <a:p>
            <a:pPr algn="ctr" rtl="0" eaLnBrk="1" hangingPunct="1">
              <a:defRPr/>
            </a:pPr>
            <a:r>
              <a:rPr lang="en-US" sz="4000" b="1" dirty="0"/>
              <a:t>PESAKIT BERBALUT ANGGOTA WUDUK</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768" decel="100000"/>
                                        <p:tgtEl>
                                          <p:spTgt spid="12290"/>
                                        </p:tgtEl>
                                      </p:cBhvr>
                                    </p:animEffect>
                                    <p:animScale>
                                      <p:cBhvr>
                                        <p:cTn id="8" dur="768" decel="100000"/>
                                        <p:tgtEl>
                                          <p:spTgt spid="12290"/>
                                        </p:tgtEl>
                                      </p:cBhvr>
                                      <p:from x="10000" y="10000"/>
                                      <p:to x="200000" y="450000"/>
                                    </p:animScale>
                                    <p:animScale>
                                      <p:cBhvr>
                                        <p:cTn id="9" dur="1230" accel="100000" fill="hold">
                                          <p:stCondLst>
                                            <p:cond delay="768"/>
                                          </p:stCondLst>
                                        </p:cTn>
                                        <p:tgtEl>
                                          <p:spTgt spid="12290"/>
                                        </p:tgtEl>
                                      </p:cBhvr>
                                      <p:from x="200000" y="450000"/>
                                      <p:to x="100000" y="100000"/>
                                    </p:animScale>
                                    <p:set>
                                      <p:cBhvr>
                                        <p:cTn id="10" dur="768" fill="hold"/>
                                        <p:tgtEl>
                                          <p:spTgt spid="12290"/>
                                        </p:tgtEl>
                                        <p:attrNameLst>
                                          <p:attrName>ppt_x</p:attrName>
                                        </p:attrNameLst>
                                      </p:cBhvr>
                                      <p:to>
                                        <p:strVal val="(0.5)"/>
                                      </p:to>
                                    </p:set>
                                    <p:anim from="(0.5)" to="(#ppt_x)" calcmode="lin" valueType="num">
                                      <p:cBhvr>
                                        <p:cTn id="11" dur="1230" accel="100000" fill="hold">
                                          <p:stCondLst>
                                            <p:cond delay="768"/>
                                          </p:stCondLst>
                                        </p:cTn>
                                        <p:tgtEl>
                                          <p:spTgt spid="12290"/>
                                        </p:tgtEl>
                                        <p:attrNameLst>
                                          <p:attrName>ppt_x</p:attrName>
                                        </p:attrNameLst>
                                      </p:cBhvr>
                                    </p:anim>
                                    <p:set>
                                      <p:cBhvr>
                                        <p:cTn id="12" dur="768" fill="hold"/>
                                        <p:tgtEl>
                                          <p:spTgt spid="12290"/>
                                        </p:tgtEl>
                                        <p:attrNameLst>
                                          <p:attrName>ppt_y</p:attrName>
                                        </p:attrNameLst>
                                      </p:cBhvr>
                                      <p:to>
                                        <p:strVal val="(#ppt_y+0.4)"/>
                                      </p:to>
                                    </p:set>
                                    <p:anim from="(#ppt_y+0.4)" to="(#ppt_y)" calcmode="lin" valueType="num">
                                      <p:cBhvr>
                                        <p:cTn id="13" dur="1230" accel="100000" fill="hold">
                                          <p:stCondLst>
                                            <p:cond delay="768"/>
                                          </p:stCondLst>
                                        </p:cTn>
                                        <p:tgtEl>
                                          <p:spTgt spid="12290"/>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12291">
                                            <p:txEl>
                                              <p:pRg st="1" end="1"/>
                                            </p:txEl>
                                          </p:spTgt>
                                        </p:tgtEl>
                                        <p:attrNameLst>
                                          <p:attrName>style.visibility</p:attrName>
                                        </p:attrNameLst>
                                      </p:cBhvr>
                                      <p:to>
                                        <p:strVal val="visible"/>
                                      </p:to>
                                    </p:set>
                                    <p:anim calcmode="lin" valueType="num">
                                      <p:cBhvr>
                                        <p:cTn id="18" dur="500" fill="hold"/>
                                        <p:tgtEl>
                                          <p:spTgt spid="12291">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12291">
                                            <p:txEl>
                                              <p:pRg st="1" end="1"/>
                                            </p:txEl>
                                          </p:spTgt>
                                        </p:tgtEl>
                                        <p:attrNameLst>
                                          <p:attrName>ppt_h</p:attrName>
                                        </p:attrNameLst>
                                      </p:cBhvr>
                                      <p:tavLst>
                                        <p:tav tm="0">
                                          <p:val>
                                            <p:fltVal val="0"/>
                                          </p:val>
                                        </p:tav>
                                        <p:tav tm="100000">
                                          <p:val>
                                            <p:strVal val="#ppt_h"/>
                                          </p:val>
                                        </p:tav>
                                      </p:tavLst>
                                    </p:anim>
                                    <p:animEffect transition="in" filter="fade">
                                      <p:cBhvr>
                                        <p:cTn id="20" dur="500"/>
                                        <p:tgtEl>
                                          <p:spTgt spid="12291">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12291">
                                            <p:txEl>
                                              <p:pRg st="2" end="2"/>
                                            </p:txEl>
                                          </p:spTgt>
                                        </p:tgtEl>
                                        <p:attrNameLst>
                                          <p:attrName>style.visibility</p:attrName>
                                        </p:attrNameLst>
                                      </p:cBhvr>
                                      <p:to>
                                        <p:strVal val="visible"/>
                                      </p:to>
                                    </p:set>
                                    <p:anim calcmode="lin" valueType="num">
                                      <p:cBhvr>
                                        <p:cTn id="25" dur="500" fill="hold"/>
                                        <p:tgtEl>
                                          <p:spTgt spid="12291">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12291">
                                            <p:txEl>
                                              <p:pRg st="2" end="2"/>
                                            </p:txEl>
                                          </p:spTgt>
                                        </p:tgtEl>
                                        <p:attrNameLst>
                                          <p:attrName>ppt_h</p:attrName>
                                        </p:attrNameLst>
                                      </p:cBhvr>
                                      <p:tavLst>
                                        <p:tav tm="0">
                                          <p:val>
                                            <p:fltVal val="0"/>
                                          </p:val>
                                        </p:tav>
                                        <p:tav tm="100000">
                                          <p:val>
                                            <p:strVal val="#ppt_h"/>
                                          </p:val>
                                        </p:tav>
                                      </p:tavLst>
                                    </p:anim>
                                    <p:animEffect transition="in" filter="fade">
                                      <p:cBhvr>
                                        <p:cTn id="27" dur="500"/>
                                        <p:tgtEl>
                                          <p:spTgt spid="122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P spid="1229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4" descr="Tangan dicucuk jarum"/>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3872484" y="3270917"/>
            <a:ext cx="1399032" cy="946404"/>
          </a:xfrm>
          <a:noFill/>
          <a:extLst>
            <a:ext uri="{909E8E84-426E-40DD-AFC4-6F175D3DCCD1}">
              <a14:hiddenFill xmlns:a14="http://schemas.microsoft.com/office/drawing/2010/main">
                <a:solidFill>
                  <a:srgbClr val="FFFFFF"/>
                </a:solidFill>
              </a14:hiddenFill>
            </a:ext>
          </a:extLst>
        </p:spPr>
      </p:pic>
      <p:sp>
        <p:nvSpPr>
          <p:cNvPr id="6" name="Footer Placeholder 5"/>
          <p:cNvSpPr>
            <a:spLocks noGrp="1"/>
          </p:cNvSpPr>
          <p:nvPr>
            <p:ph type="ftr" sz="quarter" idx="11"/>
          </p:nvPr>
        </p:nvSpPr>
        <p:spPr/>
        <p:txBody>
          <a:bodyPr/>
          <a:lstStyle/>
          <a:p>
            <a:pPr>
              <a:defRPr/>
            </a:pPr>
            <a:r>
              <a:rPr lang="en-US"/>
              <a:t>PUSAT PENGAJIAN SYARIAH FAKULTI PENGAJIAN KONTEMPORI ISLAM UNIVERSITI  SULTAN ZAINAL ABIDIN</a:t>
            </a:r>
          </a:p>
        </p:txBody>
      </p:sp>
      <p:sp>
        <p:nvSpPr>
          <p:cNvPr id="63490" name="Rectangle 2"/>
          <p:cNvSpPr>
            <a:spLocks noGrp="1" noChangeArrowheads="1"/>
          </p:cNvSpPr>
          <p:nvPr>
            <p:ph type="title"/>
          </p:nvPr>
        </p:nvSpPr>
        <p:spPr/>
        <p:txBody>
          <a:bodyPr/>
          <a:lstStyle/>
          <a:p>
            <a:pPr eaLnBrk="1" hangingPunct="1">
              <a:defRPr/>
            </a:pPr>
            <a:r>
              <a:rPr lang="en-US" sz="4000" b="1"/>
              <a:t>TANGAN DICUCUK JARUM</a:t>
            </a:r>
            <a:r>
              <a:rPr lang="en-US"/>
              <a: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p:txBody>
          <a:bodyPr/>
          <a:lstStyle/>
          <a:p>
            <a:pPr algn="l" rtl="0" eaLnBrk="1" hangingPunct="1">
              <a:defRPr/>
            </a:pPr>
            <a:endParaRPr lang="en-US" b="1" dirty="0"/>
          </a:p>
          <a:p>
            <a:pPr algn="l" rtl="0" eaLnBrk="1" hangingPunct="1">
              <a:defRPr/>
            </a:pPr>
            <a:r>
              <a:rPr lang="en-US" b="1" dirty="0" err="1"/>
              <a:t>Wajib</a:t>
            </a:r>
            <a:r>
              <a:rPr lang="en-US" b="1" dirty="0"/>
              <a:t> </a:t>
            </a:r>
            <a:r>
              <a:rPr lang="en-US" b="1" dirty="0" err="1"/>
              <a:t>Membuka</a:t>
            </a:r>
            <a:r>
              <a:rPr lang="en-US" b="1" dirty="0"/>
              <a:t> </a:t>
            </a:r>
            <a:r>
              <a:rPr lang="en-US" b="1" dirty="0" err="1"/>
              <a:t>Balutan</a:t>
            </a:r>
            <a:endParaRPr lang="en-US" b="1" dirty="0"/>
          </a:p>
          <a:p>
            <a:pPr algn="l" rtl="0" eaLnBrk="1" hangingPunct="1">
              <a:defRPr/>
            </a:pPr>
            <a:r>
              <a:rPr lang="en-US" b="1" dirty="0" err="1"/>
              <a:t>Menyempurnakan</a:t>
            </a:r>
            <a:r>
              <a:rPr lang="en-US" b="1" dirty="0"/>
              <a:t> </a:t>
            </a:r>
            <a:r>
              <a:rPr lang="en-US" b="1" dirty="0" err="1"/>
              <a:t>Wuduk</a:t>
            </a:r>
            <a:r>
              <a:rPr lang="en-US" b="1" dirty="0"/>
              <a:t> </a:t>
            </a:r>
            <a:r>
              <a:rPr lang="en-US" b="1" dirty="0" err="1"/>
              <a:t>Sepertimana</a:t>
            </a:r>
            <a:r>
              <a:rPr lang="en-US" b="1" dirty="0"/>
              <a:t> </a:t>
            </a:r>
            <a:r>
              <a:rPr lang="en-US" b="1" dirty="0" err="1"/>
              <a:t>Biasa</a:t>
            </a:r>
            <a:endParaRPr lang="en-US" b="1" dirty="0"/>
          </a:p>
          <a:p>
            <a:pPr eaLnBrk="1" hangingPunct="1">
              <a:defRPr/>
            </a:pPr>
            <a:endParaRPr lang="en-US" b="1" dirty="0"/>
          </a:p>
        </p:txBody>
      </p:sp>
      <p:sp>
        <p:nvSpPr>
          <p:cNvPr id="6" name="Footer Placeholder 5"/>
          <p:cNvSpPr>
            <a:spLocks noGrp="1"/>
          </p:cNvSpPr>
          <p:nvPr>
            <p:ph type="ftr" sz="quarter" idx="11"/>
          </p:nvPr>
        </p:nvSpPr>
        <p:spPr/>
        <p:txBody>
          <a:bodyPr/>
          <a:lstStyle/>
          <a:p>
            <a:pPr>
              <a:defRPr/>
            </a:pPr>
            <a:r>
              <a:rPr lang="en-US"/>
              <a:t>PUSAT PENGAJIAN SYARIAH FAKULTI PENGAJIAN KONTEMPORI ISLAM UNIVERSITI  SULTAN ZAINAL ABIDIN</a:t>
            </a:r>
          </a:p>
        </p:txBody>
      </p:sp>
      <p:sp>
        <p:nvSpPr>
          <p:cNvPr id="13314" name="Rectangle 2"/>
          <p:cNvSpPr>
            <a:spLocks noGrp="1" noChangeArrowheads="1"/>
          </p:cNvSpPr>
          <p:nvPr>
            <p:ph type="title"/>
          </p:nvPr>
        </p:nvSpPr>
        <p:spPr/>
        <p:txBody>
          <a:bodyPr>
            <a:normAutofit fontScale="90000"/>
          </a:bodyPr>
          <a:lstStyle/>
          <a:p>
            <a:pPr algn="ctr" eaLnBrk="1" hangingPunct="1">
              <a:defRPr/>
            </a:pPr>
            <a:r>
              <a:rPr lang="en-US" sz="4000" b="1" dirty="0"/>
              <a:t>YANG BOLEH DIBUKA PEMBALUTNYA</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fade">
                                      <p:cBhvr>
                                        <p:cTn id="7" dur="768" decel="100000"/>
                                        <p:tgtEl>
                                          <p:spTgt spid="13314"/>
                                        </p:tgtEl>
                                      </p:cBhvr>
                                    </p:animEffect>
                                    <p:animScale>
                                      <p:cBhvr>
                                        <p:cTn id="8" dur="768" decel="100000"/>
                                        <p:tgtEl>
                                          <p:spTgt spid="13314"/>
                                        </p:tgtEl>
                                      </p:cBhvr>
                                      <p:from x="10000" y="10000"/>
                                      <p:to x="200000" y="450000"/>
                                    </p:animScale>
                                    <p:animScale>
                                      <p:cBhvr>
                                        <p:cTn id="9" dur="1230" accel="100000" fill="hold">
                                          <p:stCondLst>
                                            <p:cond delay="768"/>
                                          </p:stCondLst>
                                        </p:cTn>
                                        <p:tgtEl>
                                          <p:spTgt spid="13314"/>
                                        </p:tgtEl>
                                      </p:cBhvr>
                                      <p:from x="200000" y="450000"/>
                                      <p:to x="100000" y="100000"/>
                                    </p:animScale>
                                    <p:set>
                                      <p:cBhvr>
                                        <p:cTn id="10" dur="768" fill="hold"/>
                                        <p:tgtEl>
                                          <p:spTgt spid="13314"/>
                                        </p:tgtEl>
                                        <p:attrNameLst>
                                          <p:attrName>ppt_x</p:attrName>
                                        </p:attrNameLst>
                                      </p:cBhvr>
                                      <p:to>
                                        <p:strVal val="(0.5)"/>
                                      </p:to>
                                    </p:set>
                                    <p:anim from="(0.5)" to="(#ppt_x)" calcmode="lin" valueType="num">
                                      <p:cBhvr>
                                        <p:cTn id="11" dur="1230" accel="100000" fill="hold">
                                          <p:stCondLst>
                                            <p:cond delay="768"/>
                                          </p:stCondLst>
                                        </p:cTn>
                                        <p:tgtEl>
                                          <p:spTgt spid="13314"/>
                                        </p:tgtEl>
                                        <p:attrNameLst>
                                          <p:attrName>ppt_x</p:attrName>
                                        </p:attrNameLst>
                                      </p:cBhvr>
                                    </p:anim>
                                    <p:set>
                                      <p:cBhvr>
                                        <p:cTn id="12" dur="768" fill="hold"/>
                                        <p:tgtEl>
                                          <p:spTgt spid="13314"/>
                                        </p:tgtEl>
                                        <p:attrNameLst>
                                          <p:attrName>ppt_y</p:attrName>
                                        </p:attrNameLst>
                                      </p:cBhvr>
                                      <p:to>
                                        <p:strVal val="(#ppt_y+0.4)"/>
                                      </p:to>
                                    </p:set>
                                    <p:anim from="(#ppt_y+0.4)" to="(#ppt_y)" calcmode="lin" valueType="num">
                                      <p:cBhvr>
                                        <p:cTn id="13" dur="1230" accel="100000" fill="hold">
                                          <p:stCondLst>
                                            <p:cond delay="768"/>
                                          </p:stCondLst>
                                        </p:cTn>
                                        <p:tgtEl>
                                          <p:spTgt spid="13314"/>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13315">
                                            <p:txEl>
                                              <p:pRg st="1" end="1"/>
                                            </p:txEl>
                                          </p:spTgt>
                                        </p:tgtEl>
                                        <p:attrNameLst>
                                          <p:attrName>style.visibility</p:attrName>
                                        </p:attrNameLst>
                                      </p:cBhvr>
                                      <p:to>
                                        <p:strVal val="visible"/>
                                      </p:to>
                                    </p:set>
                                    <p:anim calcmode="lin" valueType="num">
                                      <p:cBhvr>
                                        <p:cTn id="18" dur="500" fill="hold"/>
                                        <p:tgtEl>
                                          <p:spTgt spid="13315">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13315">
                                            <p:txEl>
                                              <p:pRg st="1" end="1"/>
                                            </p:txEl>
                                          </p:spTgt>
                                        </p:tgtEl>
                                        <p:attrNameLst>
                                          <p:attrName>ppt_h</p:attrName>
                                        </p:attrNameLst>
                                      </p:cBhvr>
                                      <p:tavLst>
                                        <p:tav tm="0">
                                          <p:val>
                                            <p:fltVal val="0"/>
                                          </p:val>
                                        </p:tav>
                                        <p:tav tm="100000">
                                          <p:val>
                                            <p:strVal val="#ppt_h"/>
                                          </p:val>
                                        </p:tav>
                                      </p:tavLst>
                                    </p:anim>
                                    <p:animEffect transition="in" filter="fade">
                                      <p:cBhvr>
                                        <p:cTn id="20" dur="500"/>
                                        <p:tgtEl>
                                          <p:spTgt spid="13315">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13315">
                                            <p:txEl>
                                              <p:pRg st="2" end="2"/>
                                            </p:txEl>
                                          </p:spTgt>
                                        </p:tgtEl>
                                        <p:attrNameLst>
                                          <p:attrName>style.visibility</p:attrName>
                                        </p:attrNameLst>
                                      </p:cBhvr>
                                      <p:to>
                                        <p:strVal val="visible"/>
                                      </p:to>
                                    </p:set>
                                    <p:anim calcmode="lin" valueType="num">
                                      <p:cBhvr>
                                        <p:cTn id="25" dur="500" fill="hold"/>
                                        <p:tgtEl>
                                          <p:spTgt spid="13315">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13315">
                                            <p:txEl>
                                              <p:pRg st="2" end="2"/>
                                            </p:txEl>
                                          </p:spTgt>
                                        </p:tgtEl>
                                        <p:attrNameLst>
                                          <p:attrName>ppt_h</p:attrName>
                                        </p:attrNameLst>
                                      </p:cBhvr>
                                      <p:tavLst>
                                        <p:tav tm="0">
                                          <p:val>
                                            <p:fltVal val="0"/>
                                          </p:val>
                                        </p:tav>
                                        <p:tav tm="100000">
                                          <p:val>
                                            <p:strVal val="#ppt_h"/>
                                          </p:val>
                                        </p:tav>
                                      </p:tavLst>
                                    </p:anim>
                                    <p:animEffect transition="in" filter="fade">
                                      <p:cBhvr>
                                        <p:cTn id="27" dur="500"/>
                                        <p:tgtEl>
                                          <p:spTgt spid="133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P spid="13314" grpId="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Rectangle 3"/>
          <p:cNvSpPr>
            <a:spLocks noGrp="1" noChangeArrowheads="1"/>
          </p:cNvSpPr>
          <p:nvPr>
            <p:ph idx="1"/>
          </p:nvPr>
        </p:nvSpPr>
        <p:spPr/>
        <p:txBody>
          <a:bodyPr/>
          <a:lstStyle/>
          <a:p>
            <a:pPr algn="l" rtl="0" eaLnBrk="1" hangingPunct="1">
              <a:lnSpc>
                <a:spcPct val="80000"/>
              </a:lnSpc>
              <a:defRPr/>
            </a:pPr>
            <a:r>
              <a:rPr lang="en-US" sz="2800" b="1"/>
              <a:t>Misalnya:</a:t>
            </a:r>
          </a:p>
          <a:p>
            <a:pPr eaLnBrk="1" hangingPunct="1">
              <a:lnSpc>
                <a:spcPct val="80000"/>
              </a:lnSpc>
              <a:defRPr/>
            </a:pPr>
            <a:endParaRPr lang="en-US" sz="2800" b="1"/>
          </a:p>
          <a:p>
            <a:pPr algn="l" rtl="0" eaLnBrk="1" hangingPunct="1">
              <a:lnSpc>
                <a:spcPct val="80000"/>
              </a:lnSpc>
              <a:defRPr/>
            </a:pPr>
            <a:r>
              <a:rPr lang="en-US" sz="2800" b="1"/>
              <a:t>Muka Ditampal Dengan Plaster</a:t>
            </a:r>
          </a:p>
          <a:p>
            <a:pPr algn="l" rtl="0" eaLnBrk="1" hangingPunct="1">
              <a:lnSpc>
                <a:spcPct val="80000"/>
              </a:lnSpc>
              <a:defRPr/>
            </a:pPr>
            <a:r>
              <a:rPr lang="en-US" sz="2800" b="1"/>
              <a:t>Hidung Dipasang Alat Ryles Tube</a:t>
            </a:r>
          </a:p>
          <a:p>
            <a:pPr algn="l" rtl="0" eaLnBrk="1" hangingPunct="1">
              <a:lnSpc>
                <a:spcPct val="80000"/>
              </a:lnSpc>
              <a:defRPr/>
            </a:pPr>
            <a:r>
              <a:rPr lang="en-US" sz="2800" b="1"/>
              <a:t>Branula Dipasang Di Tangan Bagi Pesakit Yang Memerlukan Bekalan Air Drip</a:t>
            </a:r>
          </a:p>
          <a:p>
            <a:pPr algn="l" rtl="0" eaLnBrk="1" hangingPunct="1">
              <a:lnSpc>
                <a:spcPct val="80000"/>
              </a:lnSpc>
              <a:defRPr/>
            </a:pPr>
            <a:r>
              <a:rPr lang="en-US" sz="2800" b="1"/>
              <a:t>Traction Dipasang Secara Berterusan Bagi Kepatahan Tulang</a:t>
            </a:r>
          </a:p>
          <a:p>
            <a:pPr algn="l" rtl="0" eaLnBrk="1" hangingPunct="1">
              <a:lnSpc>
                <a:spcPct val="80000"/>
              </a:lnSpc>
              <a:defRPr/>
            </a:pPr>
            <a:r>
              <a:rPr lang="en-US" sz="2800" b="1"/>
              <a:t>Tangan Kiri Berbalut</a:t>
            </a:r>
          </a:p>
          <a:p>
            <a:pPr algn="l" rtl="0" eaLnBrk="1" hangingPunct="1">
              <a:lnSpc>
                <a:spcPct val="80000"/>
              </a:lnSpc>
              <a:defRPr/>
            </a:pPr>
            <a:r>
              <a:rPr lang="en-US" sz="2800" b="1"/>
              <a:t>Tangan Kanan Berbalut</a:t>
            </a:r>
          </a:p>
        </p:txBody>
      </p:sp>
      <p:sp>
        <p:nvSpPr>
          <p:cNvPr id="6" name="Footer Placeholder 5"/>
          <p:cNvSpPr>
            <a:spLocks noGrp="1"/>
          </p:cNvSpPr>
          <p:nvPr>
            <p:ph type="ftr" sz="quarter" idx="11"/>
          </p:nvPr>
        </p:nvSpPr>
        <p:spPr/>
        <p:txBody>
          <a:bodyPr/>
          <a:lstStyle/>
          <a:p>
            <a:pPr>
              <a:defRPr/>
            </a:pPr>
            <a:r>
              <a:rPr lang="en-US"/>
              <a:t>PUSAT PENGAJIAN SYARIAH FAKULTI PENGAJIAN KONTEMPORI ISLAM UNIVERSITI  SULTAN ZAINAL ABIDIN</a:t>
            </a:r>
          </a:p>
        </p:txBody>
      </p:sp>
      <p:sp>
        <p:nvSpPr>
          <p:cNvPr id="14338" name="Rectangle 2"/>
          <p:cNvSpPr>
            <a:spLocks noGrp="1" noChangeArrowheads="1"/>
          </p:cNvSpPr>
          <p:nvPr>
            <p:ph type="title"/>
          </p:nvPr>
        </p:nvSpPr>
        <p:spPr/>
        <p:txBody>
          <a:bodyPr>
            <a:normAutofit fontScale="90000"/>
          </a:bodyPr>
          <a:lstStyle/>
          <a:p>
            <a:pPr algn="ctr" rtl="0" eaLnBrk="1" hangingPunct="1">
              <a:defRPr/>
            </a:pPr>
            <a:r>
              <a:rPr lang="en-US" sz="4000" b="1" dirty="0"/>
              <a:t>YANG TIDAK BOLEH DIBUKA PEMBALUTNYA</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fade">
                                      <p:cBhvr>
                                        <p:cTn id="7" dur="768" decel="100000"/>
                                        <p:tgtEl>
                                          <p:spTgt spid="14338"/>
                                        </p:tgtEl>
                                      </p:cBhvr>
                                    </p:animEffect>
                                    <p:animScale>
                                      <p:cBhvr>
                                        <p:cTn id="8" dur="768" decel="100000"/>
                                        <p:tgtEl>
                                          <p:spTgt spid="14338"/>
                                        </p:tgtEl>
                                      </p:cBhvr>
                                      <p:from x="10000" y="10000"/>
                                      <p:to x="200000" y="450000"/>
                                    </p:animScale>
                                    <p:animScale>
                                      <p:cBhvr>
                                        <p:cTn id="9" dur="1230" accel="100000" fill="hold">
                                          <p:stCondLst>
                                            <p:cond delay="768"/>
                                          </p:stCondLst>
                                        </p:cTn>
                                        <p:tgtEl>
                                          <p:spTgt spid="14338"/>
                                        </p:tgtEl>
                                      </p:cBhvr>
                                      <p:from x="200000" y="450000"/>
                                      <p:to x="100000" y="100000"/>
                                    </p:animScale>
                                    <p:set>
                                      <p:cBhvr>
                                        <p:cTn id="10" dur="768" fill="hold"/>
                                        <p:tgtEl>
                                          <p:spTgt spid="14338"/>
                                        </p:tgtEl>
                                        <p:attrNameLst>
                                          <p:attrName>ppt_x</p:attrName>
                                        </p:attrNameLst>
                                      </p:cBhvr>
                                      <p:to>
                                        <p:strVal val="(0.5)"/>
                                      </p:to>
                                    </p:set>
                                    <p:anim from="(0.5)" to="(#ppt_x)" calcmode="lin" valueType="num">
                                      <p:cBhvr>
                                        <p:cTn id="11" dur="1230" accel="100000" fill="hold">
                                          <p:stCondLst>
                                            <p:cond delay="768"/>
                                          </p:stCondLst>
                                        </p:cTn>
                                        <p:tgtEl>
                                          <p:spTgt spid="14338"/>
                                        </p:tgtEl>
                                        <p:attrNameLst>
                                          <p:attrName>ppt_x</p:attrName>
                                        </p:attrNameLst>
                                      </p:cBhvr>
                                    </p:anim>
                                    <p:set>
                                      <p:cBhvr>
                                        <p:cTn id="12" dur="768" fill="hold"/>
                                        <p:tgtEl>
                                          <p:spTgt spid="14338"/>
                                        </p:tgtEl>
                                        <p:attrNameLst>
                                          <p:attrName>ppt_y</p:attrName>
                                        </p:attrNameLst>
                                      </p:cBhvr>
                                      <p:to>
                                        <p:strVal val="(#ppt_y+0.4)"/>
                                      </p:to>
                                    </p:set>
                                    <p:anim from="(#ppt_y+0.4)" to="(#ppt_y)" calcmode="lin" valueType="num">
                                      <p:cBhvr>
                                        <p:cTn id="13" dur="1230" accel="100000" fill="hold">
                                          <p:stCondLst>
                                            <p:cond delay="768"/>
                                          </p:stCondLst>
                                        </p:cTn>
                                        <p:tgtEl>
                                          <p:spTgt spid="14338"/>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14339">
                                            <p:txEl>
                                              <p:pRg st="0" end="0"/>
                                            </p:txEl>
                                          </p:spTgt>
                                        </p:tgtEl>
                                        <p:attrNameLst>
                                          <p:attrName>style.visibility</p:attrName>
                                        </p:attrNameLst>
                                      </p:cBhvr>
                                      <p:to>
                                        <p:strVal val="visible"/>
                                      </p:to>
                                    </p:set>
                                    <p:anim calcmode="lin" valueType="num">
                                      <p:cBhvr>
                                        <p:cTn id="18" dur="500" fill="hold"/>
                                        <p:tgtEl>
                                          <p:spTgt spid="14339">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14339">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14339">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14339">
                                            <p:txEl>
                                              <p:pRg st="2" end="2"/>
                                            </p:txEl>
                                          </p:spTgt>
                                        </p:tgtEl>
                                        <p:attrNameLst>
                                          <p:attrName>style.visibility</p:attrName>
                                        </p:attrNameLst>
                                      </p:cBhvr>
                                      <p:to>
                                        <p:strVal val="visible"/>
                                      </p:to>
                                    </p:set>
                                    <p:anim calcmode="lin" valueType="num">
                                      <p:cBhvr>
                                        <p:cTn id="25" dur="500" fill="hold"/>
                                        <p:tgtEl>
                                          <p:spTgt spid="14339">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14339">
                                            <p:txEl>
                                              <p:pRg st="2" end="2"/>
                                            </p:txEl>
                                          </p:spTgt>
                                        </p:tgtEl>
                                        <p:attrNameLst>
                                          <p:attrName>ppt_h</p:attrName>
                                        </p:attrNameLst>
                                      </p:cBhvr>
                                      <p:tavLst>
                                        <p:tav tm="0">
                                          <p:val>
                                            <p:fltVal val="0"/>
                                          </p:val>
                                        </p:tav>
                                        <p:tav tm="100000">
                                          <p:val>
                                            <p:strVal val="#ppt_h"/>
                                          </p:val>
                                        </p:tav>
                                      </p:tavLst>
                                    </p:anim>
                                    <p:animEffect transition="in" filter="fade">
                                      <p:cBhvr>
                                        <p:cTn id="27" dur="500"/>
                                        <p:tgtEl>
                                          <p:spTgt spid="14339">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14339">
                                            <p:txEl>
                                              <p:pRg st="3" end="3"/>
                                            </p:txEl>
                                          </p:spTgt>
                                        </p:tgtEl>
                                        <p:attrNameLst>
                                          <p:attrName>style.visibility</p:attrName>
                                        </p:attrNameLst>
                                      </p:cBhvr>
                                      <p:to>
                                        <p:strVal val="visible"/>
                                      </p:to>
                                    </p:set>
                                    <p:anim calcmode="lin" valueType="num">
                                      <p:cBhvr>
                                        <p:cTn id="32" dur="500" fill="hold"/>
                                        <p:tgtEl>
                                          <p:spTgt spid="14339">
                                            <p:txEl>
                                              <p:pRg st="3" end="3"/>
                                            </p:txEl>
                                          </p:spTgt>
                                        </p:tgtEl>
                                        <p:attrNameLst>
                                          <p:attrName>ppt_w</p:attrName>
                                        </p:attrNameLst>
                                      </p:cBhvr>
                                      <p:tavLst>
                                        <p:tav tm="0">
                                          <p:val>
                                            <p:fltVal val="0"/>
                                          </p:val>
                                        </p:tav>
                                        <p:tav tm="100000">
                                          <p:val>
                                            <p:strVal val="#ppt_w"/>
                                          </p:val>
                                        </p:tav>
                                      </p:tavLst>
                                    </p:anim>
                                    <p:anim calcmode="lin" valueType="num">
                                      <p:cBhvr>
                                        <p:cTn id="33" dur="500" fill="hold"/>
                                        <p:tgtEl>
                                          <p:spTgt spid="14339">
                                            <p:txEl>
                                              <p:pRg st="3" end="3"/>
                                            </p:txEl>
                                          </p:spTgt>
                                        </p:tgtEl>
                                        <p:attrNameLst>
                                          <p:attrName>ppt_h</p:attrName>
                                        </p:attrNameLst>
                                      </p:cBhvr>
                                      <p:tavLst>
                                        <p:tav tm="0">
                                          <p:val>
                                            <p:fltVal val="0"/>
                                          </p:val>
                                        </p:tav>
                                        <p:tav tm="100000">
                                          <p:val>
                                            <p:strVal val="#ppt_h"/>
                                          </p:val>
                                        </p:tav>
                                      </p:tavLst>
                                    </p:anim>
                                    <p:animEffect transition="in" filter="fade">
                                      <p:cBhvr>
                                        <p:cTn id="34" dur="500"/>
                                        <p:tgtEl>
                                          <p:spTgt spid="14339">
                                            <p:txEl>
                                              <p:pRg st="3" end="3"/>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14339">
                                            <p:txEl>
                                              <p:pRg st="4" end="4"/>
                                            </p:txEl>
                                          </p:spTgt>
                                        </p:tgtEl>
                                        <p:attrNameLst>
                                          <p:attrName>style.visibility</p:attrName>
                                        </p:attrNameLst>
                                      </p:cBhvr>
                                      <p:to>
                                        <p:strVal val="visible"/>
                                      </p:to>
                                    </p:set>
                                    <p:anim calcmode="lin" valueType="num">
                                      <p:cBhvr>
                                        <p:cTn id="39" dur="500" fill="hold"/>
                                        <p:tgtEl>
                                          <p:spTgt spid="14339">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14339">
                                            <p:txEl>
                                              <p:pRg st="4" end="4"/>
                                            </p:txEl>
                                          </p:spTgt>
                                        </p:tgtEl>
                                        <p:attrNameLst>
                                          <p:attrName>ppt_h</p:attrName>
                                        </p:attrNameLst>
                                      </p:cBhvr>
                                      <p:tavLst>
                                        <p:tav tm="0">
                                          <p:val>
                                            <p:fltVal val="0"/>
                                          </p:val>
                                        </p:tav>
                                        <p:tav tm="100000">
                                          <p:val>
                                            <p:strVal val="#ppt_h"/>
                                          </p:val>
                                        </p:tav>
                                      </p:tavLst>
                                    </p:anim>
                                    <p:animEffect transition="in" filter="fade">
                                      <p:cBhvr>
                                        <p:cTn id="41" dur="500"/>
                                        <p:tgtEl>
                                          <p:spTgt spid="14339">
                                            <p:txEl>
                                              <p:pRg st="4" end="4"/>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53" presetClass="entr" presetSubtype="0" fill="hold" grpId="0" nodeType="clickEffect">
                                  <p:stCondLst>
                                    <p:cond delay="0"/>
                                  </p:stCondLst>
                                  <p:childTnLst>
                                    <p:set>
                                      <p:cBhvr>
                                        <p:cTn id="45" dur="1" fill="hold">
                                          <p:stCondLst>
                                            <p:cond delay="0"/>
                                          </p:stCondLst>
                                        </p:cTn>
                                        <p:tgtEl>
                                          <p:spTgt spid="14339">
                                            <p:txEl>
                                              <p:pRg st="5" end="5"/>
                                            </p:txEl>
                                          </p:spTgt>
                                        </p:tgtEl>
                                        <p:attrNameLst>
                                          <p:attrName>style.visibility</p:attrName>
                                        </p:attrNameLst>
                                      </p:cBhvr>
                                      <p:to>
                                        <p:strVal val="visible"/>
                                      </p:to>
                                    </p:set>
                                    <p:anim calcmode="lin" valueType="num">
                                      <p:cBhvr>
                                        <p:cTn id="46" dur="500" fill="hold"/>
                                        <p:tgtEl>
                                          <p:spTgt spid="14339">
                                            <p:txEl>
                                              <p:pRg st="5" end="5"/>
                                            </p:txEl>
                                          </p:spTgt>
                                        </p:tgtEl>
                                        <p:attrNameLst>
                                          <p:attrName>ppt_w</p:attrName>
                                        </p:attrNameLst>
                                      </p:cBhvr>
                                      <p:tavLst>
                                        <p:tav tm="0">
                                          <p:val>
                                            <p:fltVal val="0"/>
                                          </p:val>
                                        </p:tav>
                                        <p:tav tm="100000">
                                          <p:val>
                                            <p:strVal val="#ppt_w"/>
                                          </p:val>
                                        </p:tav>
                                      </p:tavLst>
                                    </p:anim>
                                    <p:anim calcmode="lin" valueType="num">
                                      <p:cBhvr>
                                        <p:cTn id="47" dur="500" fill="hold"/>
                                        <p:tgtEl>
                                          <p:spTgt spid="14339">
                                            <p:txEl>
                                              <p:pRg st="5" end="5"/>
                                            </p:txEl>
                                          </p:spTgt>
                                        </p:tgtEl>
                                        <p:attrNameLst>
                                          <p:attrName>ppt_h</p:attrName>
                                        </p:attrNameLst>
                                      </p:cBhvr>
                                      <p:tavLst>
                                        <p:tav tm="0">
                                          <p:val>
                                            <p:fltVal val="0"/>
                                          </p:val>
                                        </p:tav>
                                        <p:tav tm="100000">
                                          <p:val>
                                            <p:strVal val="#ppt_h"/>
                                          </p:val>
                                        </p:tav>
                                      </p:tavLst>
                                    </p:anim>
                                    <p:animEffect transition="in" filter="fade">
                                      <p:cBhvr>
                                        <p:cTn id="48" dur="500"/>
                                        <p:tgtEl>
                                          <p:spTgt spid="14339">
                                            <p:txEl>
                                              <p:pRg st="5" end="5"/>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53" presetClass="entr" presetSubtype="0" fill="hold" grpId="0" nodeType="clickEffect">
                                  <p:stCondLst>
                                    <p:cond delay="0"/>
                                  </p:stCondLst>
                                  <p:childTnLst>
                                    <p:set>
                                      <p:cBhvr>
                                        <p:cTn id="52" dur="1" fill="hold">
                                          <p:stCondLst>
                                            <p:cond delay="0"/>
                                          </p:stCondLst>
                                        </p:cTn>
                                        <p:tgtEl>
                                          <p:spTgt spid="14339">
                                            <p:txEl>
                                              <p:pRg st="6" end="6"/>
                                            </p:txEl>
                                          </p:spTgt>
                                        </p:tgtEl>
                                        <p:attrNameLst>
                                          <p:attrName>style.visibility</p:attrName>
                                        </p:attrNameLst>
                                      </p:cBhvr>
                                      <p:to>
                                        <p:strVal val="visible"/>
                                      </p:to>
                                    </p:set>
                                    <p:anim calcmode="lin" valueType="num">
                                      <p:cBhvr>
                                        <p:cTn id="53" dur="500" fill="hold"/>
                                        <p:tgtEl>
                                          <p:spTgt spid="14339">
                                            <p:txEl>
                                              <p:pRg st="6" end="6"/>
                                            </p:txEl>
                                          </p:spTgt>
                                        </p:tgtEl>
                                        <p:attrNameLst>
                                          <p:attrName>ppt_w</p:attrName>
                                        </p:attrNameLst>
                                      </p:cBhvr>
                                      <p:tavLst>
                                        <p:tav tm="0">
                                          <p:val>
                                            <p:fltVal val="0"/>
                                          </p:val>
                                        </p:tav>
                                        <p:tav tm="100000">
                                          <p:val>
                                            <p:strVal val="#ppt_w"/>
                                          </p:val>
                                        </p:tav>
                                      </p:tavLst>
                                    </p:anim>
                                    <p:anim calcmode="lin" valueType="num">
                                      <p:cBhvr>
                                        <p:cTn id="54" dur="500" fill="hold"/>
                                        <p:tgtEl>
                                          <p:spTgt spid="14339">
                                            <p:txEl>
                                              <p:pRg st="6" end="6"/>
                                            </p:txEl>
                                          </p:spTgt>
                                        </p:tgtEl>
                                        <p:attrNameLst>
                                          <p:attrName>ppt_h</p:attrName>
                                        </p:attrNameLst>
                                      </p:cBhvr>
                                      <p:tavLst>
                                        <p:tav tm="0">
                                          <p:val>
                                            <p:fltVal val="0"/>
                                          </p:val>
                                        </p:tav>
                                        <p:tav tm="100000">
                                          <p:val>
                                            <p:strVal val="#ppt_h"/>
                                          </p:val>
                                        </p:tav>
                                      </p:tavLst>
                                    </p:anim>
                                    <p:animEffect transition="in" filter="fade">
                                      <p:cBhvr>
                                        <p:cTn id="55" dur="500"/>
                                        <p:tgtEl>
                                          <p:spTgt spid="14339">
                                            <p:txEl>
                                              <p:pRg st="6" end="6"/>
                                            </p:txEl>
                                          </p:spTgt>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53" presetClass="entr" presetSubtype="0" fill="hold" grpId="0" nodeType="clickEffect">
                                  <p:stCondLst>
                                    <p:cond delay="0"/>
                                  </p:stCondLst>
                                  <p:childTnLst>
                                    <p:set>
                                      <p:cBhvr>
                                        <p:cTn id="59" dur="1" fill="hold">
                                          <p:stCondLst>
                                            <p:cond delay="0"/>
                                          </p:stCondLst>
                                        </p:cTn>
                                        <p:tgtEl>
                                          <p:spTgt spid="14339">
                                            <p:txEl>
                                              <p:pRg st="7" end="7"/>
                                            </p:txEl>
                                          </p:spTgt>
                                        </p:tgtEl>
                                        <p:attrNameLst>
                                          <p:attrName>style.visibility</p:attrName>
                                        </p:attrNameLst>
                                      </p:cBhvr>
                                      <p:to>
                                        <p:strVal val="visible"/>
                                      </p:to>
                                    </p:set>
                                    <p:anim calcmode="lin" valueType="num">
                                      <p:cBhvr>
                                        <p:cTn id="60" dur="500" fill="hold"/>
                                        <p:tgtEl>
                                          <p:spTgt spid="14339">
                                            <p:txEl>
                                              <p:pRg st="7" end="7"/>
                                            </p:txEl>
                                          </p:spTgt>
                                        </p:tgtEl>
                                        <p:attrNameLst>
                                          <p:attrName>ppt_w</p:attrName>
                                        </p:attrNameLst>
                                      </p:cBhvr>
                                      <p:tavLst>
                                        <p:tav tm="0">
                                          <p:val>
                                            <p:fltVal val="0"/>
                                          </p:val>
                                        </p:tav>
                                        <p:tav tm="100000">
                                          <p:val>
                                            <p:strVal val="#ppt_w"/>
                                          </p:val>
                                        </p:tav>
                                      </p:tavLst>
                                    </p:anim>
                                    <p:anim calcmode="lin" valueType="num">
                                      <p:cBhvr>
                                        <p:cTn id="61" dur="500" fill="hold"/>
                                        <p:tgtEl>
                                          <p:spTgt spid="14339">
                                            <p:txEl>
                                              <p:pRg st="7" end="7"/>
                                            </p:txEl>
                                          </p:spTgt>
                                        </p:tgtEl>
                                        <p:attrNameLst>
                                          <p:attrName>ppt_h</p:attrName>
                                        </p:attrNameLst>
                                      </p:cBhvr>
                                      <p:tavLst>
                                        <p:tav tm="0">
                                          <p:val>
                                            <p:fltVal val="0"/>
                                          </p:val>
                                        </p:tav>
                                        <p:tav tm="100000">
                                          <p:val>
                                            <p:strVal val="#ppt_h"/>
                                          </p:val>
                                        </p:tav>
                                      </p:tavLst>
                                    </p:anim>
                                    <p:animEffect transition="in" filter="fade">
                                      <p:cBhvr>
                                        <p:cTn id="62" dur="500"/>
                                        <p:tgtEl>
                                          <p:spTgt spid="1433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P spid="1433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4" descr="Tangan yang berbalut"/>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2483768" y="1772816"/>
            <a:ext cx="4104456" cy="3240360"/>
          </a:xfrm>
          <a:noFill/>
          <a:extLst>
            <a:ext uri="{909E8E84-426E-40DD-AFC4-6F175D3DCCD1}">
              <a14:hiddenFill xmlns:a14="http://schemas.microsoft.com/office/drawing/2010/main">
                <a:solidFill>
                  <a:srgbClr val="FFFFFF"/>
                </a:solidFill>
              </a14:hiddenFill>
            </a:ext>
          </a:extLst>
        </p:spPr>
      </p:pic>
      <p:sp>
        <p:nvSpPr>
          <p:cNvPr id="6" name="Footer Placeholder 5"/>
          <p:cNvSpPr>
            <a:spLocks noGrp="1"/>
          </p:cNvSpPr>
          <p:nvPr>
            <p:ph type="ftr" sz="quarter" idx="11"/>
          </p:nvPr>
        </p:nvSpPr>
        <p:spPr/>
        <p:txBody>
          <a:bodyPr/>
          <a:lstStyle/>
          <a:p>
            <a:pPr>
              <a:defRPr/>
            </a:pPr>
            <a:r>
              <a:rPr lang="en-US"/>
              <a:t>PUSAT PENGAJIAN SYARIAH FAKULTI PENGAJIAN KONTEMPORI ISLAM UNIVERSITI  SULTAN ZAINAL ABIDIN</a:t>
            </a:r>
          </a:p>
        </p:txBody>
      </p:sp>
      <p:sp>
        <p:nvSpPr>
          <p:cNvPr id="62466" name="Rectangle 2"/>
          <p:cNvSpPr>
            <a:spLocks noGrp="1" noChangeArrowheads="1"/>
          </p:cNvSpPr>
          <p:nvPr>
            <p:ph type="title"/>
          </p:nvPr>
        </p:nvSpPr>
        <p:spPr/>
        <p:txBody>
          <a:bodyPr/>
          <a:lstStyle/>
          <a:p>
            <a:pPr algn="ctr" eaLnBrk="1" hangingPunct="1">
              <a:defRPr/>
            </a:pPr>
            <a:r>
              <a:rPr lang="en-US" sz="4000" b="1" dirty="0"/>
              <a:t>TANGAN YANG BERBALUT</a:t>
            </a:r>
            <a:r>
              <a:rPr lang="en-US" dirty="0"/>
              <a:t>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p:txBody>
          <a:bodyPr/>
          <a:lstStyle/>
          <a:p>
            <a:pPr algn="l" rtl="0" eaLnBrk="1" hangingPunct="1">
              <a:defRPr/>
            </a:pPr>
            <a:endParaRPr lang="en-US"/>
          </a:p>
          <a:p>
            <a:pPr algn="l" rtl="0" eaLnBrk="1" hangingPunct="1">
              <a:defRPr/>
            </a:pPr>
            <a:r>
              <a:rPr lang="en-US" b="1"/>
              <a:t>Dalam Keadaan Berhadas</a:t>
            </a:r>
          </a:p>
          <a:p>
            <a:pPr algn="l" rtl="0" eaLnBrk="1" hangingPunct="1">
              <a:defRPr/>
            </a:pPr>
            <a:r>
              <a:rPr lang="en-US" b="1"/>
              <a:t>Dalam Keadaan Suci</a:t>
            </a:r>
          </a:p>
        </p:txBody>
      </p:sp>
      <p:sp>
        <p:nvSpPr>
          <p:cNvPr id="6" name="Footer Placeholder 5"/>
          <p:cNvSpPr>
            <a:spLocks noGrp="1"/>
          </p:cNvSpPr>
          <p:nvPr>
            <p:ph type="ftr" sz="quarter" idx="11"/>
          </p:nvPr>
        </p:nvSpPr>
        <p:spPr/>
        <p:txBody>
          <a:bodyPr/>
          <a:lstStyle/>
          <a:p>
            <a:pPr>
              <a:defRPr/>
            </a:pPr>
            <a:r>
              <a:rPr lang="en-US"/>
              <a:t>PUSAT PENGAJIAN SYARIAH FAKULTI PENGAJIAN KONTEMPORI ISLAM UNIVERSITI  SULTAN ZAINAL ABIDIN</a:t>
            </a:r>
          </a:p>
        </p:txBody>
      </p:sp>
      <p:sp>
        <p:nvSpPr>
          <p:cNvPr id="15362" name="Rectangle 2"/>
          <p:cNvSpPr>
            <a:spLocks noGrp="1" noChangeArrowheads="1"/>
          </p:cNvSpPr>
          <p:nvPr>
            <p:ph type="title"/>
          </p:nvPr>
        </p:nvSpPr>
        <p:spPr/>
        <p:txBody>
          <a:bodyPr>
            <a:normAutofit fontScale="90000"/>
          </a:bodyPr>
          <a:lstStyle/>
          <a:p>
            <a:pPr algn="ctr" rtl="0" eaLnBrk="1" hangingPunct="1">
              <a:defRPr/>
            </a:pPr>
            <a:br>
              <a:rPr lang="en-US" sz="3600" b="1" dirty="0"/>
            </a:br>
            <a:r>
              <a:rPr lang="en-US" sz="3600" b="1" dirty="0"/>
              <a:t>KATEGORI PESAKIT YANG TIDAK BOLEH DIBUKA PEMBALUTNYA</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fade">
                                      <p:cBhvr>
                                        <p:cTn id="7" dur="768" decel="100000"/>
                                        <p:tgtEl>
                                          <p:spTgt spid="15362"/>
                                        </p:tgtEl>
                                      </p:cBhvr>
                                    </p:animEffect>
                                    <p:animScale>
                                      <p:cBhvr>
                                        <p:cTn id="8" dur="768" decel="100000"/>
                                        <p:tgtEl>
                                          <p:spTgt spid="15362"/>
                                        </p:tgtEl>
                                      </p:cBhvr>
                                      <p:from x="10000" y="10000"/>
                                      <p:to x="200000" y="450000"/>
                                    </p:animScale>
                                    <p:animScale>
                                      <p:cBhvr>
                                        <p:cTn id="9" dur="1230" accel="100000" fill="hold">
                                          <p:stCondLst>
                                            <p:cond delay="768"/>
                                          </p:stCondLst>
                                        </p:cTn>
                                        <p:tgtEl>
                                          <p:spTgt spid="15362"/>
                                        </p:tgtEl>
                                      </p:cBhvr>
                                      <p:from x="200000" y="450000"/>
                                      <p:to x="100000" y="100000"/>
                                    </p:animScale>
                                    <p:set>
                                      <p:cBhvr>
                                        <p:cTn id="10" dur="768" fill="hold"/>
                                        <p:tgtEl>
                                          <p:spTgt spid="15362"/>
                                        </p:tgtEl>
                                        <p:attrNameLst>
                                          <p:attrName>ppt_x</p:attrName>
                                        </p:attrNameLst>
                                      </p:cBhvr>
                                      <p:to>
                                        <p:strVal val="(0.5)"/>
                                      </p:to>
                                    </p:set>
                                    <p:anim from="(0.5)" to="(#ppt_x)" calcmode="lin" valueType="num">
                                      <p:cBhvr>
                                        <p:cTn id="11" dur="1230" accel="100000" fill="hold">
                                          <p:stCondLst>
                                            <p:cond delay="768"/>
                                          </p:stCondLst>
                                        </p:cTn>
                                        <p:tgtEl>
                                          <p:spTgt spid="15362"/>
                                        </p:tgtEl>
                                        <p:attrNameLst>
                                          <p:attrName>ppt_x</p:attrName>
                                        </p:attrNameLst>
                                      </p:cBhvr>
                                    </p:anim>
                                    <p:set>
                                      <p:cBhvr>
                                        <p:cTn id="12" dur="768" fill="hold"/>
                                        <p:tgtEl>
                                          <p:spTgt spid="15362"/>
                                        </p:tgtEl>
                                        <p:attrNameLst>
                                          <p:attrName>ppt_y</p:attrName>
                                        </p:attrNameLst>
                                      </p:cBhvr>
                                      <p:to>
                                        <p:strVal val="(#ppt_y+0.4)"/>
                                      </p:to>
                                    </p:set>
                                    <p:anim from="(#ppt_y+0.4)" to="(#ppt_y)" calcmode="lin" valueType="num">
                                      <p:cBhvr>
                                        <p:cTn id="13" dur="1230" accel="100000" fill="hold">
                                          <p:stCondLst>
                                            <p:cond delay="768"/>
                                          </p:stCondLst>
                                        </p:cTn>
                                        <p:tgtEl>
                                          <p:spTgt spid="15362"/>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15363">
                                            <p:txEl>
                                              <p:pRg st="1" end="1"/>
                                            </p:txEl>
                                          </p:spTgt>
                                        </p:tgtEl>
                                        <p:attrNameLst>
                                          <p:attrName>style.visibility</p:attrName>
                                        </p:attrNameLst>
                                      </p:cBhvr>
                                      <p:to>
                                        <p:strVal val="visible"/>
                                      </p:to>
                                    </p:set>
                                    <p:anim calcmode="lin" valueType="num">
                                      <p:cBhvr>
                                        <p:cTn id="18" dur="500" fill="hold"/>
                                        <p:tgtEl>
                                          <p:spTgt spid="15363">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15363">
                                            <p:txEl>
                                              <p:pRg st="1" end="1"/>
                                            </p:txEl>
                                          </p:spTgt>
                                        </p:tgtEl>
                                        <p:attrNameLst>
                                          <p:attrName>ppt_h</p:attrName>
                                        </p:attrNameLst>
                                      </p:cBhvr>
                                      <p:tavLst>
                                        <p:tav tm="0">
                                          <p:val>
                                            <p:fltVal val="0"/>
                                          </p:val>
                                        </p:tav>
                                        <p:tav tm="100000">
                                          <p:val>
                                            <p:strVal val="#ppt_h"/>
                                          </p:val>
                                        </p:tav>
                                      </p:tavLst>
                                    </p:anim>
                                    <p:animEffect transition="in" filter="fade">
                                      <p:cBhvr>
                                        <p:cTn id="20" dur="500"/>
                                        <p:tgtEl>
                                          <p:spTgt spid="15363">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15363">
                                            <p:txEl>
                                              <p:pRg st="2" end="2"/>
                                            </p:txEl>
                                          </p:spTgt>
                                        </p:tgtEl>
                                        <p:attrNameLst>
                                          <p:attrName>style.visibility</p:attrName>
                                        </p:attrNameLst>
                                      </p:cBhvr>
                                      <p:to>
                                        <p:strVal val="visible"/>
                                      </p:to>
                                    </p:set>
                                    <p:anim calcmode="lin" valueType="num">
                                      <p:cBhvr>
                                        <p:cTn id="25" dur="500" fill="hold"/>
                                        <p:tgtEl>
                                          <p:spTgt spid="15363">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15363">
                                            <p:txEl>
                                              <p:pRg st="2" end="2"/>
                                            </p:txEl>
                                          </p:spTgt>
                                        </p:tgtEl>
                                        <p:attrNameLst>
                                          <p:attrName>ppt_h</p:attrName>
                                        </p:attrNameLst>
                                      </p:cBhvr>
                                      <p:tavLst>
                                        <p:tav tm="0">
                                          <p:val>
                                            <p:fltVal val="0"/>
                                          </p:val>
                                        </p:tav>
                                        <p:tav tm="100000">
                                          <p:val>
                                            <p:strVal val="#ppt_h"/>
                                          </p:val>
                                        </p:tav>
                                      </p:tavLst>
                                    </p:anim>
                                    <p:animEffect transition="in" filter="fade">
                                      <p:cBhvr>
                                        <p:cTn id="27" dur="500"/>
                                        <p:tgtEl>
                                          <p:spTgt spid="153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P spid="15362"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p:txBody>
          <a:bodyPr/>
          <a:lstStyle/>
          <a:p>
            <a:pPr algn="l" rtl="0" eaLnBrk="1" hangingPunct="1">
              <a:lnSpc>
                <a:spcPct val="80000"/>
              </a:lnSpc>
              <a:defRPr/>
            </a:pPr>
            <a:r>
              <a:rPr lang="en-US" sz="2400" b="1" dirty="0" err="1"/>
              <a:t>Matlamat</a:t>
            </a:r>
            <a:r>
              <a:rPr lang="en-US" sz="2400" b="1" dirty="0"/>
              <a:t> </a:t>
            </a:r>
            <a:r>
              <a:rPr lang="en-US" sz="2400" b="1" dirty="0" err="1"/>
              <a:t>Manusia</a:t>
            </a:r>
            <a:r>
              <a:rPr lang="en-US" sz="2400" b="1" dirty="0"/>
              <a:t> </a:t>
            </a:r>
            <a:r>
              <a:rPr lang="en-US" sz="2400" b="1" dirty="0" err="1"/>
              <a:t>diciptakan</a:t>
            </a:r>
            <a:r>
              <a:rPr lang="en-US" sz="2400" b="1" dirty="0"/>
              <a:t> </a:t>
            </a:r>
            <a:r>
              <a:rPr lang="en-US" sz="2400" b="1" dirty="0" err="1"/>
              <a:t>untuk</a:t>
            </a:r>
            <a:r>
              <a:rPr lang="en-US" sz="2400" b="1" dirty="0"/>
              <a:t> </a:t>
            </a:r>
            <a:r>
              <a:rPr lang="en-US" sz="2400" b="1" dirty="0" err="1"/>
              <a:t>ibadah</a:t>
            </a:r>
            <a:endParaRPr lang="en-US" sz="2400" b="1" dirty="0"/>
          </a:p>
          <a:p>
            <a:pPr eaLnBrk="1" hangingPunct="1">
              <a:lnSpc>
                <a:spcPct val="80000"/>
              </a:lnSpc>
              <a:defRPr/>
            </a:pPr>
            <a:endParaRPr lang="en-US" sz="2400" b="1" dirty="0"/>
          </a:p>
          <a:p>
            <a:pPr algn="l" rtl="0" eaLnBrk="1" hangingPunct="1">
              <a:lnSpc>
                <a:spcPct val="80000"/>
              </a:lnSpc>
              <a:defRPr/>
            </a:pPr>
            <a:r>
              <a:rPr lang="en-US" sz="2400" b="1" dirty="0" err="1"/>
              <a:t>Firman</a:t>
            </a:r>
            <a:r>
              <a:rPr lang="en-US" sz="2400" b="1" dirty="0"/>
              <a:t> Allah SWT:</a:t>
            </a:r>
          </a:p>
          <a:p>
            <a:pPr algn="l" rtl="0" eaLnBrk="1" hangingPunct="1">
              <a:lnSpc>
                <a:spcPct val="80000"/>
              </a:lnSpc>
              <a:defRPr/>
            </a:pPr>
            <a:endParaRPr lang="en-US" sz="2400" b="1" dirty="0"/>
          </a:p>
          <a:p>
            <a:pPr algn="just" rtl="1" eaLnBrk="1" hangingPunct="1">
              <a:lnSpc>
                <a:spcPct val="80000"/>
              </a:lnSpc>
              <a:defRPr/>
            </a:pPr>
            <a:r>
              <a:rPr lang="ar-SA" sz="2400" b="1" dirty="0"/>
              <a:t>وَمَا خَلَقْتُ الْجِنَّ وَالْإِنسَ إِلَّا لِيَعْبُدُونِي(56)مَا أُرِيدُ مِنْهُمْ مِنْ رِزْقٍ وَمَا أُرِيدُ أَنْ يُطْعِمُونِي(57)</a:t>
            </a:r>
          </a:p>
          <a:p>
            <a:pPr eaLnBrk="1" hangingPunct="1">
              <a:lnSpc>
                <a:spcPct val="80000"/>
              </a:lnSpc>
              <a:defRPr/>
            </a:pPr>
            <a:endParaRPr lang="en-US" sz="2400" b="1" dirty="0"/>
          </a:p>
          <a:p>
            <a:pPr algn="just" rtl="0" eaLnBrk="1" hangingPunct="1">
              <a:lnSpc>
                <a:spcPct val="80000"/>
              </a:lnSpc>
              <a:defRPr/>
            </a:pPr>
            <a:r>
              <a:rPr lang="en-US" sz="2400" b="1" dirty="0" err="1"/>
              <a:t>Maksudnya</a:t>
            </a:r>
            <a:r>
              <a:rPr lang="en-US" sz="2400" b="1" dirty="0"/>
              <a:t>; Dan (</a:t>
            </a:r>
            <a:r>
              <a:rPr lang="en-US" sz="2400" b="1" dirty="0" err="1"/>
              <a:t>Ingatlah</a:t>
            </a:r>
            <a:r>
              <a:rPr lang="en-US" sz="2400" b="1" dirty="0"/>
              <a:t>) </a:t>
            </a:r>
            <a:r>
              <a:rPr lang="en-US" sz="2400" b="1" dirty="0" err="1"/>
              <a:t>Aku</a:t>
            </a:r>
            <a:r>
              <a:rPr lang="en-US" sz="2400" b="1" dirty="0"/>
              <a:t> </a:t>
            </a:r>
            <a:r>
              <a:rPr lang="en-US" sz="2400" b="1" dirty="0" err="1"/>
              <a:t>Tidak</a:t>
            </a:r>
            <a:r>
              <a:rPr lang="en-US" sz="2400" b="1" dirty="0"/>
              <a:t> </a:t>
            </a:r>
            <a:r>
              <a:rPr lang="en-US" sz="2400" b="1" dirty="0" err="1"/>
              <a:t>Menciptakan</a:t>
            </a:r>
            <a:r>
              <a:rPr lang="en-US" sz="2400" b="1" dirty="0"/>
              <a:t> Jin Dan </a:t>
            </a:r>
            <a:r>
              <a:rPr lang="en-US" sz="2400" b="1" dirty="0" err="1"/>
              <a:t>Manusia</a:t>
            </a:r>
            <a:r>
              <a:rPr lang="en-US" sz="2400" b="1" dirty="0"/>
              <a:t> </a:t>
            </a:r>
            <a:r>
              <a:rPr lang="en-US" sz="2400" b="1" dirty="0" err="1"/>
              <a:t>Melainkan</a:t>
            </a:r>
            <a:r>
              <a:rPr lang="en-US" sz="2400" b="1" dirty="0"/>
              <a:t> </a:t>
            </a:r>
            <a:r>
              <a:rPr lang="en-US" sz="2400" b="1" dirty="0" err="1"/>
              <a:t>Untuk</a:t>
            </a:r>
            <a:r>
              <a:rPr lang="en-US" sz="2400" b="1" dirty="0"/>
              <a:t> Mereka </a:t>
            </a:r>
            <a:r>
              <a:rPr lang="en-US" sz="2400" b="1" dirty="0" err="1"/>
              <a:t>Menyembah</a:t>
            </a:r>
            <a:r>
              <a:rPr lang="en-US" sz="2400" b="1" dirty="0"/>
              <a:t> Dan </a:t>
            </a:r>
            <a:r>
              <a:rPr lang="en-US" sz="2400" b="1" dirty="0" err="1"/>
              <a:t>Beribadat</a:t>
            </a:r>
            <a:r>
              <a:rPr lang="en-US" sz="2400" b="1" dirty="0"/>
              <a:t> </a:t>
            </a:r>
            <a:r>
              <a:rPr lang="en-US" sz="2400" b="1" dirty="0" err="1"/>
              <a:t>Kepadaku</a:t>
            </a:r>
            <a:r>
              <a:rPr lang="ar-SA" sz="2400" b="1" dirty="0"/>
              <a:t>. </a:t>
            </a:r>
            <a:r>
              <a:rPr lang="en-US" sz="2400" b="1" dirty="0" err="1"/>
              <a:t>Aku</a:t>
            </a:r>
            <a:r>
              <a:rPr lang="en-US" sz="2400" b="1" dirty="0"/>
              <a:t> </a:t>
            </a:r>
            <a:r>
              <a:rPr lang="en-US" sz="2400" b="1" dirty="0" err="1"/>
              <a:t>Tidak</a:t>
            </a:r>
            <a:r>
              <a:rPr lang="en-US" sz="2400" b="1" dirty="0"/>
              <a:t> </a:t>
            </a:r>
            <a:r>
              <a:rPr lang="en-US" sz="2400" b="1" dirty="0" err="1"/>
              <a:t>Sekali</a:t>
            </a:r>
            <a:r>
              <a:rPr lang="en-US" sz="2400" b="1" dirty="0"/>
              <a:t>-kali </a:t>
            </a:r>
            <a:r>
              <a:rPr lang="en-US" sz="2400" b="1" dirty="0" err="1"/>
              <a:t>Menghendaki</a:t>
            </a:r>
            <a:r>
              <a:rPr lang="en-US" sz="2400" b="1" dirty="0"/>
              <a:t> </a:t>
            </a:r>
            <a:r>
              <a:rPr lang="en-US" sz="2400" b="1" dirty="0" err="1"/>
              <a:t>Sebarang</a:t>
            </a:r>
            <a:r>
              <a:rPr lang="en-US" sz="2400" b="1" dirty="0"/>
              <a:t> </a:t>
            </a:r>
            <a:r>
              <a:rPr lang="en-US" sz="2400" b="1" dirty="0" err="1"/>
              <a:t>Rezeki</a:t>
            </a:r>
            <a:r>
              <a:rPr lang="en-US" sz="2400" b="1" dirty="0"/>
              <a:t> </a:t>
            </a:r>
            <a:r>
              <a:rPr lang="en-US" sz="2400" b="1" dirty="0" err="1"/>
              <a:t>Pemberian</a:t>
            </a:r>
            <a:r>
              <a:rPr lang="en-US" sz="2400" b="1" dirty="0"/>
              <a:t> Dari Mereka, Dan </a:t>
            </a:r>
            <a:r>
              <a:rPr lang="en-US" sz="2400" b="1" dirty="0" err="1"/>
              <a:t>Aku</a:t>
            </a:r>
            <a:r>
              <a:rPr lang="en-US" sz="2400" b="1" dirty="0"/>
              <a:t> </a:t>
            </a:r>
            <a:r>
              <a:rPr lang="en-US" sz="2400" b="1" dirty="0" err="1"/>
              <a:t>Tidak</a:t>
            </a:r>
            <a:r>
              <a:rPr lang="en-US" sz="2400" b="1" dirty="0"/>
              <a:t> </a:t>
            </a:r>
            <a:r>
              <a:rPr lang="en-US" sz="2400" b="1" dirty="0" err="1"/>
              <a:t>Menghendaki</a:t>
            </a:r>
            <a:r>
              <a:rPr lang="en-US" sz="2400" b="1" dirty="0"/>
              <a:t> </a:t>
            </a:r>
            <a:r>
              <a:rPr lang="en-US" sz="2400" b="1" dirty="0" err="1"/>
              <a:t>Supaya</a:t>
            </a:r>
            <a:r>
              <a:rPr lang="en-US" sz="2400" b="1" dirty="0"/>
              <a:t> Mereka </a:t>
            </a:r>
            <a:r>
              <a:rPr lang="en-US" sz="2400" b="1" dirty="0" err="1"/>
              <a:t>Memberi</a:t>
            </a:r>
            <a:r>
              <a:rPr lang="en-US" sz="2400" b="1" dirty="0"/>
              <a:t> </a:t>
            </a:r>
            <a:r>
              <a:rPr lang="en-US" sz="2400" b="1" dirty="0" err="1"/>
              <a:t>Makan</a:t>
            </a:r>
            <a:r>
              <a:rPr lang="en-US" sz="2400" b="1" dirty="0"/>
              <a:t> </a:t>
            </a:r>
            <a:r>
              <a:rPr lang="en-US" sz="2400" b="1" dirty="0" err="1"/>
              <a:t>Kepadaku</a:t>
            </a:r>
            <a:r>
              <a:rPr lang="en-US" sz="2400" b="1" dirty="0"/>
              <a:t>. ( Al-</a:t>
            </a:r>
            <a:r>
              <a:rPr lang="en-US" sz="2400" b="1" dirty="0" err="1"/>
              <a:t>Zariyat</a:t>
            </a:r>
            <a:r>
              <a:rPr lang="en-US" sz="2400" b="1" dirty="0"/>
              <a:t>: 56-57 ).</a:t>
            </a:r>
          </a:p>
          <a:p>
            <a:pPr eaLnBrk="1" hangingPunct="1">
              <a:lnSpc>
                <a:spcPct val="80000"/>
              </a:lnSpc>
              <a:defRPr/>
            </a:pPr>
            <a:endParaRPr lang="en-US" sz="2400" dirty="0"/>
          </a:p>
        </p:txBody>
      </p:sp>
      <p:sp>
        <p:nvSpPr>
          <p:cNvPr id="6" name="Footer Placeholder 5"/>
          <p:cNvSpPr>
            <a:spLocks noGrp="1"/>
          </p:cNvSpPr>
          <p:nvPr>
            <p:ph type="ftr" sz="quarter" idx="11"/>
          </p:nvPr>
        </p:nvSpPr>
        <p:spPr/>
        <p:txBody>
          <a:bodyPr/>
          <a:lstStyle/>
          <a:p>
            <a:pPr>
              <a:defRPr/>
            </a:pPr>
            <a:r>
              <a:rPr lang="en-US"/>
              <a:t>PUSAT PENGAJIAN SYARIAH FAKULTI PENGAJIAN KONTEMPORI ISLAM UNIVERSITI  SULTAN ZAINAL ABIDIN</a:t>
            </a:r>
          </a:p>
        </p:txBody>
      </p:sp>
      <p:sp>
        <p:nvSpPr>
          <p:cNvPr id="4098" name="Rectangle 2"/>
          <p:cNvSpPr>
            <a:spLocks noGrp="1" noChangeArrowheads="1"/>
          </p:cNvSpPr>
          <p:nvPr>
            <p:ph type="title"/>
          </p:nvPr>
        </p:nvSpPr>
        <p:spPr/>
        <p:txBody>
          <a:bodyPr/>
          <a:lstStyle/>
          <a:p>
            <a:pPr algn="ctr" eaLnBrk="1" hangingPunct="1">
              <a:defRPr/>
            </a:pPr>
            <a:r>
              <a:rPr lang="en-US" sz="4000" b="1" dirty="0"/>
              <a:t>PENDAHULUAN</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768" decel="100000"/>
                                        <p:tgtEl>
                                          <p:spTgt spid="4098"/>
                                        </p:tgtEl>
                                      </p:cBhvr>
                                    </p:animEffect>
                                    <p:animScale>
                                      <p:cBhvr>
                                        <p:cTn id="8" dur="768" decel="100000"/>
                                        <p:tgtEl>
                                          <p:spTgt spid="4098"/>
                                        </p:tgtEl>
                                      </p:cBhvr>
                                      <p:from x="10000" y="10000"/>
                                      <p:to x="200000" y="450000"/>
                                    </p:animScale>
                                    <p:animScale>
                                      <p:cBhvr>
                                        <p:cTn id="9" dur="1230" accel="100000" fill="hold">
                                          <p:stCondLst>
                                            <p:cond delay="768"/>
                                          </p:stCondLst>
                                        </p:cTn>
                                        <p:tgtEl>
                                          <p:spTgt spid="4098"/>
                                        </p:tgtEl>
                                      </p:cBhvr>
                                      <p:from x="200000" y="450000"/>
                                      <p:to x="100000" y="100000"/>
                                    </p:animScale>
                                    <p:set>
                                      <p:cBhvr>
                                        <p:cTn id="10" dur="768" fill="hold"/>
                                        <p:tgtEl>
                                          <p:spTgt spid="4098"/>
                                        </p:tgtEl>
                                        <p:attrNameLst>
                                          <p:attrName>ppt_x</p:attrName>
                                        </p:attrNameLst>
                                      </p:cBhvr>
                                      <p:to>
                                        <p:strVal val="(0.5)"/>
                                      </p:to>
                                    </p:set>
                                    <p:anim from="(0.5)" to="(#ppt_x)" calcmode="lin" valueType="num">
                                      <p:cBhvr>
                                        <p:cTn id="11" dur="1230" accel="100000" fill="hold">
                                          <p:stCondLst>
                                            <p:cond delay="768"/>
                                          </p:stCondLst>
                                        </p:cTn>
                                        <p:tgtEl>
                                          <p:spTgt spid="4098"/>
                                        </p:tgtEl>
                                        <p:attrNameLst>
                                          <p:attrName>ppt_x</p:attrName>
                                        </p:attrNameLst>
                                      </p:cBhvr>
                                    </p:anim>
                                    <p:set>
                                      <p:cBhvr>
                                        <p:cTn id="12" dur="768" fill="hold"/>
                                        <p:tgtEl>
                                          <p:spTgt spid="4098"/>
                                        </p:tgtEl>
                                        <p:attrNameLst>
                                          <p:attrName>ppt_y</p:attrName>
                                        </p:attrNameLst>
                                      </p:cBhvr>
                                      <p:to>
                                        <p:strVal val="(#ppt_y+0.4)"/>
                                      </p:to>
                                    </p:set>
                                    <p:anim from="(#ppt_y+0.4)" to="(#ppt_y)" calcmode="lin" valueType="num">
                                      <p:cBhvr>
                                        <p:cTn id="13" dur="1230" accel="100000" fill="hold">
                                          <p:stCondLst>
                                            <p:cond delay="768"/>
                                          </p:stCondLst>
                                        </p:cTn>
                                        <p:tgtEl>
                                          <p:spTgt spid="4098"/>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4099">
                                            <p:txEl>
                                              <p:pRg st="0" end="0"/>
                                            </p:txEl>
                                          </p:spTgt>
                                        </p:tgtEl>
                                        <p:attrNameLst>
                                          <p:attrName>style.visibility</p:attrName>
                                        </p:attrNameLst>
                                      </p:cBhvr>
                                      <p:to>
                                        <p:strVal val="visible"/>
                                      </p:to>
                                    </p:set>
                                    <p:anim calcmode="lin" valueType="num">
                                      <p:cBhvr>
                                        <p:cTn id="18" dur="500" fill="hold"/>
                                        <p:tgtEl>
                                          <p:spTgt spid="4099">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4099">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4099">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4099">
                                            <p:txEl>
                                              <p:pRg st="2" end="2"/>
                                            </p:txEl>
                                          </p:spTgt>
                                        </p:tgtEl>
                                        <p:attrNameLst>
                                          <p:attrName>style.visibility</p:attrName>
                                        </p:attrNameLst>
                                      </p:cBhvr>
                                      <p:to>
                                        <p:strVal val="visible"/>
                                      </p:to>
                                    </p:set>
                                    <p:anim calcmode="lin" valueType="num">
                                      <p:cBhvr>
                                        <p:cTn id="25" dur="500" fill="hold"/>
                                        <p:tgtEl>
                                          <p:spTgt spid="4099">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4099">
                                            <p:txEl>
                                              <p:pRg st="2" end="2"/>
                                            </p:txEl>
                                          </p:spTgt>
                                        </p:tgtEl>
                                        <p:attrNameLst>
                                          <p:attrName>ppt_h</p:attrName>
                                        </p:attrNameLst>
                                      </p:cBhvr>
                                      <p:tavLst>
                                        <p:tav tm="0">
                                          <p:val>
                                            <p:fltVal val="0"/>
                                          </p:val>
                                        </p:tav>
                                        <p:tav tm="100000">
                                          <p:val>
                                            <p:strVal val="#ppt_h"/>
                                          </p:val>
                                        </p:tav>
                                      </p:tavLst>
                                    </p:anim>
                                    <p:animEffect transition="in" filter="fade">
                                      <p:cBhvr>
                                        <p:cTn id="27" dur="500"/>
                                        <p:tgtEl>
                                          <p:spTgt spid="4099">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4099">
                                            <p:txEl>
                                              <p:pRg st="4" end="4"/>
                                            </p:txEl>
                                          </p:spTgt>
                                        </p:tgtEl>
                                        <p:attrNameLst>
                                          <p:attrName>style.visibility</p:attrName>
                                        </p:attrNameLst>
                                      </p:cBhvr>
                                      <p:to>
                                        <p:strVal val="visible"/>
                                      </p:to>
                                    </p:set>
                                    <p:anim calcmode="lin" valueType="num">
                                      <p:cBhvr>
                                        <p:cTn id="32" dur="500" fill="hold"/>
                                        <p:tgtEl>
                                          <p:spTgt spid="4099">
                                            <p:txEl>
                                              <p:pRg st="4" end="4"/>
                                            </p:txEl>
                                          </p:spTgt>
                                        </p:tgtEl>
                                        <p:attrNameLst>
                                          <p:attrName>ppt_w</p:attrName>
                                        </p:attrNameLst>
                                      </p:cBhvr>
                                      <p:tavLst>
                                        <p:tav tm="0">
                                          <p:val>
                                            <p:fltVal val="0"/>
                                          </p:val>
                                        </p:tav>
                                        <p:tav tm="100000">
                                          <p:val>
                                            <p:strVal val="#ppt_w"/>
                                          </p:val>
                                        </p:tav>
                                      </p:tavLst>
                                    </p:anim>
                                    <p:anim calcmode="lin" valueType="num">
                                      <p:cBhvr>
                                        <p:cTn id="33" dur="500" fill="hold"/>
                                        <p:tgtEl>
                                          <p:spTgt spid="4099">
                                            <p:txEl>
                                              <p:pRg st="4" end="4"/>
                                            </p:txEl>
                                          </p:spTgt>
                                        </p:tgtEl>
                                        <p:attrNameLst>
                                          <p:attrName>ppt_h</p:attrName>
                                        </p:attrNameLst>
                                      </p:cBhvr>
                                      <p:tavLst>
                                        <p:tav tm="0">
                                          <p:val>
                                            <p:fltVal val="0"/>
                                          </p:val>
                                        </p:tav>
                                        <p:tav tm="100000">
                                          <p:val>
                                            <p:strVal val="#ppt_h"/>
                                          </p:val>
                                        </p:tav>
                                      </p:tavLst>
                                    </p:anim>
                                    <p:animEffect transition="in" filter="fade">
                                      <p:cBhvr>
                                        <p:cTn id="34" dur="500"/>
                                        <p:tgtEl>
                                          <p:spTgt spid="4099">
                                            <p:txEl>
                                              <p:pRg st="4" end="4"/>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4099">
                                            <p:txEl>
                                              <p:pRg st="6" end="6"/>
                                            </p:txEl>
                                          </p:spTgt>
                                        </p:tgtEl>
                                        <p:attrNameLst>
                                          <p:attrName>style.visibility</p:attrName>
                                        </p:attrNameLst>
                                      </p:cBhvr>
                                      <p:to>
                                        <p:strVal val="visible"/>
                                      </p:to>
                                    </p:set>
                                    <p:anim calcmode="lin" valueType="num">
                                      <p:cBhvr>
                                        <p:cTn id="39" dur="500" fill="hold"/>
                                        <p:tgtEl>
                                          <p:spTgt spid="4099">
                                            <p:txEl>
                                              <p:pRg st="6" end="6"/>
                                            </p:txEl>
                                          </p:spTgt>
                                        </p:tgtEl>
                                        <p:attrNameLst>
                                          <p:attrName>ppt_w</p:attrName>
                                        </p:attrNameLst>
                                      </p:cBhvr>
                                      <p:tavLst>
                                        <p:tav tm="0">
                                          <p:val>
                                            <p:fltVal val="0"/>
                                          </p:val>
                                        </p:tav>
                                        <p:tav tm="100000">
                                          <p:val>
                                            <p:strVal val="#ppt_w"/>
                                          </p:val>
                                        </p:tav>
                                      </p:tavLst>
                                    </p:anim>
                                    <p:anim calcmode="lin" valueType="num">
                                      <p:cBhvr>
                                        <p:cTn id="40" dur="500" fill="hold"/>
                                        <p:tgtEl>
                                          <p:spTgt spid="4099">
                                            <p:txEl>
                                              <p:pRg st="6" end="6"/>
                                            </p:txEl>
                                          </p:spTgt>
                                        </p:tgtEl>
                                        <p:attrNameLst>
                                          <p:attrName>ppt_h</p:attrName>
                                        </p:attrNameLst>
                                      </p:cBhvr>
                                      <p:tavLst>
                                        <p:tav tm="0">
                                          <p:val>
                                            <p:fltVal val="0"/>
                                          </p:val>
                                        </p:tav>
                                        <p:tav tm="100000">
                                          <p:val>
                                            <p:strVal val="#ppt_h"/>
                                          </p:val>
                                        </p:tav>
                                      </p:tavLst>
                                    </p:anim>
                                    <p:animEffect transition="in" filter="fade">
                                      <p:cBhvr>
                                        <p:cTn id="41" dur="500"/>
                                        <p:tgtEl>
                                          <p:spTgt spid="40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P spid="4098" grpId="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p:txBody>
          <a:bodyPr/>
          <a:lstStyle/>
          <a:p>
            <a:pPr algn="just" rtl="0" eaLnBrk="1" hangingPunct="1">
              <a:lnSpc>
                <a:spcPct val="90000"/>
              </a:lnSpc>
              <a:defRPr/>
            </a:pPr>
            <a:r>
              <a:rPr lang="en-US" sz="2800" b="1" dirty="0" err="1"/>
              <a:t>Basuh</a:t>
            </a:r>
            <a:r>
              <a:rPr lang="en-US" sz="2800" b="1" dirty="0"/>
              <a:t> </a:t>
            </a:r>
            <a:r>
              <a:rPr lang="en-US" sz="2800" b="1" dirty="0" err="1"/>
              <a:t>Sendiri</a:t>
            </a:r>
            <a:r>
              <a:rPr lang="en-US" sz="2800" b="1" dirty="0"/>
              <a:t> </a:t>
            </a:r>
            <a:r>
              <a:rPr lang="en-US" sz="2800" b="1" dirty="0" err="1"/>
              <a:t>Semua</a:t>
            </a:r>
            <a:r>
              <a:rPr lang="en-US" sz="2800" b="1" dirty="0"/>
              <a:t> </a:t>
            </a:r>
            <a:r>
              <a:rPr lang="en-US" sz="2800" b="1" dirty="0" err="1"/>
              <a:t>Anggota</a:t>
            </a:r>
            <a:r>
              <a:rPr lang="en-US" sz="2800" b="1" dirty="0"/>
              <a:t> </a:t>
            </a:r>
            <a:r>
              <a:rPr lang="en-US" sz="2800" b="1" dirty="0" err="1"/>
              <a:t>Wuduk</a:t>
            </a:r>
            <a:r>
              <a:rPr lang="en-US" sz="2800" b="1" dirty="0"/>
              <a:t> Yang </a:t>
            </a:r>
            <a:r>
              <a:rPr lang="en-US" sz="2800" b="1" dirty="0" err="1"/>
              <a:t>Tidak</a:t>
            </a:r>
            <a:r>
              <a:rPr lang="en-US" sz="2800" b="1" dirty="0"/>
              <a:t> </a:t>
            </a:r>
            <a:r>
              <a:rPr lang="en-US" sz="2800" b="1" dirty="0" err="1"/>
              <a:t>Berbalut</a:t>
            </a:r>
            <a:endParaRPr lang="en-US" sz="2800" b="1" dirty="0"/>
          </a:p>
          <a:p>
            <a:pPr algn="just" rtl="0" eaLnBrk="1" hangingPunct="1">
              <a:lnSpc>
                <a:spcPct val="90000"/>
              </a:lnSpc>
              <a:defRPr/>
            </a:pPr>
            <a:r>
              <a:rPr lang="en-US" sz="2800" b="1" dirty="0" err="1"/>
              <a:t>Jika</a:t>
            </a:r>
            <a:r>
              <a:rPr lang="en-US" sz="2800" b="1" dirty="0"/>
              <a:t> </a:t>
            </a:r>
            <a:r>
              <a:rPr lang="en-US" sz="2800" b="1" dirty="0" err="1"/>
              <a:t>Tidak</a:t>
            </a:r>
            <a:r>
              <a:rPr lang="en-US" sz="2800" b="1" dirty="0"/>
              <a:t> </a:t>
            </a:r>
            <a:r>
              <a:rPr lang="en-US" sz="2800" b="1" dirty="0" err="1"/>
              <a:t>Mampu</a:t>
            </a:r>
            <a:r>
              <a:rPr lang="en-US" sz="2800" b="1" dirty="0"/>
              <a:t> </a:t>
            </a:r>
            <a:r>
              <a:rPr lang="en-US" sz="2800" b="1" dirty="0" err="1"/>
              <a:t>Boleh</a:t>
            </a:r>
            <a:r>
              <a:rPr lang="en-US" sz="2800" b="1" dirty="0"/>
              <a:t> </a:t>
            </a:r>
            <a:r>
              <a:rPr lang="en-US" sz="2800" b="1" dirty="0" err="1"/>
              <a:t>Minta</a:t>
            </a:r>
            <a:r>
              <a:rPr lang="en-US" sz="2800" b="1" dirty="0"/>
              <a:t> </a:t>
            </a:r>
            <a:r>
              <a:rPr lang="en-US" sz="2800" b="1" dirty="0" err="1"/>
              <a:t>Bantuan</a:t>
            </a:r>
            <a:r>
              <a:rPr lang="en-US" sz="2800" b="1" dirty="0"/>
              <a:t> Orang Lain</a:t>
            </a:r>
          </a:p>
          <a:p>
            <a:pPr algn="just" rtl="0" eaLnBrk="1" hangingPunct="1">
              <a:lnSpc>
                <a:spcPct val="90000"/>
              </a:lnSpc>
              <a:defRPr/>
            </a:pPr>
            <a:r>
              <a:rPr lang="en-US" sz="2800" b="1" dirty="0" err="1"/>
              <a:t>Anggota</a:t>
            </a:r>
            <a:r>
              <a:rPr lang="en-US" sz="2800" b="1" dirty="0"/>
              <a:t> </a:t>
            </a:r>
            <a:r>
              <a:rPr lang="en-US" sz="2800" b="1" dirty="0" err="1"/>
              <a:t>Wuduk</a:t>
            </a:r>
            <a:r>
              <a:rPr lang="en-US" sz="2800" b="1" dirty="0"/>
              <a:t> Yang </a:t>
            </a:r>
            <a:r>
              <a:rPr lang="en-US" sz="2800" b="1" dirty="0" err="1"/>
              <a:t>Berbalut</a:t>
            </a:r>
            <a:r>
              <a:rPr lang="en-US" sz="2800" b="1" dirty="0"/>
              <a:t> </a:t>
            </a:r>
            <a:r>
              <a:rPr lang="en-US" sz="2800" b="1" dirty="0" err="1"/>
              <a:t>Disapu</a:t>
            </a:r>
            <a:r>
              <a:rPr lang="en-US" sz="2800" b="1" dirty="0"/>
              <a:t> </a:t>
            </a:r>
            <a:r>
              <a:rPr lang="en-US" sz="2800" b="1" dirty="0" err="1"/>
              <a:t>Dengan</a:t>
            </a:r>
            <a:r>
              <a:rPr lang="en-US" sz="2800" b="1" dirty="0"/>
              <a:t> Air</a:t>
            </a:r>
          </a:p>
          <a:p>
            <a:pPr algn="just" rtl="0" eaLnBrk="1" hangingPunct="1">
              <a:lnSpc>
                <a:spcPct val="90000"/>
              </a:lnSpc>
              <a:defRPr/>
            </a:pPr>
            <a:r>
              <a:rPr lang="en-US" sz="2800" b="1" dirty="0" err="1"/>
              <a:t>Kemudian</a:t>
            </a:r>
            <a:r>
              <a:rPr lang="en-US" sz="2800" b="1" dirty="0"/>
              <a:t> </a:t>
            </a:r>
            <a:r>
              <a:rPr lang="en-US" sz="2800" b="1" dirty="0" err="1"/>
              <a:t>Bertayammum</a:t>
            </a:r>
            <a:endParaRPr lang="en-US" sz="2800" b="1" dirty="0"/>
          </a:p>
          <a:p>
            <a:pPr algn="just" rtl="0" eaLnBrk="1" hangingPunct="1">
              <a:lnSpc>
                <a:spcPct val="90000"/>
              </a:lnSpc>
              <a:defRPr/>
            </a:pPr>
            <a:r>
              <a:rPr lang="en-US" sz="2800" b="1" dirty="0" err="1"/>
              <a:t>Kemudian</a:t>
            </a:r>
            <a:r>
              <a:rPr lang="en-US" sz="2800" b="1" dirty="0"/>
              <a:t> </a:t>
            </a:r>
            <a:r>
              <a:rPr lang="en-US" sz="2800" b="1" dirty="0" err="1"/>
              <a:t>Menunaikan</a:t>
            </a:r>
            <a:r>
              <a:rPr lang="en-US" sz="2800" b="1" dirty="0"/>
              <a:t> </a:t>
            </a:r>
            <a:r>
              <a:rPr lang="en-US" sz="2800" b="1" dirty="0" err="1"/>
              <a:t>Solat</a:t>
            </a:r>
            <a:endParaRPr lang="en-US" sz="2800" b="1" dirty="0"/>
          </a:p>
          <a:p>
            <a:pPr algn="just" rtl="0" eaLnBrk="1" hangingPunct="1">
              <a:lnSpc>
                <a:spcPct val="90000"/>
              </a:lnSpc>
              <a:defRPr/>
            </a:pPr>
            <a:r>
              <a:rPr lang="en-US" sz="2800" b="1" dirty="0" err="1"/>
              <a:t>Solat</a:t>
            </a:r>
            <a:r>
              <a:rPr lang="en-US" sz="2800" b="1" dirty="0"/>
              <a:t> </a:t>
            </a:r>
            <a:r>
              <a:rPr lang="en-US" sz="2800" b="1" dirty="0" err="1"/>
              <a:t>Itu</a:t>
            </a:r>
            <a:r>
              <a:rPr lang="en-US" sz="2800" b="1" dirty="0"/>
              <a:t> </a:t>
            </a:r>
            <a:r>
              <a:rPr lang="en-US" sz="2800" b="1" dirty="0" err="1"/>
              <a:t>Sah</a:t>
            </a:r>
            <a:r>
              <a:rPr lang="en-US" sz="2800" b="1" dirty="0"/>
              <a:t> Dan </a:t>
            </a:r>
            <a:r>
              <a:rPr lang="en-US" sz="2800" b="1" dirty="0" err="1"/>
              <a:t>Tidak</a:t>
            </a:r>
            <a:r>
              <a:rPr lang="en-US" sz="2800" b="1" dirty="0"/>
              <a:t> </a:t>
            </a:r>
            <a:r>
              <a:rPr lang="en-US" sz="2800" b="1" dirty="0" err="1"/>
              <a:t>Perlu</a:t>
            </a:r>
            <a:r>
              <a:rPr lang="en-US" sz="2800" b="1" dirty="0"/>
              <a:t> </a:t>
            </a:r>
            <a:r>
              <a:rPr lang="en-US" sz="2800" b="1" dirty="0" err="1"/>
              <a:t>Diulangi</a:t>
            </a:r>
            <a:r>
              <a:rPr lang="en-US" sz="2800" b="1" dirty="0"/>
              <a:t> </a:t>
            </a:r>
            <a:r>
              <a:rPr lang="en-US" sz="2800" b="1" dirty="0" err="1"/>
              <a:t>Kembali</a:t>
            </a:r>
            <a:endParaRPr lang="en-US" sz="2800" b="1" dirty="0"/>
          </a:p>
        </p:txBody>
      </p:sp>
      <p:sp>
        <p:nvSpPr>
          <p:cNvPr id="6" name="Footer Placeholder 5"/>
          <p:cNvSpPr>
            <a:spLocks noGrp="1"/>
          </p:cNvSpPr>
          <p:nvPr>
            <p:ph type="ftr" sz="quarter" idx="11"/>
          </p:nvPr>
        </p:nvSpPr>
        <p:spPr/>
        <p:txBody>
          <a:bodyPr/>
          <a:lstStyle/>
          <a:p>
            <a:pPr>
              <a:defRPr/>
            </a:pPr>
            <a:r>
              <a:rPr lang="en-US"/>
              <a:t>PUSAT PENGAJIAN SYARIAH FAKULTI PENGAJIAN KONTEMPORI ISLAM UNIVERSITI  SULTAN ZAINAL ABIDIN</a:t>
            </a:r>
          </a:p>
        </p:txBody>
      </p:sp>
      <p:sp>
        <p:nvSpPr>
          <p:cNvPr id="16386" name="Rectangle 2"/>
          <p:cNvSpPr>
            <a:spLocks noGrp="1" noChangeArrowheads="1"/>
          </p:cNvSpPr>
          <p:nvPr>
            <p:ph type="title"/>
          </p:nvPr>
        </p:nvSpPr>
        <p:spPr/>
        <p:txBody>
          <a:bodyPr>
            <a:normAutofit fontScale="90000"/>
          </a:bodyPr>
          <a:lstStyle/>
          <a:p>
            <a:pPr algn="ctr" rtl="0" eaLnBrk="1" hangingPunct="1">
              <a:defRPr/>
            </a:pPr>
            <a:br>
              <a:rPr lang="en-US" sz="4000" b="1" dirty="0"/>
            </a:br>
            <a:r>
              <a:rPr lang="en-US" sz="4000" b="1" dirty="0"/>
              <a:t>DALAM KEADAAN BERHADAS</a:t>
            </a:r>
            <a:br>
              <a:rPr lang="en-US" sz="4000" b="1" dirty="0"/>
            </a:br>
            <a:endParaRPr lang="en-US" sz="4000" b="1"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768" decel="100000"/>
                                        <p:tgtEl>
                                          <p:spTgt spid="16386"/>
                                        </p:tgtEl>
                                      </p:cBhvr>
                                    </p:animEffect>
                                    <p:animScale>
                                      <p:cBhvr>
                                        <p:cTn id="8" dur="768" decel="100000"/>
                                        <p:tgtEl>
                                          <p:spTgt spid="16386"/>
                                        </p:tgtEl>
                                      </p:cBhvr>
                                      <p:from x="10000" y="10000"/>
                                      <p:to x="200000" y="450000"/>
                                    </p:animScale>
                                    <p:animScale>
                                      <p:cBhvr>
                                        <p:cTn id="9" dur="1230" accel="100000" fill="hold">
                                          <p:stCondLst>
                                            <p:cond delay="768"/>
                                          </p:stCondLst>
                                        </p:cTn>
                                        <p:tgtEl>
                                          <p:spTgt spid="16386"/>
                                        </p:tgtEl>
                                      </p:cBhvr>
                                      <p:from x="200000" y="450000"/>
                                      <p:to x="100000" y="100000"/>
                                    </p:animScale>
                                    <p:set>
                                      <p:cBhvr>
                                        <p:cTn id="10" dur="768" fill="hold"/>
                                        <p:tgtEl>
                                          <p:spTgt spid="16386"/>
                                        </p:tgtEl>
                                        <p:attrNameLst>
                                          <p:attrName>ppt_x</p:attrName>
                                        </p:attrNameLst>
                                      </p:cBhvr>
                                      <p:to>
                                        <p:strVal val="(0.5)"/>
                                      </p:to>
                                    </p:set>
                                    <p:anim from="(0.5)" to="(#ppt_x)" calcmode="lin" valueType="num">
                                      <p:cBhvr>
                                        <p:cTn id="11" dur="1230" accel="100000" fill="hold">
                                          <p:stCondLst>
                                            <p:cond delay="768"/>
                                          </p:stCondLst>
                                        </p:cTn>
                                        <p:tgtEl>
                                          <p:spTgt spid="16386"/>
                                        </p:tgtEl>
                                        <p:attrNameLst>
                                          <p:attrName>ppt_x</p:attrName>
                                        </p:attrNameLst>
                                      </p:cBhvr>
                                    </p:anim>
                                    <p:set>
                                      <p:cBhvr>
                                        <p:cTn id="12" dur="768" fill="hold"/>
                                        <p:tgtEl>
                                          <p:spTgt spid="16386"/>
                                        </p:tgtEl>
                                        <p:attrNameLst>
                                          <p:attrName>ppt_y</p:attrName>
                                        </p:attrNameLst>
                                      </p:cBhvr>
                                      <p:to>
                                        <p:strVal val="(#ppt_y+0.4)"/>
                                      </p:to>
                                    </p:set>
                                    <p:anim from="(#ppt_y+0.4)" to="(#ppt_y)" calcmode="lin" valueType="num">
                                      <p:cBhvr>
                                        <p:cTn id="13" dur="1230" accel="100000" fill="hold">
                                          <p:stCondLst>
                                            <p:cond delay="768"/>
                                          </p:stCondLst>
                                        </p:cTn>
                                        <p:tgtEl>
                                          <p:spTgt spid="16386"/>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16387">
                                            <p:txEl>
                                              <p:pRg st="0" end="0"/>
                                            </p:txEl>
                                          </p:spTgt>
                                        </p:tgtEl>
                                        <p:attrNameLst>
                                          <p:attrName>style.visibility</p:attrName>
                                        </p:attrNameLst>
                                      </p:cBhvr>
                                      <p:to>
                                        <p:strVal val="visible"/>
                                      </p:to>
                                    </p:set>
                                    <p:anim calcmode="lin" valueType="num">
                                      <p:cBhvr>
                                        <p:cTn id="18" dur="500" fill="hold"/>
                                        <p:tgtEl>
                                          <p:spTgt spid="16387">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16387">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16387">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16387">
                                            <p:txEl>
                                              <p:pRg st="1" end="1"/>
                                            </p:txEl>
                                          </p:spTgt>
                                        </p:tgtEl>
                                        <p:attrNameLst>
                                          <p:attrName>style.visibility</p:attrName>
                                        </p:attrNameLst>
                                      </p:cBhvr>
                                      <p:to>
                                        <p:strVal val="visible"/>
                                      </p:to>
                                    </p:set>
                                    <p:anim calcmode="lin" valueType="num">
                                      <p:cBhvr>
                                        <p:cTn id="25" dur="500" fill="hold"/>
                                        <p:tgtEl>
                                          <p:spTgt spid="16387">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16387">
                                            <p:txEl>
                                              <p:pRg st="1" end="1"/>
                                            </p:txEl>
                                          </p:spTgt>
                                        </p:tgtEl>
                                        <p:attrNameLst>
                                          <p:attrName>ppt_h</p:attrName>
                                        </p:attrNameLst>
                                      </p:cBhvr>
                                      <p:tavLst>
                                        <p:tav tm="0">
                                          <p:val>
                                            <p:fltVal val="0"/>
                                          </p:val>
                                        </p:tav>
                                        <p:tav tm="100000">
                                          <p:val>
                                            <p:strVal val="#ppt_h"/>
                                          </p:val>
                                        </p:tav>
                                      </p:tavLst>
                                    </p:anim>
                                    <p:animEffect transition="in" filter="fade">
                                      <p:cBhvr>
                                        <p:cTn id="27" dur="500"/>
                                        <p:tgtEl>
                                          <p:spTgt spid="16387">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16387">
                                            <p:txEl>
                                              <p:pRg st="2" end="2"/>
                                            </p:txEl>
                                          </p:spTgt>
                                        </p:tgtEl>
                                        <p:attrNameLst>
                                          <p:attrName>style.visibility</p:attrName>
                                        </p:attrNameLst>
                                      </p:cBhvr>
                                      <p:to>
                                        <p:strVal val="visible"/>
                                      </p:to>
                                    </p:set>
                                    <p:anim calcmode="lin" valueType="num">
                                      <p:cBhvr>
                                        <p:cTn id="32" dur="500" fill="hold"/>
                                        <p:tgtEl>
                                          <p:spTgt spid="16387">
                                            <p:txEl>
                                              <p:pRg st="2" end="2"/>
                                            </p:txEl>
                                          </p:spTgt>
                                        </p:tgtEl>
                                        <p:attrNameLst>
                                          <p:attrName>ppt_w</p:attrName>
                                        </p:attrNameLst>
                                      </p:cBhvr>
                                      <p:tavLst>
                                        <p:tav tm="0">
                                          <p:val>
                                            <p:fltVal val="0"/>
                                          </p:val>
                                        </p:tav>
                                        <p:tav tm="100000">
                                          <p:val>
                                            <p:strVal val="#ppt_w"/>
                                          </p:val>
                                        </p:tav>
                                      </p:tavLst>
                                    </p:anim>
                                    <p:anim calcmode="lin" valueType="num">
                                      <p:cBhvr>
                                        <p:cTn id="33" dur="500" fill="hold"/>
                                        <p:tgtEl>
                                          <p:spTgt spid="16387">
                                            <p:txEl>
                                              <p:pRg st="2" end="2"/>
                                            </p:txEl>
                                          </p:spTgt>
                                        </p:tgtEl>
                                        <p:attrNameLst>
                                          <p:attrName>ppt_h</p:attrName>
                                        </p:attrNameLst>
                                      </p:cBhvr>
                                      <p:tavLst>
                                        <p:tav tm="0">
                                          <p:val>
                                            <p:fltVal val="0"/>
                                          </p:val>
                                        </p:tav>
                                        <p:tav tm="100000">
                                          <p:val>
                                            <p:strVal val="#ppt_h"/>
                                          </p:val>
                                        </p:tav>
                                      </p:tavLst>
                                    </p:anim>
                                    <p:animEffect transition="in" filter="fade">
                                      <p:cBhvr>
                                        <p:cTn id="34" dur="500"/>
                                        <p:tgtEl>
                                          <p:spTgt spid="16387">
                                            <p:txEl>
                                              <p:pRg st="2" end="2"/>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16387">
                                            <p:txEl>
                                              <p:pRg st="3" end="3"/>
                                            </p:txEl>
                                          </p:spTgt>
                                        </p:tgtEl>
                                        <p:attrNameLst>
                                          <p:attrName>style.visibility</p:attrName>
                                        </p:attrNameLst>
                                      </p:cBhvr>
                                      <p:to>
                                        <p:strVal val="visible"/>
                                      </p:to>
                                    </p:set>
                                    <p:anim calcmode="lin" valueType="num">
                                      <p:cBhvr>
                                        <p:cTn id="39" dur="500" fill="hold"/>
                                        <p:tgtEl>
                                          <p:spTgt spid="16387">
                                            <p:txEl>
                                              <p:pRg st="3" end="3"/>
                                            </p:txEl>
                                          </p:spTgt>
                                        </p:tgtEl>
                                        <p:attrNameLst>
                                          <p:attrName>ppt_w</p:attrName>
                                        </p:attrNameLst>
                                      </p:cBhvr>
                                      <p:tavLst>
                                        <p:tav tm="0">
                                          <p:val>
                                            <p:fltVal val="0"/>
                                          </p:val>
                                        </p:tav>
                                        <p:tav tm="100000">
                                          <p:val>
                                            <p:strVal val="#ppt_w"/>
                                          </p:val>
                                        </p:tav>
                                      </p:tavLst>
                                    </p:anim>
                                    <p:anim calcmode="lin" valueType="num">
                                      <p:cBhvr>
                                        <p:cTn id="40" dur="500" fill="hold"/>
                                        <p:tgtEl>
                                          <p:spTgt spid="16387">
                                            <p:txEl>
                                              <p:pRg st="3" end="3"/>
                                            </p:txEl>
                                          </p:spTgt>
                                        </p:tgtEl>
                                        <p:attrNameLst>
                                          <p:attrName>ppt_h</p:attrName>
                                        </p:attrNameLst>
                                      </p:cBhvr>
                                      <p:tavLst>
                                        <p:tav tm="0">
                                          <p:val>
                                            <p:fltVal val="0"/>
                                          </p:val>
                                        </p:tav>
                                        <p:tav tm="100000">
                                          <p:val>
                                            <p:strVal val="#ppt_h"/>
                                          </p:val>
                                        </p:tav>
                                      </p:tavLst>
                                    </p:anim>
                                    <p:animEffect transition="in" filter="fade">
                                      <p:cBhvr>
                                        <p:cTn id="41" dur="500"/>
                                        <p:tgtEl>
                                          <p:spTgt spid="16387">
                                            <p:txEl>
                                              <p:pRg st="3" end="3"/>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53" presetClass="entr" presetSubtype="0" fill="hold" grpId="0" nodeType="clickEffect">
                                  <p:stCondLst>
                                    <p:cond delay="0"/>
                                  </p:stCondLst>
                                  <p:childTnLst>
                                    <p:set>
                                      <p:cBhvr>
                                        <p:cTn id="45" dur="1" fill="hold">
                                          <p:stCondLst>
                                            <p:cond delay="0"/>
                                          </p:stCondLst>
                                        </p:cTn>
                                        <p:tgtEl>
                                          <p:spTgt spid="16387">
                                            <p:txEl>
                                              <p:pRg st="4" end="4"/>
                                            </p:txEl>
                                          </p:spTgt>
                                        </p:tgtEl>
                                        <p:attrNameLst>
                                          <p:attrName>style.visibility</p:attrName>
                                        </p:attrNameLst>
                                      </p:cBhvr>
                                      <p:to>
                                        <p:strVal val="visible"/>
                                      </p:to>
                                    </p:set>
                                    <p:anim calcmode="lin" valueType="num">
                                      <p:cBhvr>
                                        <p:cTn id="46" dur="500" fill="hold"/>
                                        <p:tgtEl>
                                          <p:spTgt spid="16387">
                                            <p:txEl>
                                              <p:pRg st="4" end="4"/>
                                            </p:txEl>
                                          </p:spTgt>
                                        </p:tgtEl>
                                        <p:attrNameLst>
                                          <p:attrName>ppt_w</p:attrName>
                                        </p:attrNameLst>
                                      </p:cBhvr>
                                      <p:tavLst>
                                        <p:tav tm="0">
                                          <p:val>
                                            <p:fltVal val="0"/>
                                          </p:val>
                                        </p:tav>
                                        <p:tav tm="100000">
                                          <p:val>
                                            <p:strVal val="#ppt_w"/>
                                          </p:val>
                                        </p:tav>
                                      </p:tavLst>
                                    </p:anim>
                                    <p:anim calcmode="lin" valueType="num">
                                      <p:cBhvr>
                                        <p:cTn id="47" dur="500" fill="hold"/>
                                        <p:tgtEl>
                                          <p:spTgt spid="16387">
                                            <p:txEl>
                                              <p:pRg st="4" end="4"/>
                                            </p:txEl>
                                          </p:spTgt>
                                        </p:tgtEl>
                                        <p:attrNameLst>
                                          <p:attrName>ppt_h</p:attrName>
                                        </p:attrNameLst>
                                      </p:cBhvr>
                                      <p:tavLst>
                                        <p:tav tm="0">
                                          <p:val>
                                            <p:fltVal val="0"/>
                                          </p:val>
                                        </p:tav>
                                        <p:tav tm="100000">
                                          <p:val>
                                            <p:strVal val="#ppt_h"/>
                                          </p:val>
                                        </p:tav>
                                      </p:tavLst>
                                    </p:anim>
                                    <p:animEffect transition="in" filter="fade">
                                      <p:cBhvr>
                                        <p:cTn id="48" dur="500"/>
                                        <p:tgtEl>
                                          <p:spTgt spid="16387">
                                            <p:txEl>
                                              <p:pRg st="4" end="4"/>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53" presetClass="entr" presetSubtype="0" fill="hold" grpId="0" nodeType="clickEffect">
                                  <p:stCondLst>
                                    <p:cond delay="0"/>
                                  </p:stCondLst>
                                  <p:childTnLst>
                                    <p:set>
                                      <p:cBhvr>
                                        <p:cTn id="52" dur="1" fill="hold">
                                          <p:stCondLst>
                                            <p:cond delay="0"/>
                                          </p:stCondLst>
                                        </p:cTn>
                                        <p:tgtEl>
                                          <p:spTgt spid="16387">
                                            <p:txEl>
                                              <p:pRg st="5" end="5"/>
                                            </p:txEl>
                                          </p:spTgt>
                                        </p:tgtEl>
                                        <p:attrNameLst>
                                          <p:attrName>style.visibility</p:attrName>
                                        </p:attrNameLst>
                                      </p:cBhvr>
                                      <p:to>
                                        <p:strVal val="visible"/>
                                      </p:to>
                                    </p:set>
                                    <p:anim calcmode="lin" valueType="num">
                                      <p:cBhvr>
                                        <p:cTn id="53" dur="500" fill="hold"/>
                                        <p:tgtEl>
                                          <p:spTgt spid="16387">
                                            <p:txEl>
                                              <p:pRg st="5" end="5"/>
                                            </p:txEl>
                                          </p:spTgt>
                                        </p:tgtEl>
                                        <p:attrNameLst>
                                          <p:attrName>ppt_w</p:attrName>
                                        </p:attrNameLst>
                                      </p:cBhvr>
                                      <p:tavLst>
                                        <p:tav tm="0">
                                          <p:val>
                                            <p:fltVal val="0"/>
                                          </p:val>
                                        </p:tav>
                                        <p:tav tm="100000">
                                          <p:val>
                                            <p:strVal val="#ppt_w"/>
                                          </p:val>
                                        </p:tav>
                                      </p:tavLst>
                                    </p:anim>
                                    <p:anim calcmode="lin" valueType="num">
                                      <p:cBhvr>
                                        <p:cTn id="54" dur="500" fill="hold"/>
                                        <p:tgtEl>
                                          <p:spTgt spid="16387">
                                            <p:txEl>
                                              <p:pRg st="5" end="5"/>
                                            </p:txEl>
                                          </p:spTgt>
                                        </p:tgtEl>
                                        <p:attrNameLst>
                                          <p:attrName>ppt_h</p:attrName>
                                        </p:attrNameLst>
                                      </p:cBhvr>
                                      <p:tavLst>
                                        <p:tav tm="0">
                                          <p:val>
                                            <p:fltVal val="0"/>
                                          </p:val>
                                        </p:tav>
                                        <p:tav tm="100000">
                                          <p:val>
                                            <p:strVal val="#ppt_h"/>
                                          </p:val>
                                        </p:tav>
                                      </p:tavLst>
                                    </p:anim>
                                    <p:animEffect transition="in" filter="fade">
                                      <p:cBhvr>
                                        <p:cTn id="55" dur="500"/>
                                        <p:tgtEl>
                                          <p:spTgt spid="1638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P spid="16386" grpId="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p:txBody>
          <a:bodyPr/>
          <a:lstStyle/>
          <a:p>
            <a:pPr algn="just" rtl="0" eaLnBrk="1" hangingPunct="1">
              <a:defRPr/>
            </a:pPr>
            <a:r>
              <a:rPr lang="en-US" b="1" dirty="0" err="1"/>
              <a:t>Mengambil</a:t>
            </a:r>
            <a:r>
              <a:rPr lang="en-US" b="1" dirty="0"/>
              <a:t> </a:t>
            </a:r>
            <a:r>
              <a:rPr lang="en-US" b="1" dirty="0" err="1"/>
              <a:t>Wuduk</a:t>
            </a:r>
            <a:r>
              <a:rPr lang="en-US" b="1" dirty="0"/>
              <a:t> </a:t>
            </a:r>
            <a:r>
              <a:rPr lang="en-US" b="1" dirty="0" err="1"/>
              <a:t>Sendiri</a:t>
            </a:r>
            <a:r>
              <a:rPr lang="en-US" b="1" dirty="0"/>
              <a:t> </a:t>
            </a:r>
            <a:r>
              <a:rPr lang="en-US" b="1" dirty="0" err="1"/>
              <a:t>Seperti</a:t>
            </a:r>
            <a:r>
              <a:rPr lang="en-US" b="1" dirty="0"/>
              <a:t> </a:t>
            </a:r>
            <a:r>
              <a:rPr lang="en-US" b="1" dirty="0" err="1"/>
              <a:t>Biasa</a:t>
            </a:r>
            <a:endParaRPr lang="en-US" b="1" dirty="0"/>
          </a:p>
          <a:p>
            <a:pPr algn="just" rtl="0" eaLnBrk="1" hangingPunct="1">
              <a:defRPr/>
            </a:pPr>
            <a:r>
              <a:rPr lang="en-US" b="1" dirty="0" err="1"/>
              <a:t>Jika</a:t>
            </a:r>
            <a:r>
              <a:rPr lang="en-US" b="1" dirty="0"/>
              <a:t> </a:t>
            </a:r>
            <a:r>
              <a:rPr lang="en-US" b="1" dirty="0" err="1"/>
              <a:t>Tidak</a:t>
            </a:r>
            <a:r>
              <a:rPr lang="en-US" b="1" dirty="0"/>
              <a:t> </a:t>
            </a:r>
            <a:r>
              <a:rPr lang="en-US" b="1" dirty="0" err="1"/>
              <a:t>Mampu</a:t>
            </a:r>
            <a:r>
              <a:rPr lang="en-US" b="1" dirty="0"/>
              <a:t> </a:t>
            </a:r>
            <a:r>
              <a:rPr lang="en-US" b="1" dirty="0" err="1"/>
              <a:t>Boleh</a:t>
            </a:r>
            <a:r>
              <a:rPr lang="en-US" b="1" dirty="0"/>
              <a:t> </a:t>
            </a:r>
            <a:r>
              <a:rPr lang="en-US" b="1" dirty="0" err="1"/>
              <a:t>Minta</a:t>
            </a:r>
            <a:r>
              <a:rPr lang="en-US" b="1" dirty="0"/>
              <a:t> </a:t>
            </a:r>
            <a:r>
              <a:rPr lang="en-US" b="1" dirty="0" err="1"/>
              <a:t>Bantuan</a:t>
            </a:r>
            <a:r>
              <a:rPr lang="en-US" b="1" dirty="0"/>
              <a:t> Orang Lain</a:t>
            </a:r>
          </a:p>
          <a:p>
            <a:pPr algn="just" rtl="0" eaLnBrk="1" hangingPunct="1">
              <a:defRPr/>
            </a:pPr>
            <a:r>
              <a:rPr lang="en-US" b="1" dirty="0" err="1"/>
              <a:t>Anggota</a:t>
            </a:r>
            <a:r>
              <a:rPr lang="en-US" b="1" dirty="0"/>
              <a:t> </a:t>
            </a:r>
            <a:r>
              <a:rPr lang="en-US" b="1" dirty="0" err="1"/>
              <a:t>Wuduk</a:t>
            </a:r>
            <a:r>
              <a:rPr lang="en-US" b="1" dirty="0"/>
              <a:t> Yang </a:t>
            </a:r>
            <a:r>
              <a:rPr lang="en-US" b="1" dirty="0" err="1"/>
              <a:t>Berbalut</a:t>
            </a:r>
            <a:r>
              <a:rPr lang="en-US" b="1" dirty="0"/>
              <a:t> </a:t>
            </a:r>
            <a:r>
              <a:rPr lang="en-US" b="1" dirty="0" err="1"/>
              <a:t>Disapu</a:t>
            </a:r>
            <a:r>
              <a:rPr lang="en-US" b="1" dirty="0"/>
              <a:t> </a:t>
            </a:r>
            <a:r>
              <a:rPr lang="en-US" b="1" dirty="0" err="1"/>
              <a:t>Dengan</a:t>
            </a:r>
            <a:r>
              <a:rPr lang="en-US" b="1" dirty="0"/>
              <a:t> Air</a:t>
            </a:r>
          </a:p>
          <a:p>
            <a:pPr algn="just" rtl="0" eaLnBrk="1" hangingPunct="1">
              <a:defRPr/>
            </a:pPr>
            <a:r>
              <a:rPr lang="en-US" b="1" dirty="0" err="1"/>
              <a:t>Menunaikan</a:t>
            </a:r>
            <a:r>
              <a:rPr lang="en-US" b="1" dirty="0"/>
              <a:t> </a:t>
            </a:r>
            <a:r>
              <a:rPr lang="en-US" b="1" dirty="0" err="1"/>
              <a:t>Solat</a:t>
            </a:r>
            <a:endParaRPr lang="en-US" b="1" dirty="0"/>
          </a:p>
          <a:p>
            <a:pPr algn="just" rtl="0" eaLnBrk="1" hangingPunct="1">
              <a:defRPr/>
            </a:pPr>
            <a:r>
              <a:rPr lang="en-US" b="1" dirty="0" err="1"/>
              <a:t>Solat</a:t>
            </a:r>
            <a:r>
              <a:rPr lang="en-US" b="1" dirty="0"/>
              <a:t> </a:t>
            </a:r>
            <a:r>
              <a:rPr lang="en-US" b="1" dirty="0" err="1"/>
              <a:t>Itu</a:t>
            </a:r>
            <a:r>
              <a:rPr lang="en-US" b="1" dirty="0"/>
              <a:t> </a:t>
            </a:r>
            <a:r>
              <a:rPr lang="en-US" b="1" dirty="0" err="1"/>
              <a:t>Sah</a:t>
            </a:r>
            <a:r>
              <a:rPr lang="en-US" b="1" dirty="0"/>
              <a:t> Dan </a:t>
            </a:r>
            <a:r>
              <a:rPr lang="en-US" b="1" dirty="0" err="1"/>
              <a:t>Tidak</a:t>
            </a:r>
            <a:r>
              <a:rPr lang="en-US" b="1" dirty="0"/>
              <a:t> </a:t>
            </a:r>
            <a:r>
              <a:rPr lang="en-US" b="1" dirty="0" err="1"/>
              <a:t>Perlu</a:t>
            </a:r>
            <a:r>
              <a:rPr lang="en-US" b="1" dirty="0"/>
              <a:t> </a:t>
            </a:r>
            <a:r>
              <a:rPr lang="en-US" b="1" dirty="0" err="1"/>
              <a:t>Diulangi</a:t>
            </a:r>
            <a:r>
              <a:rPr lang="en-US" b="1" dirty="0"/>
              <a:t> </a:t>
            </a:r>
            <a:r>
              <a:rPr lang="en-US" b="1" dirty="0" err="1"/>
              <a:t>Kembali</a:t>
            </a:r>
            <a:endParaRPr lang="en-US" b="1" dirty="0"/>
          </a:p>
        </p:txBody>
      </p:sp>
      <p:sp>
        <p:nvSpPr>
          <p:cNvPr id="6" name="Footer Placeholder 5"/>
          <p:cNvSpPr>
            <a:spLocks noGrp="1"/>
          </p:cNvSpPr>
          <p:nvPr>
            <p:ph type="ftr" sz="quarter" idx="11"/>
          </p:nvPr>
        </p:nvSpPr>
        <p:spPr/>
        <p:txBody>
          <a:bodyPr/>
          <a:lstStyle/>
          <a:p>
            <a:pPr>
              <a:defRPr/>
            </a:pPr>
            <a:r>
              <a:rPr lang="en-US"/>
              <a:t>PUSAT PENGAJIAN SYARIAH FAKULTI PENGAJIAN KONTEMPORI ISLAM UNIVERSITI  SULTAN ZAINAL ABIDIN</a:t>
            </a:r>
          </a:p>
        </p:txBody>
      </p:sp>
      <p:sp>
        <p:nvSpPr>
          <p:cNvPr id="17410" name="Rectangle 2"/>
          <p:cNvSpPr>
            <a:spLocks noGrp="1" noChangeArrowheads="1"/>
          </p:cNvSpPr>
          <p:nvPr>
            <p:ph type="title"/>
          </p:nvPr>
        </p:nvSpPr>
        <p:spPr/>
        <p:txBody>
          <a:bodyPr/>
          <a:lstStyle/>
          <a:p>
            <a:pPr algn="ctr" rtl="0" eaLnBrk="1" hangingPunct="1">
              <a:defRPr/>
            </a:pPr>
            <a:r>
              <a:rPr lang="en-US" sz="4000" b="1" dirty="0"/>
              <a:t>DALAM KEADAAN SUCI</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fade">
                                      <p:cBhvr>
                                        <p:cTn id="7" dur="768" decel="100000"/>
                                        <p:tgtEl>
                                          <p:spTgt spid="17410"/>
                                        </p:tgtEl>
                                      </p:cBhvr>
                                    </p:animEffect>
                                    <p:animScale>
                                      <p:cBhvr>
                                        <p:cTn id="8" dur="768" decel="100000"/>
                                        <p:tgtEl>
                                          <p:spTgt spid="17410"/>
                                        </p:tgtEl>
                                      </p:cBhvr>
                                      <p:from x="10000" y="10000"/>
                                      <p:to x="200000" y="450000"/>
                                    </p:animScale>
                                    <p:animScale>
                                      <p:cBhvr>
                                        <p:cTn id="9" dur="1230" accel="100000" fill="hold">
                                          <p:stCondLst>
                                            <p:cond delay="768"/>
                                          </p:stCondLst>
                                        </p:cTn>
                                        <p:tgtEl>
                                          <p:spTgt spid="17410"/>
                                        </p:tgtEl>
                                      </p:cBhvr>
                                      <p:from x="200000" y="450000"/>
                                      <p:to x="100000" y="100000"/>
                                    </p:animScale>
                                    <p:set>
                                      <p:cBhvr>
                                        <p:cTn id="10" dur="768" fill="hold"/>
                                        <p:tgtEl>
                                          <p:spTgt spid="17410"/>
                                        </p:tgtEl>
                                        <p:attrNameLst>
                                          <p:attrName>ppt_x</p:attrName>
                                        </p:attrNameLst>
                                      </p:cBhvr>
                                      <p:to>
                                        <p:strVal val="(0.5)"/>
                                      </p:to>
                                    </p:set>
                                    <p:anim from="(0.5)" to="(#ppt_x)" calcmode="lin" valueType="num">
                                      <p:cBhvr>
                                        <p:cTn id="11" dur="1230" accel="100000" fill="hold">
                                          <p:stCondLst>
                                            <p:cond delay="768"/>
                                          </p:stCondLst>
                                        </p:cTn>
                                        <p:tgtEl>
                                          <p:spTgt spid="17410"/>
                                        </p:tgtEl>
                                        <p:attrNameLst>
                                          <p:attrName>ppt_x</p:attrName>
                                        </p:attrNameLst>
                                      </p:cBhvr>
                                    </p:anim>
                                    <p:set>
                                      <p:cBhvr>
                                        <p:cTn id="12" dur="768" fill="hold"/>
                                        <p:tgtEl>
                                          <p:spTgt spid="17410"/>
                                        </p:tgtEl>
                                        <p:attrNameLst>
                                          <p:attrName>ppt_y</p:attrName>
                                        </p:attrNameLst>
                                      </p:cBhvr>
                                      <p:to>
                                        <p:strVal val="(#ppt_y+0.4)"/>
                                      </p:to>
                                    </p:set>
                                    <p:anim from="(#ppt_y+0.4)" to="(#ppt_y)" calcmode="lin" valueType="num">
                                      <p:cBhvr>
                                        <p:cTn id="13" dur="1230" accel="100000" fill="hold">
                                          <p:stCondLst>
                                            <p:cond delay="768"/>
                                          </p:stCondLst>
                                        </p:cTn>
                                        <p:tgtEl>
                                          <p:spTgt spid="17410"/>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17411">
                                            <p:txEl>
                                              <p:pRg st="0" end="0"/>
                                            </p:txEl>
                                          </p:spTgt>
                                        </p:tgtEl>
                                        <p:attrNameLst>
                                          <p:attrName>style.visibility</p:attrName>
                                        </p:attrNameLst>
                                      </p:cBhvr>
                                      <p:to>
                                        <p:strVal val="visible"/>
                                      </p:to>
                                    </p:set>
                                    <p:anim calcmode="lin" valueType="num">
                                      <p:cBhvr>
                                        <p:cTn id="18" dur="500" fill="hold"/>
                                        <p:tgtEl>
                                          <p:spTgt spid="17411">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17411">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17411">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17411">
                                            <p:txEl>
                                              <p:pRg st="1" end="1"/>
                                            </p:txEl>
                                          </p:spTgt>
                                        </p:tgtEl>
                                        <p:attrNameLst>
                                          <p:attrName>style.visibility</p:attrName>
                                        </p:attrNameLst>
                                      </p:cBhvr>
                                      <p:to>
                                        <p:strVal val="visible"/>
                                      </p:to>
                                    </p:set>
                                    <p:anim calcmode="lin" valueType="num">
                                      <p:cBhvr>
                                        <p:cTn id="25" dur="500" fill="hold"/>
                                        <p:tgtEl>
                                          <p:spTgt spid="17411">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17411">
                                            <p:txEl>
                                              <p:pRg st="1" end="1"/>
                                            </p:txEl>
                                          </p:spTgt>
                                        </p:tgtEl>
                                        <p:attrNameLst>
                                          <p:attrName>ppt_h</p:attrName>
                                        </p:attrNameLst>
                                      </p:cBhvr>
                                      <p:tavLst>
                                        <p:tav tm="0">
                                          <p:val>
                                            <p:fltVal val="0"/>
                                          </p:val>
                                        </p:tav>
                                        <p:tav tm="100000">
                                          <p:val>
                                            <p:strVal val="#ppt_h"/>
                                          </p:val>
                                        </p:tav>
                                      </p:tavLst>
                                    </p:anim>
                                    <p:animEffect transition="in" filter="fade">
                                      <p:cBhvr>
                                        <p:cTn id="27" dur="500"/>
                                        <p:tgtEl>
                                          <p:spTgt spid="17411">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17411">
                                            <p:txEl>
                                              <p:pRg st="2" end="2"/>
                                            </p:txEl>
                                          </p:spTgt>
                                        </p:tgtEl>
                                        <p:attrNameLst>
                                          <p:attrName>style.visibility</p:attrName>
                                        </p:attrNameLst>
                                      </p:cBhvr>
                                      <p:to>
                                        <p:strVal val="visible"/>
                                      </p:to>
                                    </p:set>
                                    <p:anim calcmode="lin" valueType="num">
                                      <p:cBhvr>
                                        <p:cTn id="32" dur="500" fill="hold"/>
                                        <p:tgtEl>
                                          <p:spTgt spid="17411">
                                            <p:txEl>
                                              <p:pRg st="2" end="2"/>
                                            </p:txEl>
                                          </p:spTgt>
                                        </p:tgtEl>
                                        <p:attrNameLst>
                                          <p:attrName>ppt_w</p:attrName>
                                        </p:attrNameLst>
                                      </p:cBhvr>
                                      <p:tavLst>
                                        <p:tav tm="0">
                                          <p:val>
                                            <p:fltVal val="0"/>
                                          </p:val>
                                        </p:tav>
                                        <p:tav tm="100000">
                                          <p:val>
                                            <p:strVal val="#ppt_w"/>
                                          </p:val>
                                        </p:tav>
                                      </p:tavLst>
                                    </p:anim>
                                    <p:anim calcmode="lin" valueType="num">
                                      <p:cBhvr>
                                        <p:cTn id="33" dur="500" fill="hold"/>
                                        <p:tgtEl>
                                          <p:spTgt spid="17411">
                                            <p:txEl>
                                              <p:pRg st="2" end="2"/>
                                            </p:txEl>
                                          </p:spTgt>
                                        </p:tgtEl>
                                        <p:attrNameLst>
                                          <p:attrName>ppt_h</p:attrName>
                                        </p:attrNameLst>
                                      </p:cBhvr>
                                      <p:tavLst>
                                        <p:tav tm="0">
                                          <p:val>
                                            <p:fltVal val="0"/>
                                          </p:val>
                                        </p:tav>
                                        <p:tav tm="100000">
                                          <p:val>
                                            <p:strVal val="#ppt_h"/>
                                          </p:val>
                                        </p:tav>
                                      </p:tavLst>
                                    </p:anim>
                                    <p:animEffect transition="in" filter="fade">
                                      <p:cBhvr>
                                        <p:cTn id="34" dur="500"/>
                                        <p:tgtEl>
                                          <p:spTgt spid="17411">
                                            <p:txEl>
                                              <p:pRg st="2" end="2"/>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17411">
                                            <p:txEl>
                                              <p:pRg st="3" end="3"/>
                                            </p:txEl>
                                          </p:spTgt>
                                        </p:tgtEl>
                                        <p:attrNameLst>
                                          <p:attrName>style.visibility</p:attrName>
                                        </p:attrNameLst>
                                      </p:cBhvr>
                                      <p:to>
                                        <p:strVal val="visible"/>
                                      </p:to>
                                    </p:set>
                                    <p:anim calcmode="lin" valueType="num">
                                      <p:cBhvr>
                                        <p:cTn id="39" dur="500" fill="hold"/>
                                        <p:tgtEl>
                                          <p:spTgt spid="17411">
                                            <p:txEl>
                                              <p:pRg st="3" end="3"/>
                                            </p:txEl>
                                          </p:spTgt>
                                        </p:tgtEl>
                                        <p:attrNameLst>
                                          <p:attrName>ppt_w</p:attrName>
                                        </p:attrNameLst>
                                      </p:cBhvr>
                                      <p:tavLst>
                                        <p:tav tm="0">
                                          <p:val>
                                            <p:fltVal val="0"/>
                                          </p:val>
                                        </p:tav>
                                        <p:tav tm="100000">
                                          <p:val>
                                            <p:strVal val="#ppt_w"/>
                                          </p:val>
                                        </p:tav>
                                      </p:tavLst>
                                    </p:anim>
                                    <p:anim calcmode="lin" valueType="num">
                                      <p:cBhvr>
                                        <p:cTn id="40" dur="500" fill="hold"/>
                                        <p:tgtEl>
                                          <p:spTgt spid="17411">
                                            <p:txEl>
                                              <p:pRg st="3" end="3"/>
                                            </p:txEl>
                                          </p:spTgt>
                                        </p:tgtEl>
                                        <p:attrNameLst>
                                          <p:attrName>ppt_h</p:attrName>
                                        </p:attrNameLst>
                                      </p:cBhvr>
                                      <p:tavLst>
                                        <p:tav tm="0">
                                          <p:val>
                                            <p:fltVal val="0"/>
                                          </p:val>
                                        </p:tav>
                                        <p:tav tm="100000">
                                          <p:val>
                                            <p:strVal val="#ppt_h"/>
                                          </p:val>
                                        </p:tav>
                                      </p:tavLst>
                                    </p:anim>
                                    <p:animEffect transition="in" filter="fade">
                                      <p:cBhvr>
                                        <p:cTn id="41" dur="500"/>
                                        <p:tgtEl>
                                          <p:spTgt spid="17411">
                                            <p:txEl>
                                              <p:pRg st="3" end="3"/>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53" presetClass="entr" presetSubtype="0" fill="hold" grpId="0" nodeType="clickEffect">
                                  <p:stCondLst>
                                    <p:cond delay="0"/>
                                  </p:stCondLst>
                                  <p:childTnLst>
                                    <p:set>
                                      <p:cBhvr>
                                        <p:cTn id="45" dur="1" fill="hold">
                                          <p:stCondLst>
                                            <p:cond delay="0"/>
                                          </p:stCondLst>
                                        </p:cTn>
                                        <p:tgtEl>
                                          <p:spTgt spid="17411">
                                            <p:txEl>
                                              <p:pRg st="4" end="4"/>
                                            </p:txEl>
                                          </p:spTgt>
                                        </p:tgtEl>
                                        <p:attrNameLst>
                                          <p:attrName>style.visibility</p:attrName>
                                        </p:attrNameLst>
                                      </p:cBhvr>
                                      <p:to>
                                        <p:strVal val="visible"/>
                                      </p:to>
                                    </p:set>
                                    <p:anim calcmode="lin" valueType="num">
                                      <p:cBhvr>
                                        <p:cTn id="46" dur="500" fill="hold"/>
                                        <p:tgtEl>
                                          <p:spTgt spid="17411">
                                            <p:txEl>
                                              <p:pRg st="4" end="4"/>
                                            </p:txEl>
                                          </p:spTgt>
                                        </p:tgtEl>
                                        <p:attrNameLst>
                                          <p:attrName>ppt_w</p:attrName>
                                        </p:attrNameLst>
                                      </p:cBhvr>
                                      <p:tavLst>
                                        <p:tav tm="0">
                                          <p:val>
                                            <p:fltVal val="0"/>
                                          </p:val>
                                        </p:tav>
                                        <p:tav tm="100000">
                                          <p:val>
                                            <p:strVal val="#ppt_w"/>
                                          </p:val>
                                        </p:tav>
                                      </p:tavLst>
                                    </p:anim>
                                    <p:anim calcmode="lin" valueType="num">
                                      <p:cBhvr>
                                        <p:cTn id="47" dur="500" fill="hold"/>
                                        <p:tgtEl>
                                          <p:spTgt spid="17411">
                                            <p:txEl>
                                              <p:pRg st="4" end="4"/>
                                            </p:txEl>
                                          </p:spTgt>
                                        </p:tgtEl>
                                        <p:attrNameLst>
                                          <p:attrName>ppt_h</p:attrName>
                                        </p:attrNameLst>
                                      </p:cBhvr>
                                      <p:tavLst>
                                        <p:tav tm="0">
                                          <p:val>
                                            <p:fltVal val="0"/>
                                          </p:val>
                                        </p:tav>
                                        <p:tav tm="100000">
                                          <p:val>
                                            <p:strVal val="#ppt_h"/>
                                          </p:val>
                                        </p:tav>
                                      </p:tavLst>
                                    </p:anim>
                                    <p:animEffect transition="in" filter="fade">
                                      <p:cBhvr>
                                        <p:cTn id="48" dur="500"/>
                                        <p:tgtEl>
                                          <p:spTgt spid="174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P spid="17410" grpId="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p:txBody>
          <a:bodyPr/>
          <a:lstStyle/>
          <a:p>
            <a:pPr algn="l" rtl="0" eaLnBrk="1" hangingPunct="1">
              <a:lnSpc>
                <a:spcPct val="90000"/>
              </a:lnSpc>
              <a:defRPr/>
            </a:pPr>
            <a:endParaRPr lang="en-US" dirty="0"/>
          </a:p>
          <a:p>
            <a:pPr algn="l" rtl="0" eaLnBrk="1" hangingPunct="1">
              <a:lnSpc>
                <a:spcPct val="90000"/>
              </a:lnSpc>
              <a:defRPr/>
            </a:pPr>
            <a:r>
              <a:rPr lang="en-US" b="1" dirty="0" err="1"/>
              <a:t>Misalnya</a:t>
            </a:r>
            <a:r>
              <a:rPr lang="en-US" b="1" dirty="0"/>
              <a:t> </a:t>
            </a:r>
            <a:r>
              <a:rPr lang="en-US" b="1" dirty="0" err="1"/>
              <a:t>Seluruh</a:t>
            </a:r>
            <a:r>
              <a:rPr lang="en-US" b="1" dirty="0"/>
              <a:t> </a:t>
            </a:r>
            <a:r>
              <a:rPr lang="en-US" b="1" dirty="0" err="1"/>
              <a:t>Anggota</a:t>
            </a:r>
            <a:r>
              <a:rPr lang="en-US" b="1" dirty="0"/>
              <a:t> </a:t>
            </a:r>
            <a:r>
              <a:rPr lang="en-US" b="1" dirty="0" err="1"/>
              <a:t>Wuduk</a:t>
            </a:r>
            <a:r>
              <a:rPr lang="en-US" b="1" dirty="0"/>
              <a:t> </a:t>
            </a:r>
            <a:r>
              <a:rPr lang="en-US" b="1" dirty="0" err="1"/>
              <a:t>Berbalut</a:t>
            </a:r>
            <a:endParaRPr lang="en-US" b="1" dirty="0"/>
          </a:p>
          <a:p>
            <a:pPr algn="l" rtl="0" eaLnBrk="1" hangingPunct="1">
              <a:lnSpc>
                <a:spcPct val="90000"/>
              </a:lnSpc>
              <a:defRPr/>
            </a:pPr>
            <a:r>
              <a:rPr lang="en-US" b="1" dirty="0" err="1"/>
              <a:t>Menyapu</a:t>
            </a:r>
            <a:r>
              <a:rPr lang="en-US" b="1" dirty="0"/>
              <a:t> Air Di Atas </a:t>
            </a:r>
            <a:r>
              <a:rPr lang="en-US" b="1" dirty="0" err="1"/>
              <a:t>Pembalut</a:t>
            </a:r>
            <a:endParaRPr lang="en-US" b="1" dirty="0"/>
          </a:p>
          <a:p>
            <a:pPr algn="l" rtl="0" eaLnBrk="1" hangingPunct="1">
              <a:lnSpc>
                <a:spcPct val="90000"/>
              </a:lnSpc>
              <a:defRPr/>
            </a:pPr>
            <a:r>
              <a:rPr lang="en-US" b="1" dirty="0" err="1"/>
              <a:t>Hendaklah</a:t>
            </a:r>
            <a:r>
              <a:rPr lang="en-US" b="1" dirty="0"/>
              <a:t> </a:t>
            </a:r>
            <a:r>
              <a:rPr lang="en-US" b="1" dirty="0" err="1"/>
              <a:t>Bertayammum</a:t>
            </a:r>
            <a:endParaRPr lang="en-US" b="1" dirty="0"/>
          </a:p>
          <a:p>
            <a:pPr algn="l" rtl="0" eaLnBrk="1" hangingPunct="1">
              <a:lnSpc>
                <a:spcPct val="90000"/>
              </a:lnSpc>
              <a:defRPr/>
            </a:pPr>
            <a:r>
              <a:rPr lang="en-US" b="1" dirty="0" err="1"/>
              <a:t>Minta</a:t>
            </a:r>
            <a:r>
              <a:rPr lang="en-US" b="1" dirty="0"/>
              <a:t> </a:t>
            </a:r>
            <a:r>
              <a:rPr lang="en-US" b="1" dirty="0" err="1"/>
              <a:t>Bantuan</a:t>
            </a:r>
            <a:r>
              <a:rPr lang="en-US" b="1" dirty="0"/>
              <a:t> </a:t>
            </a:r>
            <a:r>
              <a:rPr lang="en-US" b="1" dirty="0" err="1"/>
              <a:t>Untuk</a:t>
            </a:r>
            <a:r>
              <a:rPr lang="en-US" b="1" dirty="0"/>
              <a:t> </a:t>
            </a:r>
            <a:r>
              <a:rPr lang="en-US" b="1" dirty="0" err="1"/>
              <a:t>Bertayammum</a:t>
            </a:r>
            <a:endParaRPr lang="en-US" b="1" dirty="0"/>
          </a:p>
          <a:p>
            <a:pPr algn="l" rtl="0" eaLnBrk="1" hangingPunct="1">
              <a:lnSpc>
                <a:spcPct val="90000"/>
              </a:lnSpc>
              <a:defRPr/>
            </a:pPr>
            <a:r>
              <a:rPr lang="en-US" b="1" dirty="0" err="1"/>
              <a:t>Kemudian</a:t>
            </a:r>
            <a:r>
              <a:rPr lang="en-US" b="1" dirty="0"/>
              <a:t> </a:t>
            </a:r>
            <a:r>
              <a:rPr lang="en-US" b="1" dirty="0" err="1"/>
              <a:t>Menunaikan</a:t>
            </a:r>
            <a:r>
              <a:rPr lang="en-US" b="1" dirty="0"/>
              <a:t> </a:t>
            </a:r>
            <a:r>
              <a:rPr lang="en-US" b="1" dirty="0" err="1"/>
              <a:t>Solat</a:t>
            </a:r>
            <a:endParaRPr lang="en-US" b="1" dirty="0"/>
          </a:p>
          <a:p>
            <a:pPr algn="l" rtl="0" eaLnBrk="1" hangingPunct="1">
              <a:lnSpc>
                <a:spcPct val="90000"/>
              </a:lnSpc>
              <a:defRPr/>
            </a:pPr>
            <a:r>
              <a:rPr lang="en-US" b="1" dirty="0" err="1"/>
              <a:t>Tidak</a:t>
            </a:r>
            <a:r>
              <a:rPr lang="en-US" b="1" dirty="0"/>
              <a:t> </a:t>
            </a:r>
            <a:r>
              <a:rPr lang="en-US" b="1" dirty="0" err="1"/>
              <a:t>Perlu</a:t>
            </a:r>
            <a:r>
              <a:rPr lang="en-US" b="1" dirty="0"/>
              <a:t> </a:t>
            </a:r>
            <a:r>
              <a:rPr lang="en-US" b="1" dirty="0" err="1"/>
              <a:t>Ulangi</a:t>
            </a:r>
            <a:r>
              <a:rPr lang="en-US" b="1" dirty="0"/>
              <a:t> </a:t>
            </a:r>
            <a:r>
              <a:rPr lang="en-US" b="1" dirty="0" err="1"/>
              <a:t>Kembali</a:t>
            </a:r>
            <a:r>
              <a:rPr lang="en-US" b="1" dirty="0"/>
              <a:t> </a:t>
            </a:r>
            <a:r>
              <a:rPr lang="en-US" b="1" dirty="0" err="1"/>
              <a:t>Solat</a:t>
            </a:r>
            <a:endParaRPr lang="en-US" b="1" dirty="0"/>
          </a:p>
        </p:txBody>
      </p:sp>
      <p:sp>
        <p:nvSpPr>
          <p:cNvPr id="6" name="Footer Placeholder 5"/>
          <p:cNvSpPr>
            <a:spLocks noGrp="1"/>
          </p:cNvSpPr>
          <p:nvPr>
            <p:ph type="ftr" sz="quarter" idx="11"/>
          </p:nvPr>
        </p:nvSpPr>
        <p:spPr/>
        <p:txBody>
          <a:bodyPr/>
          <a:lstStyle/>
          <a:p>
            <a:pPr>
              <a:defRPr/>
            </a:pPr>
            <a:r>
              <a:rPr lang="en-US"/>
              <a:t>PUSAT PENGAJIAN SYARIAH FAKULTI PENGAJIAN KONTEMPORI ISLAM UNIVERSITI  SULTAN ZAINAL ABIDIN</a:t>
            </a:r>
          </a:p>
        </p:txBody>
      </p:sp>
      <p:sp>
        <p:nvSpPr>
          <p:cNvPr id="18434" name="Rectangle 2"/>
          <p:cNvSpPr>
            <a:spLocks noGrp="1" noChangeArrowheads="1"/>
          </p:cNvSpPr>
          <p:nvPr>
            <p:ph type="title"/>
          </p:nvPr>
        </p:nvSpPr>
        <p:spPr/>
        <p:txBody>
          <a:bodyPr>
            <a:normAutofit fontScale="90000"/>
          </a:bodyPr>
          <a:lstStyle/>
          <a:p>
            <a:pPr algn="ctr" eaLnBrk="1" hangingPunct="1">
              <a:defRPr/>
            </a:pPr>
            <a:br>
              <a:rPr lang="en-US" sz="4000" b="1" dirty="0"/>
            </a:br>
            <a:r>
              <a:rPr lang="en-US" sz="4000" b="1" dirty="0"/>
              <a:t>PESAKIT YANG TIDAK BOLEH TERKENA AIR</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fade">
                                      <p:cBhvr>
                                        <p:cTn id="7" dur="768" decel="100000"/>
                                        <p:tgtEl>
                                          <p:spTgt spid="18434"/>
                                        </p:tgtEl>
                                      </p:cBhvr>
                                    </p:animEffect>
                                    <p:animScale>
                                      <p:cBhvr>
                                        <p:cTn id="8" dur="768" decel="100000"/>
                                        <p:tgtEl>
                                          <p:spTgt spid="18434"/>
                                        </p:tgtEl>
                                      </p:cBhvr>
                                      <p:from x="10000" y="10000"/>
                                      <p:to x="200000" y="450000"/>
                                    </p:animScale>
                                    <p:animScale>
                                      <p:cBhvr>
                                        <p:cTn id="9" dur="1230" accel="100000" fill="hold">
                                          <p:stCondLst>
                                            <p:cond delay="768"/>
                                          </p:stCondLst>
                                        </p:cTn>
                                        <p:tgtEl>
                                          <p:spTgt spid="18434"/>
                                        </p:tgtEl>
                                      </p:cBhvr>
                                      <p:from x="200000" y="450000"/>
                                      <p:to x="100000" y="100000"/>
                                    </p:animScale>
                                    <p:set>
                                      <p:cBhvr>
                                        <p:cTn id="10" dur="768" fill="hold"/>
                                        <p:tgtEl>
                                          <p:spTgt spid="18434"/>
                                        </p:tgtEl>
                                        <p:attrNameLst>
                                          <p:attrName>ppt_x</p:attrName>
                                        </p:attrNameLst>
                                      </p:cBhvr>
                                      <p:to>
                                        <p:strVal val="(0.5)"/>
                                      </p:to>
                                    </p:set>
                                    <p:anim from="(0.5)" to="(#ppt_x)" calcmode="lin" valueType="num">
                                      <p:cBhvr>
                                        <p:cTn id="11" dur="1230" accel="100000" fill="hold">
                                          <p:stCondLst>
                                            <p:cond delay="768"/>
                                          </p:stCondLst>
                                        </p:cTn>
                                        <p:tgtEl>
                                          <p:spTgt spid="18434"/>
                                        </p:tgtEl>
                                        <p:attrNameLst>
                                          <p:attrName>ppt_x</p:attrName>
                                        </p:attrNameLst>
                                      </p:cBhvr>
                                    </p:anim>
                                    <p:set>
                                      <p:cBhvr>
                                        <p:cTn id="12" dur="768" fill="hold"/>
                                        <p:tgtEl>
                                          <p:spTgt spid="18434"/>
                                        </p:tgtEl>
                                        <p:attrNameLst>
                                          <p:attrName>ppt_y</p:attrName>
                                        </p:attrNameLst>
                                      </p:cBhvr>
                                      <p:to>
                                        <p:strVal val="(#ppt_y+0.4)"/>
                                      </p:to>
                                    </p:set>
                                    <p:anim from="(#ppt_y+0.4)" to="(#ppt_y)" calcmode="lin" valueType="num">
                                      <p:cBhvr>
                                        <p:cTn id="13" dur="1230" accel="100000" fill="hold">
                                          <p:stCondLst>
                                            <p:cond delay="768"/>
                                          </p:stCondLst>
                                        </p:cTn>
                                        <p:tgtEl>
                                          <p:spTgt spid="18434"/>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18435">
                                            <p:txEl>
                                              <p:pRg st="1" end="1"/>
                                            </p:txEl>
                                          </p:spTgt>
                                        </p:tgtEl>
                                        <p:attrNameLst>
                                          <p:attrName>style.visibility</p:attrName>
                                        </p:attrNameLst>
                                      </p:cBhvr>
                                      <p:to>
                                        <p:strVal val="visible"/>
                                      </p:to>
                                    </p:set>
                                    <p:anim calcmode="lin" valueType="num">
                                      <p:cBhvr>
                                        <p:cTn id="18" dur="500" fill="hold"/>
                                        <p:tgtEl>
                                          <p:spTgt spid="18435">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18435">
                                            <p:txEl>
                                              <p:pRg st="1" end="1"/>
                                            </p:txEl>
                                          </p:spTgt>
                                        </p:tgtEl>
                                        <p:attrNameLst>
                                          <p:attrName>ppt_h</p:attrName>
                                        </p:attrNameLst>
                                      </p:cBhvr>
                                      <p:tavLst>
                                        <p:tav tm="0">
                                          <p:val>
                                            <p:fltVal val="0"/>
                                          </p:val>
                                        </p:tav>
                                        <p:tav tm="100000">
                                          <p:val>
                                            <p:strVal val="#ppt_h"/>
                                          </p:val>
                                        </p:tav>
                                      </p:tavLst>
                                    </p:anim>
                                    <p:animEffect transition="in" filter="fade">
                                      <p:cBhvr>
                                        <p:cTn id="20" dur="500"/>
                                        <p:tgtEl>
                                          <p:spTgt spid="18435">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18435">
                                            <p:txEl>
                                              <p:pRg st="2" end="2"/>
                                            </p:txEl>
                                          </p:spTgt>
                                        </p:tgtEl>
                                        <p:attrNameLst>
                                          <p:attrName>style.visibility</p:attrName>
                                        </p:attrNameLst>
                                      </p:cBhvr>
                                      <p:to>
                                        <p:strVal val="visible"/>
                                      </p:to>
                                    </p:set>
                                    <p:anim calcmode="lin" valueType="num">
                                      <p:cBhvr>
                                        <p:cTn id="25" dur="500" fill="hold"/>
                                        <p:tgtEl>
                                          <p:spTgt spid="18435">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18435">
                                            <p:txEl>
                                              <p:pRg st="2" end="2"/>
                                            </p:txEl>
                                          </p:spTgt>
                                        </p:tgtEl>
                                        <p:attrNameLst>
                                          <p:attrName>ppt_h</p:attrName>
                                        </p:attrNameLst>
                                      </p:cBhvr>
                                      <p:tavLst>
                                        <p:tav tm="0">
                                          <p:val>
                                            <p:fltVal val="0"/>
                                          </p:val>
                                        </p:tav>
                                        <p:tav tm="100000">
                                          <p:val>
                                            <p:strVal val="#ppt_h"/>
                                          </p:val>
                                        </p:tav>
                                      </p:tavLst>
                                    </p:anim>
                                    <p:animEffect transition="in" filter="fade">
                                      <p:cBhvr>
                                        <p:cTn id="27" dur="500"/>
                                        <p:tgtEl>
                                          <p:spTgt spid="18435">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18435">
                                            <p:txEl>
                                              <p:pRg st="3" end="3"/>
                                            </p:txEl>
                                          </p:spTgt>
                                        </p:tgtEl>
                                        <p:attrNameLst>
                                          <p:attrName>style.visibility</p:attrName>
                                        </p:attrNameLst>
                                      </p:cBhvr>
                                      <p:to>
                                        <p:strVal val="visible"/>
                                      </p:to>
                                    </p:set>
                                    <p:anim calcmode="lin" valueType="num">
                                      <p:cBhvr>
                                        <p:cTn id="32" dur="500" fill="hold"/>
                                        <p:tgtEl>
                                          <p:spTgt spid="18435">
                                            <p:txEl>
                                              <p:pRg st="3" end="3"/>
                                            </p:txEl>
                                          </p:spTgt>
                                        </p:tgtEl>
                                        <p:attrNameLst>
                                          <p:attrName>ppt_w</p:attrName>
                                        </p:attrNameLst>
                                      </p:cBhvr>
                                      <p:tavLst>
                                        <p:tav tm="0">
                                          <p:val>
                                            <p:fltVal val="0"/>
                                          </p:val>
                                        </p:tav>
                                        <p:tav tm="100000">
                                          <p:val>
                                            <p:strVal val="#ppt_w"/>
                                          </p:val>
                                        </p:tav>
                                      </p:tavLst>
                                    </p:anim>
                                    <p:anim calcmode="lin" valueType="num">
                                      <p:cBhvr>
                                        <p:cTn id="33" dur="500" fill="hold"/>
                                        <p:tgtEl>
                                          <p:spTgt spid="18435">
                                            <p:txEl>
                                              <p:pRg st="3" end="3"/>
                                            </p:txEl>
                                          </p:spTgt>
                                        </p:tgtEl>
                                        <p:attrNameLst>
                                          <p:attrName>ppt_h</p:attrName>
                                        </p:attrNameLst>
                                      </p:cBhvr>
                                      <p:tavLst>
                                        <p:tav tm="0">
                                          <p:val>
                                            <p:fltVal val="0"/>
                                          </p:val>
                                        </p:tav>
                                        <p:tav tm="100000">
                                          <p:val>
                                            <p:strVal val="#ppt_h"/>
                                          </p:val>
                                        </p:tav>
                                      </p:tavLst>
                                    </p:anim>
                                    <p:animEffect transition="in" filter="fade">
                                      <p:cBhvr>
                                        <p:cTn id="34" dur="500"/>
                                        <p:tgtEl>
                                          <p:spTgt spid="18435">
                                            <p:txEl>
                                              <p:pRg st="3" end="3"/>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18435">
                                            <p:txEl>
                                              <p:pRg st="4" end="4"/>
                                            </p:txEl>
                                          </p:spTgt>
                                        </p:tgtEl>
                                        <p:attrNameLst>
                                          <p:attrName>style.visibility</p:attrName>
                                        </p:attrNameLst>
                                      </p:cBhvr>
                                      <p:to>
                                        <p:strVal val="visible"/>
                                      </p:to>
                                    </p:set>
                                    <p:anim calcmode="lin" valueType="num">
                                      <p:cBhvr>
                                        <p:cTn id="39" dur="500" fill="hold"/>
                                        <p:tgtEl>
                                          <p:spTgt spid="18435">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18435">
                                            <p:txEl>
                                              <p:pRg st="4" end="4"/>
                                            </p:txEl>
                                          </p:spTgt>
                                        </p:tgtEl>
                                        <p:attrNameLst>
                                          <p:attrName>ppt_h</p:attrName>
                                        </p:attrNameLst>
                                      </p:cBhvr>
                                      <p:tavLst>
                                        <p:tav tm="0">
                                          <p:val>
                                            <p:fltVal val="0"/>
                                          </p:val>
                                        </p:tav>
                                        <p:tav tm="100000">
                                          <p:val>
                                            <p:strVal val="#ppt_h"/>
                                          </p:val>
                                        </p:tav>
                                      </p:tavLst>
                                    </p:anim>
                                    <p:animEffect transition="in" filter="fade">
                                      <p:cBhvr>
                                        <p:cTn id="41" dur="500"/>
                                        <p:tgtEl>
                                          <p:spTgt spid="18435">
                                            <p:txEl>
                                              <p:pRg st="4" end="4"/>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53" presetClass="entr" presetSubtype="0" fill="hold" grpId="0" nodeType="clickEffect">
                                  <p:stCondLst>
                                    <p:cond delay="0"/>
                                  </p:stCondLst>
                                  <p:childTnLst>
                                    <p:set>
                                      <p:cBhvr>
                                        <p:cTn id="45" dur="1" fill="hold">
                                          <p:stCondLst>
                                            <p:cond delay="0"/>
                                          </p:stCondLst>
                                        </p:cTn>
                                        <p:tgtEl>
                                          <p:spTgt spid="18435">
                                            <p:txEl>
                                              <p:pRg st="5" end="5"/>
                                            </p:txEl>
                                          </p:spTgt>
                                        </p:tgtEl>
                                        <p:attrNameLst>
                                          <p:attrName>style.visibility</p:attrName>
                                        </p:attrNameLst>
                                      </p:cBhvr>
                                      <p:to>
                                        <p:strVal val="visible"/>
                                      </p:to>
                                    </p:set>
                                    <p:anim calcmode="lin" valueType="num">
                                      <p:cBhvr>
                                        <p:cTn id="46" dur="500" fill="hold"/>
                                        <p:tgtEl>
                                          <p:spTgt spid="18435">
                                            <p:txEl>
                                              <p:pRg st="5" end="5"/>
                                            </p:txEl>
                                          </p:spTgt>
                                        </p:tgtEl>
                                        <p:attrNameLst>
                                          <p:attrName>ppt_w</p:attrName>
                                        </p:attrNameLst>
                                      </p:cBhvr>
                                      <p:tavLst>
                                        <p:tav tm="0">
                                          <p:val>
                                            <p:fltVal val="0"/>
                                          </p:val>
                                        </p:tav>
                                        <p:tav tm="100000">
                                          <p:val>
                                            <p:strVal val="#ppt_w"/>
                                          </p:val>
                                        </p:tav>
                                      </p:tavLst>
                                    </p:anim>
                                    <p:anim calcmode="lin" valueType="num">
                                      <p:cBhvr>
                                        <p:cTn id="47" dur="500" fill="hold"/>
                                        <p:tgtEl>
                                          <p:spTgt spid="18435">
                                            <p:txEl>
                                              <p:pRg st="5" end="5"/>
                                            </p:txEl>
                                          </p:spTgt>
                                        </p:tgtEl>
                                        <p:attrNameLst>
                                          <p:attrName>ppt_h</p:attrName>
                                        </p:attrNameLst>
                                      </p:cBhvr>
                                      <p:tavLst>
                                        <p:tav tm="0">
                                          <p:val>
                                            <p:fltVal val="0"/>
                                          </p:val>
                                        </p:tav>
                                        <p:tav tm="100000">
                                          <p:val>
                                            <p:strVal val="#ppt_h"/>
                                          </p:val>
                                        </p:tav>
                                      </p:tavLst>
                                    </p:anim>
                                    <p:animEffect transition="in" filter="fade">
                                      <p:cBhvr>
                                        <p:cTn id="48" dur="500"/>
                                        <p:tgtEl>
                                          <p:spTgt spid="18435">
                                            <p:txEl>
                                              <p:pRg st="5" end="5"/>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53" presetClass="entr" presetSubtype="0" fill="hold" grpId="0" nodeType="clickEffect">
                                  <p:stCondLst>
                                    <p:cond delay="0"/>
                                  </p:stCondLst>
                                  <p:childTnLst>
                                    <p:set>
                                      <p:cBhvr>
                                        <p:cTn id="52" dur="1" fill="hold">
                                          <p:stCondLst>
                                            <p:cond delay="0"/>
                                          </p:stCondLst>
                                        </p:cTn>
                                        <p:tgtEl>
                                          <p:spTgt spid="18435">
                                            <p:txEl>
                                              <p:pRg st="6" end="6"/>
                                            </p:txEl>
                                          </p:spTgt>
                                        </p:tgtEl>
                                        <p:attrNameLst>
                                          <p:attrName>style.visibility</p:attrName>
                                        </p:attrNameLst>
                                      </p:cBhvr>
                                      <p:to>
                                        <p:strVal val="visible"/>
                                      </p:to>
                                    </p:set>
                                    <p:anim calcmode="lin" valueType="num">
                                      <p:cBhvr>
                                        <p:cTn id="53" dur="500" fill="hold"/>
                                        <p:tgtEl>
                                          <p:spTgt spid="18435">
                                            <p:txEl>
                                              <p:pRg st="6" end="6"/>
                                            </p:txEl>
                                          </p:spTgt>
                                        </p:tgtEl>
                                        <p:attrNameLst>
                                          <p:attrName>ppt_w</p:attrName>
                                        </p:attrNameLst>
                                      </p:cBhvr>
                                      <p:tavLst>
                                        <p:tav tm="0">
                                          <p:val>
                                            <p:fltVal val="0"/>
                                          </p:val>
                                        </p:tav>
                                        <p:tav tm="100000">
                                          <p:val>
                                            <p:strVal val="#ppt_w"/>
                                          </p:val>
                                        </p:tav>
                                      </p:tavLst>
                                    </p:anim>
                                    <p:anim calcmode="lin" valueType="num">
                                      <p:cBhvr>
                                        <p:cTn id="54" dur="500" fill="hold"/>
                                        <p:tgtEl>
                                          <p:spTgt spid="18435">
                                            <p:txEl>
                                              <p:pRg st="6" end="6"/>
                                            </p:txEl>
                                          </p:spTgt>
                                        </p:tgtEl>
                                        <p:attrNameLst>
                                          <p:attrName>ppt_h</p:attrName>
                                        </p:attrNameLst>
                                      </p:cBhvr>
                                      <p:tavLst>
                                        <p:tav tm="0">
                                          <p:val>
                                            <p:fltVal val="0"/>
                                          </p:val>
                                        </p:tav>
                                        <p:tav tm="100000">
                                          <p:val>
                                            <p:strVal val="#ppt_h"/>
                                          </p:val>
                                        </p:tav>
                                      </p:tavLst>
                                    </p:anim>
                                    <p:animEffect transition="in" filter="fade">
                                      <p:cBhvr>
                                        <p:cTn id="55" dur="500"/>
                                        <p:tgtEl>
                                          <p:spTgt spid="1843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P spid="18434" grpId="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p:txBody>
          <a:bodyPr/>
          <a:lstStyle/>
          <a:p>
            <a:pPr algn="l" rtl="0" eaLnBrk="1" hangingPunct="1">
              <a:defRPr/>
            </a:pPr>
            <a:endParaRPr lang="en-US"/>
          </a:p>
          <a:p>
            <a:pPr algn="l" rtl="0" eaLnBrk="1" hangingPunct="1">
              <a:defRPr/>
            </a:pPr>
            <a:r>
              <a:rPr lang="en-US" b="1"/>
              <a:t>Tidak Perlu Berwuduk</a:t>
            </a:r>
          </a:p>
          <a:p>
            <a:pPr algn="l" rtl="0" eaLnBrk="1" hangingPunct="1">
              <a:defRPr/>
            </a:pPr>
            <a:r>
              <a:rPr lang="en-US" b="1"/>
              <a:t>Tidak Perlu Bertayammum</a:t>
            </a:r>
          </a:p>
          <a:p>
            <a:pPr algn="l" rtl="0" eaLnBrk="1" hangingPunct="1">
              <a:defRPr/>
            </a:pPr>
            <a:r>
              <a:rPr lang="en-US" b="1"/>
              <a:t>Menunaikan Solat Dalam Keadaan Tidak Suci</a:t>
            </a:r>
          </a:p>
          <a:p>
            <a:pPr algn="l" rtl="0" eaLnBrk="1" hangingPunct="1">
              <a:defRPr/>
            </a:pPr>
            <a:r>
              <a:rPr lang="en-US" b="1"/>
              <a:t>Ganti Semula Selepas Sembuh</a:t>
            </a:r>
          </a:p>
        </p:txBody>
      </p:sp>
      <p:sp>
        <p:nvSpPr>
          <p:cNvPr id="6" name="Footer Placeholder 5"/>
          <p:cNvSpPr>
            <a:spLocks noGrp="1"/>
          </p:cNvSpPr>
          <p:nvPr>
            <p:ph type="ftr" sz="quarter" idx="11"/>
          </p:nvPr>
        </p:nvSpPr>
        <p:spPr/>
        <p:txBody>
          <a:bodyPr/>
          <a:lstStyle/>
          <a:p>
            <a:pPr>
              <a:defRPr/>
            </a:pPr>
            <a:r>
              <a:rPr lang="en-US"/>
              <a:t>PUSAT PENGAJIAN SYARIAH FAKULTI PENGAJIAN KONTEMPORI ISLAM UNIVERSITI  SULTAN ZAINAL ABIDIN</a:t>
            </a:r>
          </a:p>
        </p:txBody>
      </p:sp>
      <p:sp>
        <p:nvSpPr>
          <p:cNvPr id="19458" name="Rectangle 2"/>
          <p:cNvSpPr>
            <a:spLocks noGrp="1" noChangeArrowheads="1"/>
          </p:cNvSpPr>
          <p:nvPr>
            <p:ph type="title"/>
          </p:nvPr>
        </p:nvSpPr>
        <p:spPr/>
        <p:txBody>
          <a:bodyPr>
            <a:normAutofit fontScale="90000"/>
          </a:bodyPr>
          <a:lstStyle/>
          <a:p>
            <a:pPr algn="ctr" rtl="0" eaLnBrk="1" hangingPunct="1">
              <a:defRPr/>
            </a:pPr>
            <a:r>
              <a:rPr lang="en-US" sz="3600" b="1" dirty="0"/>
              <a:t>PESAKIT YANG TIDAK BOLEH TERKENA AIR DAN DEBU TANAH</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fade">
                                      <p:cBhvr>
                                        <p:cTn id="7" dur="768" decel="100000"/>
                                        <p:tgtEl>
                                          <p:spTgt spid="19458"/>
                                        </p:tgtEl>
                                      </p:cBhvr>
                                    </p:animEffect>
                                    <p:animScale>
                                      <p:cBhvr>
                                        <p:cTn id="8" dur="768" decel="100000"/>
                                        <p:tgtEl>
                                          <p:spTgt spid="19458"/>
                                        </p:tgtEl>
                                      </p:cBhvr>
                                      <p:from x="10000" y="10000"/>
                                      <p:to x="200000" y="450000"/>
                                    </p:animScale>
                                    <p:animScale>
                                      <p:cBhvr>
                                        <p:cTn id="9" dur="1230" accel="100000" fill="hold">
                                          <p:stCondLst>
                                            <p:cond delay="768"/>
                                          </p:stCondLst>
                                        </p:cTn>
                                        <p:tgtEl>
                                          <p:spTgt spid="19458"/>
                                        </p:tgtEl>
                                      </p:cBhvr>
                                      <p:from x="200000" y="450000"/>
                                      <p:to x="100000" y="100000"/>
                                    </p:animScale>
                                    <p:set>
                                      <p:cBhvr>
                                        <p:cTn id="10" dur="768" fill="hold"/>
                                        <p:tgtEl>
                                          <p:spTgt spid="19458"/>
                                        </p:tgtEl>
                                        <p:attrNameLst>
                                          <p:attrName>ppt_x</p:attrName>
                                        </p:attrNameLst>
                                      </p:cBhvr>
                                      <p:to>
                                        <p:strVal val="(0.5)"/>
                                      </p:to>
                                    </p:set>
                                    <p:anim from="(0.5)" to="(#ppt_x)" calcmode="lin" valueType="num">
                                      <p:cBhvr>
                                        <p:cTn id="11" dur="1230" accel="100000" fill="hold">
                                          <p:stCondLst>
                                            <p:cond delay="768"/>
                                          </p:stCondLst>
                                        </p:cTn>
                                        <p:tgtEl>
                                          <p:spTgt spid="19458"/>
                                        </p:tgtEl>
                                        <p:attrNameLst>
                                          <p:attrName>ppt_x</p:attrName>
                                        </p:attrNameLst>
                                      </p:cBhvr>
                                    </p:anim>
                                    <p:set>
                                      <p:cBhvr>
                                        <p:cTn id="12" dur="768" fill="hold"/>
                                        <p:tgtEl>
                                          <p:spTgt spid="19458"/>
                                        </p:tgtEl>
                                        <p:attrNameLst>
                                          <p:attrName>ppt_y</p:attrName>
                                        </p:attrNameLst>
                                      </p:cBhvr>
                                      <p:to>
                                        <p:strVal val="(#ppt_y+0.4)"/>
                                      </p:to>
                                    </p:set>
                                    <p:anim from="(#ppt_y+0.4)" to="(#ppt_y)" calcmode="lin" valueType="num">
                                      <p:cBhvr>
                                        <p:cTn id="13" dur="1230" accel="100000" fill="hold">
                                          <p:stCondLst>
                                            <p:cond delay="768"/>
                                          </p:stCondLst>
                                        </p:cTn>
                                        <p:tgtEl>
                                          <p:spTgt spid="19458"/>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19459">
                                            <p:txEl>
                                              <p:pRg st="1" end="1"/>
                                            </p:txEl>
                                          </p:spTgt>
                                        </p:tgtEl>
                                        <p:attrNameLst>
                                          <p:attrName>style.visibility</p:attrName>
                                        </p:attrNameLst>
                                      </p:cBhvr>
                                      <p:to>
                                        <p:strVal val="visible"/>
                                      </p:to>
                                    </p:set>
                                    <p:anim calcmode="lin" valueType="num">
                                      <p:cBhvr>
                                        <p:cTn id="18" dur="500" fill="hold"/>
                                        <p:tgtEl>
                                          <p:spTgt spid="19459">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19459">
                                            <p:txEl>
                                              <p:pRg st="1" end="1"/>
                                            </p:txEl>
                                          </p:spTgt>
                                        </p:tgtEl>
                                        <p:attrNameLst>
                                          <p:attrName>ppt_h</p:attrName>
                                        </p:attrNameLst>
                                      </p:cBhvr>
                                      <p:tavLst>
                                        <p:tav tm="0">
                                          <p:val>
                                            <p:fltVal val="0"/>
                                          </p:val>
                                        </p:tav>
                                        <p:tav tm="100000">
                                          <p:val>
                                            <p:strVal val="#ppt_h"/>
                                          </p:val>
                                        </p:tav>
                                      </p:tavLst>
                                    </p:anim>
                                    <p:animEffect transition="in" filter="fade">
                                      <p:cBhvr>
                                        <p:cTn id="20" dur="500"/>
                                        <p:tgtEl>
                                          <p:spTgt spid="19459">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19459">
                                            <p:txEl>
                                              <p:pRg st="2" end="2"/>
                                            </p:txEl>
                                          </p:spTgt>
                                        </p:tgtEl>
                                        <p:attrNameLst>
                                          <p:attrName>style.visibility</p:attrName>
                                        </p:attrNameLst>
                                      </p:cBhvr>
                                      <p:to>
                                        <p:strVal val="visible"/>
                                      </p:to>
                                    </p:set>
                                    <p:anim calcmode="lin" valueType="num">
                                      <p:cBhvr>
                                        <p:cTn id="25" dur="500" fill="hold"/>
                                        <p:tgtEl>
                                          <p:spTgt spid="19459">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19459">
                                            <p:txEl>
                                              <p:pRg st="2" end="2"/>
                                            </p:txEl>
                                          </p:spTgt>
                                        </p:tgtEl>
                                        <p:attrNameLst>
                                          <p:attrName>ppt_h</p:attrName>
                                        </p:attrNameLst>
                                      </p:cBhvr>
                                      <p:tavLst>
                                        <p:tav tm="0">
                                          <p:val>
                                            <p:fltVal val="0"/>
                                          </p:val>
                                        </p:tav>
                                        <p:tav tm="100000">
                                          <p:val>
                                            <p:strVal val="#ppt_h"/>
                                          </p:val>
                                        </p:tav>
                                      </p:tavLst>
                                    </p:anim>
                                    <p:animEffect transition="in" filter="fade">
                                      <p:cBhvr>
                                        <p:cTn id="27" dur="500"/>
                                        <p:tgtEl>
                                          <p:spTgt spid="19459">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19459">
                                            <p:txEl>
                                              <p:pRg st="3" end="3"/>
                                            </p:txEl>
                                          </p:spTgt>
                                        </p:tgtEl>
                                        <p:attrNameLst>
                                          <p:attrName>style.visibility</p:attrName>
                                        </p:attrNameLst>
                                      </p:cBhvr>
                                      <p:to>
                                        <p:strVal val="visible"/>
                                      </p:to>
                                    </p:set>
                                    <p:anim calcmode="lin" valueType="num">
                                      <p:cBhvr>
                                        <p:cTn id="32" dur="500" fill="hold"/>
                                        <p:tgtEl>
                                          <p:spTgt spid="19459">
                                            <p:txEl>
                                              <p:pRg st="3" end="3"/>
                                            </p:txEl>
                                          </p:spTgt>
                                        </p:tgtEl>
                                        <p:attrNameLst>
                                          <p:attrName>ppt_w</p:attrName>
                                        </p:attrNameLst>
                                      </p:cBhvr>
                                      <p:tavLst>
                                        <p:tav tm="0">
                                          <p:val>
                                            <p:fltVal val="0"/>
                                          </p:val>
                                        </p:tav>
                                        <p:tav tm="100000">
                                          <p:val>
                                            <p:strVal val="#ppt_w"/>
                                          </p:val>
                                        </p:tav>
                                      </p:tavLst>
                                    </p:anim>
                                    <p:anim calcmode="lin" valueType="num">
                                      <p:cBhvr>
                                        <p:cTn id="33" dur="500" fill="hold"/>
                                        <p:tgtEl>
                                          <p:spTgt spid="19459">
                                            <p:txEl>
                                              <p:pRg st="3" end="3"/>
                                            </p:txEl>
                                          </p:spTgt>
                                        </p:tgtEl>
                                        <p:attrNameLst>
                                          <p:attrName>ppt_h</p:attrName>
                                        </p:attrNameLst>
                                      </p:cBhvr>
                                      <p:tavLst>
                                        <p:tav tm="0">
                                          <p:val>
                                            <p:fltVal val="0"/>
                                          </p:val>
                                        </p:tav>
                                        <p:tav tm="100000">
                                          <p:val>
                                            <p:strVal val="#ppt_h"/>
                                          </p:val>
                                        </p:tav>
                                      </p:tavLst>
                                    </p:anim>
                                    <p:animEffect transition="in" filter="fade">
                                      <p:cBhvr>
                                        <p:cTn id="34" dur="500"/>
                                        <p:tgtEl>
                                          <p:spTgt spid="19459">
                                            <p:txEl>
                                              <p:pRg st="3" end="3"/>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19459">
                                            <p:txEl>
                                              <p:pRg st="4" end="4"/>
                                            </p:txEl>
                                          </p:spTgt>
                                        </p:tgtEl>
                                        <p:attrNameLst>
                                          <p:attrName>style.visibility</p:attrName>
                                        </p:attrNameLst>
                                      </p:cBhvr>
                                      <p:to>
                                        <p:strVal val="visible"/>
                                      </p:to>
                                    </p:set>
                                    <p:anim calcmode="lin" valueType="num">
                                      <p:cBhvr>
                                        <p:cTn id="39" dur="500" fill="hold"/>
                                        <p:tgtEl>
                                          <p:spTgt spid="19459">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19459">
                                            <p:txEl>
                                              <p:pRg st="4" end="4"/>
                                            </p:txEl>
                                          </p:spTgt>
                                        </p:tgtEl>
                                        <p:attrNameLst>
                                          <p:attrName>ppt_h</p:attrName>
                                        </p:attrNameLst>
                                      </p:cBhvr>
                                      <p:tavLst>
                                        <p:tav tm="0">
                                          <p:val>
                                            <p:fltVal val="0"/>
                                          </p:val>
                                        </p:tav>
                                        <p:tav tm="100000">
                                          <p:val>
                                            <p:strVal val="#ppt_h"/>
                                          </p:val>
                                        </p:tav>
                                      </p:tavLst>
                                    </p:anim>
                                    <p:animEffect transition="in" filter="fade">
                                      <p:cBhvr>
                                        <p:cTn id="41" dur="500"/>
                                        <p:tgtEl>
                                          <p:spTgt spid="194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P spid="19458" grpId="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p:txBody>
          <a:bodyPr/>
          <a:lstStyle/>
          <a:p>
            <a:pPr algn="l" rtl="0" eaLnBrk="1" hangingPunct="1">
              <a:defRPr/>
            </a:pPr>
            <a:r>
              <a:rPr lang="en-US" b="1"/>
              <a:t>Seperti </a:t>
            </a:r>
          </a:p>
          <a:p>
            <a:pPr algn="l" rtl="0" eaLnBrk="1" hangingPunct="1">
              <a:defRPr/>
            </a:pPr>
            <a:r>
              <a:rPr lang="en-US" b="1"/>
              <a:t>Continuos Bladder Drainage Dipasang Pada Pesakit Yang Tidak Boleh Kencing Kerana Tersumbat</a:t>
            </a:r>
          </a:p>
          <a:p>
            <a:pPr algn="l" rtl="0" eaLnBrk="1" hangingPunct="1">
              <a:defRPr/>
            </a:pPr>
            <a:r>
              <a:rPr lang="en-US" b="1"/>
              <a:t>Colostomy Bag Dipasang Pada Pesakit Yang Tidak Boleh Buang Air Besar Secara Normal</a:t>
            </a:r>
          </a:p>
        </p:txBody>
      </p:sp>
      <p:sp>
        <p:nvSpPr>
          <p:cNvPr id="6" name="Footer Placeholder 5"/>
          <p:cNvSpPr>
            <a:spLocks noGrp="1"/>
          </p:cNvSpPr>
          <p:nvPr>
            <p:ph type="ftr" sz="quarter" idx="11"/>
          </p:nvPr>
        </p:nvSpPr>
        <p:spPr/>
        <p:txBody>
          <a:bodyPr/>
          <a:lstStyle/>
          <a:p>
            <a:pPr>
              <a:defRPr/>
            </a:pPr>
            <a:r>
              <a:rPr lang="en-US"/>
              <a:t>PUSAT PENGAJIAN SYARIAH FAKULTI PENGAJIAN KONTEMPORI ISLAM UNIVERSITI  SULTAN ZAINAL ABIDIN</a:t>
            </a:r>
          </a:p>
        </p:txBody>
      </p:sp>
      <p:sp>
        <p:nvSpPr>
          <p:cNvPr id="20482" name="Rectangle 2"/>
          <p:cNvSpPr>
            <a:spLocks noGrp="1" noChangeArrowheads="1"/>
          </p:cNvSpPr>
          <p:nvPr>
            <p:ph type="title"/>
          </p:nvPr>
        </p:nvSpPr>
        <p:spPr/>
        <p:txBody>
          <a:bodyPr/>
          <a:lstStyle/>
          <a:p>
            <a:pPr algn="ctr" eaLnBrk="1" hangingPunct="1">
              <a:defRPr/>
            </a:pPr>
            <a:r>
              <a:rPr lang="en-US" sz="4000" b="1" dirty="0"/>
              <a:t>PESAKIT SENTIASA BERHADAS</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fade">
                                      <p:cBhvr>
                                        <p:cTn id="7" dur="768" decel="100000"/>
                                        <p:tgtEl>
                                          <p:spTgt spid="20482"/>
                                        </p:tgtEl>
                                      </p:cBhvr>
                                    </p:animEffect>
                                    <p:animScale>
                                      <p:cBhvr>
                                        <p:cTn id="8" dur="768" decel="100000"/>
                                        <p:tgtEl>
                                          <p:spTgt spid="20482"/>
                                        </p:tgtEl>
                                      </p:cBhvr>
                                      <p:from x="10000" y="10000"/>
                                      <p:to x="200000" y="450000"/>
                                    </p:animScale>
                                    <p:animScale>
                                      <p:cBhvr>
                                        <p:cTn id="9" dur="1230" accel="100000" fill="hold">
                                          <p:stCondLst>
                                            <p:cond delay="768"/>
                                          </p:stCondLst>
                                        </p:cTn>
                                        <p:tgtEl>
                                          <p:spTgt spid="20482"/>
                                        </p:tgtEl>
                                      </p:cBhvr>
                                      <p:from x="200000" y="450000"/>
                                      <p:to x="100000" y="100000"/>
                                    </p:animScale>
                                    <p:set>
                                      <p:cBhvr>
                                        <p:cTn id="10" dur="768" fill="hold"/>
                                        <p:tgtEl>
                                          <p:spTgt spid="20482"/>
                                        </p:tgtEl>
                                        <p:attrNameLst>
                                          <p:attrName>ppt_x</p:attrName>
                                        </p:attrNameLst>
                                      </p:cBhvr>
                                      <p:to>
                                        <p:strVal val="(0.5)"/>
                                      </p:to>
                                    </p:set>
                                    <p:anim from="(0.5)" to="(#ppt_x)" calcmode="lin" valueType="num">
                                      <p:cBhvr>
                                        <p:cTn id="11" dur="1230" accel="100000" fill="hold">
                                          <p:stCondLst>
                                            <p:cond delay="768"/>
                                          </p:stCondLst>
                                        </p:cTn>
                                        <p:tgtEl>
                                          <p:spTgt spid="20482"/>
                                        </p:tgtEl>
                                        <p:attrNameLst>
                                          <p:attrName>ppt_x</p:attrName>
                                        </p:attrNameLst>
                                      </p:cBhvr>
                                    </p:anim>
                                    <p:set>
                                      <p:cBhvr>
                                        <p:cTn id="12" dur="768" fill="hold"/>
                                        <p:tgtEl>
                                          <p:spTgt spid="20482"/>
                                        </p:tgtEl>
                                        <p:attrNameLst>
                                          <p:attrName>ppt_y</p:attrName>
                                        </p:attrNameLst>
                                      </p:cBhvr>
                                      <p:to>
                                        <p:strVal val="(#ppt_y+0.4)"/>
                                      </p:to>
                                    </p:set>
                                    <p:anim from="(#ppt_y+0.4)" to="(#ppt_y)" calcmode="lin" valueType="num">
                                      <p:cBhvr>
                                        <p:cTn id="13" dur="1230" accel="100000" fill="hold">
                                          <p:stCondLst>
                                            <p:cond delay="768"/>
                                          </p:stCondLst>
                                        </p:cTn>
                                        <p:tgtEl>
                                          <p:spTgt spid="20482"/>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20483">
                                            <p:txEl>
                                              <p:pRg st="0" end="0"/>
                                            </p:txEl>
                                          </p:spTgt>
                                        </p:tgtEl>
                                        <p:attrNameLst>
                                          <p:attrName>style.visibility</p:attrName>
                                        </p:attrNameLst>
                                      </p:cBhvr>
                                      <p:to>
                                        <p:strVal val="visible"/>
                                      </p:to>
                                    </p:set>
                                    <p:anim calcmode="lin" valueType="num">
                                      <p:cBhvr>
                                        <p:cTn id="18" dur="500" fill="hold"/>
                                        <p:tgtEl>
                                          <p:spTgt spid="20483">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20483">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20483">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20483">
                                            <p:txEl>
                                              <p:pRg st="1" end="1"/>
                                            </p:txEl>
                                          </p:spTgt>
                                        </p:tgtEl>
                                        <p:attrNameLst>
                                          <p:attrName>style.visibility</p:attrName>
                                        </p:attrNameLst>
                                      </p:cBhvr>
                                      <p:to>
                                        <p:strVal val="visible"/>
                                      </p:to>
                                    </p:set>
                                    <p:anim calcmode="lin" valueType="num">
                                      <p:cBhvr>
                                        <p:cTn id="25" dur="500" fill="hold"/>
                                        <p:tgtEl>
                                          <p:spTgt spid="20483">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20483">
                                            <p:txEl>
                                              <p:pRg st="1" end="1"/>
                                            </p:txEl>
                                          </p:spTgt>
                                        </p:tgtEl>
                                        <p:attrNameLst>
                                          <p:attrName>ppt_h</p:attrName>
                                        </p:attrNameLst>
                                      </p:cBhvr>
                                      <p:tavLst>
                                        <p:tav tm="0">
                                          <p:val>
                                            <p:fltVal val="0"/>
                                          </p:val>
                                        </p:tav>
                                        <p:tav tm="100000">
                                          <p:val>
                                            <p:strVal val="#ppt_h"/>
                                          </p:val>
                                        </p:tav>
                                      </p:tavLst>
                                    </p:anim>
                                    <p:animEffect transition="in" filter="fade">
                                      <p:cBhvr>
                                        <p:cTn id="27" dur="500"/>
                                        <p:tgtEl>
                                          <p:spTgt spid="20483">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20483">
                                            <p:txEl>
                                              <p:pRg st="2" end="2"/>
                                            </p:txEl>
                                          </p:spTgt>
                                        </p:tgtEl>
                                        <p:attrNameLst>
                                          <p:attrName>style.visibility</p:attrName>
                                        </p:attrNameLst>
                                      </p:cBhvr>
                                      <p:to>
                                        <p:strVal val="visible"/>
                                      </p:to>
                                    </p:set>
                                    <p:anim calcmode="lin" valueType="num">
                                      <p:cBhvr>
                                        <p:cTn id="32" dur="500" fill="hold"/>
                                        <p:tgtEl>
                                          <p:spTgt spid="20483">
                                            <p:txEl>
                                              <p:pRg st="2" end="2"/>
                                            </p:txEl>
                                          </p:spTgt>
                                        </p:tgtEl>
                                        <p:attrNameLst>
                                          <p:attrName>ppt_w</p:attrName>
                                        </p:attrNameLst>
                                      </p:cBhvr>
                                      <p:tavLst>
                                        <p:tav tm="0">
                                          <p:val>
                                            <p:fltVal val="0"/>
                                          </p:val>
                                        </p:tav>
                                        <p:tav tm="100000">
                                          <p:val>
                                            <p:strVal val="#ppt_w"/>
                                          </p:val>
                                        </p:tav>
                                      </p:tavLst>
                                    </p:anim>
                                    <p:anim calcmode="lin" valueType="num">
                                      <p:cBhvr>
                                        <p:cTn id="33" dur="500" fill="hold"/>
                                        <p:tgtEl>
                                          <p:spTgt spid="20483">
                                            <p:txEl>
                                              <p:pRg st="2" end="2"/>
                                            </p:txEl>
                                          </p:spTgt>
                                        </p:tgtEl>
                                        <p:attrNameLst>
                                          <p:attrName>ppt_h</p:attrName>
                                        </p:attrNameLst>
                                      </p:cBhvr>
                                      <p:tavLst>
                                        <p:tav tm="0">
                                          <p:val>
                                            <p:fltVal val="0"/>
                                          </p:val>
                                        </p:tav>
                                        <p:tav tm="100000">
                                          <p:val>
                                            <p:strVal val="#ppt_h"/>
                                          </p:val>
                                        </p:tav>
                                      </p:tavLst>
                                    </p:anim>
                                    <p:animEffect transition="in" filter="fade">
                                      <p:cBhvr>
                                        <p:cTn id="34" dur="500"/>
                                        <p:tgtEl>
                                          <p:spTgt spid="204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P spid="2048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4" descr="Perut ditebut dan dipasang tiub"/>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2843808" y="1988840"/>
            <a:ext cx="3579836" cy="3024336"/>
          </a:xfrm>
          <a:noFill/>
          <a:extLst>
            <a:ext uri="{909E8E84-426E-40DD-AFC4-6F175D3DCCD1}">
              <a14:hiddenFill xmlns:a14="http://schemas.microsoft.com/office/drawing/2010/main">
                <a:solidFill>
                  <a:srgbClr val="FFFFFF"/>
                </a:solidFill>
              </a14:hiddenFill>
            </a:ext>
          </a:extLst>
        </p:spPr>
      </p:pic>
      <p:sp>
        <p:nvSpPr>
          <p:cNvPr id="6" name="Footer Placeholder 5"/>
          <p:cNvSpPr>
            <a:spLocks noGrp="1"/>
          </p:cNvSpPr>
          <p:nvPr>
            <p:ph type="ftr" sz="quarter" idx="11"/>
          </p:nvPr>
        </p:nvSpPr>
        <p:spPr/>
        <p:txBody>
          <a:bodyPr/>
          <a:lstStyle/>
          <a:p>
            <a:pPr>
              <a:defRPr/>
            </a:pPr>
            <a:r>
              <a:rPr lang="en-US"/>
              <a:t>PUSAT PENGAJIAN SYARIAH FAKULTI PENGAJIAN KONTEMPORI ISLAM UNIVERSITI  SULTAN ZAINAL ABIDIN</a:t>
            </a:r>
          </a:p>
        </p:txBody>
      </p:sp>
      <p:sp>
        <p:nvSpPr>
          <p:cNvPr id="67586" name="Rectangle 2"/>
          <p:cNvSpPr>
            <a:spLocks noGrp="1" noChangeArrowheads="1"/>
          </p:cNvSpPr>
          <p:nvPr>
            <p:ph type="title"/>
          </p:nvPr>
        </p:nvSpPr>
        <p:spPr/>
        <p:txBody>
          <a:bodyPr/>
          <a:lstStyle/>
          <a:p>
            <a:pPr algn="ctr" eaLnBrk="1" hangingPunct="1">
              <a:defRPr/>
            </a:pPr>
            <a:r>
              <a:rPr lang="en-US" sz="2400" b="1" dirty="0"/>
              <a:t>PERUT DITEBUK DAN DIPASANG SALURAN NAJIS ATAU</a:t>
            </a:r>
            <a:r>
              <a:rPr lang="en-US" sz="2400" dirty="0"/>
              <a:t> </a:t>
            </a:r>
            <a:r>
              <a:rPr lang="en-US" sz="2400" b="1" dirty="0"/>
              <a:t>IPASANG TIUB PADA SALURAN KENCING</a:t>
            </a:r>
            <a:r>
              <a:rPr lang="en-US" sz="4000" dirty="0"/>
              <a:t>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p:txBody>
          <a:bodyPr/>
          <a:lstStyle/>
          <a:p>
            <a:pPr algn="l" rtl="0" eaLnBrk="1" hangingPunct="1">
              <a:lnSpc>
                <a:spcPct val="80000"/>
              </a:lnSpc>
              <a:defRPr/>
            </a:pPr>
            <a:r>
              <a:rPr lang="en-US" sz="2800" b="1"/>
              <a:t>Tanggal Atau Buka Bag Plastik Berisi Najis</a:t>
            </a:r>
          </a:p>
          <a:p>
            <a:pPr algn="l" rtl="0" eaLnBrk="1" hangingPunct="1">
              <a:lnSpc>
                <a:spcPct val="80000"/>
              </a:lnSpc>
              <a:defRPr/>
            </a:pPr>
            <a:r>
              <a:rPr lang="en-US" sz="2800" b="1"/>
              <a:t>Bersih Tempat Keluar Najis </a:t>
            </a:r>
          </a:p>
          <a:p>
            <a:pPr algn="l" rtl="0" eaLnBrk="1" hangingPunct="1">
              <a:lnSpc>
                <a:spcPct val="80000"/>
              </a:lnSpc>
              <a:defRPr/>
            </a:pPr>
            <a:r>
              <a:rPr lang="en-US" sz="2800" b="1"/>
              <a:t>Gantikan Dengan Plastik Baru</a:t>
            </a:r>
          </a:p>
          <a:p>
            <a:pPr algn="l" rtl="0" eaLnBrk="1" hangingPunct="1">
              <a:lnSpc>
                <a:spcPct val="80000"/>
              </a:lnSpc>
              <a:defRPr/>
            </a:pPr>
            <a:r>
              <a:rPr lang="en-US" sz="2800" b="1"/>
              <a:t>Berwuduk Sendiri Seperti Biasa Atau Minta Bantuan Orang Lain</a:t>
            </a:r>
          </a:p>
          <a:p>
            <a:pPr algn="l" rtl="0" eaLnBrk="1" hangingPunct="1">
              <a:lnSpc>
                <a:spcPct val="80000"/>
              </a:lnSpc>
              <a:defRPr/>
            </a:pPr>
            <a:r>
              <a:rPr lang="en-US" sz="2800" b="1"/>
              <a:t>Berwuduk Setelah Masuk Waktu Solat</a:t>
            </a:r>
          </a:p>
          <a:p>
            <a:pPr algn="l" rtl="0" eaLnBrk="1" hangingPunct="1">
              <a:lnSpc>
                <a:spcPct val="80000"/>
              </a:lnSpc>
              <a:defRPr/>
            </a:pPr>
            <a:r>
              <a:rPr lang="en-US" sz="2800" b="1"/>
              <a:t>Wuduk Sah Untuk Satu Solat Fardu Sahaja</a:t>
            </a:r>
          </a:p>
          <a:p>
            <a:pPr algn="l" rtl="0" eaLnBrk="1" hangingPunct="1">
              <a:lnSpc>
                <a:spcPct val="80000"/>
              </a:lnSpc>
              <a:defRPr/>
            </a:pPr>
            <a:r>
              <a:rPr lang="en-US" sz="2800" b="1"/>
              <a:t>Teruskan Solat Walaupun Najis Keluar</a:t>
            </a:r>
          </a:p>
          <a:p>
            <a:pPr algn="l" rtl="0" eaLnBrk="1" hangingPunct="1">
              <a:lnSpc>
                <a:spcPct val="80000"/>
              </a:lnSpc>
              <a:defRPr/>
            </a:pPr>
            <a:r>
              <a:rPr lang="en-US" sz="2800" b="1"/>
              <a:t>Solat Tersebut Sah </a:t>
            </a:r>
          </a:p>
          <a:p>
            <a:pPr algn="l" rtl="0" eaLnBrk="1" hangingPunct="1">
              <a:lnSpc>
                <a:spcPct val="80000"/>
              </a:lnSpc>
              <a:defRPr/>
            </a:pPr>
            <a:r>
              <a:rPr lang="en-US" sz="2800" b="1"/>
              <a:t>Tidak Perlu Ulangi Kembali</a:t>
            </a:r>
          </a:p>
        </p:txBody>
      </p:sp>
      <p:sp>
        <p:nvSpPr>
          <p:cNvPr id="6" name="Footer Placeholder 5"/>
          <p:cNvSpPr>
            <a:spLocks noGrp="1"/>
          </p:cNvSpPr>
          <p:nvPr>
            <p:ph type="ftr" sz="quarter" idx="11"/>
          </p:nvPr>
        </p:nvSpPr>
        <p:spPr/>
        <p:txBody>
          <a:bodyPr/>
          <a:lstStyle/>
          <a:p>
            <a:pPr>
              <a:defRPr/>
            </a:pPr>
            <a:r>
              <a:rPr lang="en-US"/>
              <a:t>PUSAT PENGAJIAN SYARIAH FAKULTI PENGAJIAN KONTEMPORI ISLAM UNIVERSITI  SULTAN ZAINAL ABIDIN</a:t>
            </a:r>
          </a:p>
        </p:txBody>
      </p:sp>
      <p:sp>
        <p:nvSpPr>
          <p:cNvPr id="21506" name="Rectangle 2"/>
          <p:cNvSpPr>
            <a:spLocks noGrp="1" noChangeArrowheads="1"/>
          </p:cNvSpPr>
          <p:nvPr>
            <p:ph type="title"/>
          </p:nvPr>
        </p:nvSpPr>
        <p:spPr/>
        <p:txBody>
          <a:bodyPr/>
          <a:lstStyle/>
          <a:p>
            <a:pPr algn="ctr" rtl="0" eaLnBrk="1" hangingPunct="1">
              <a:defRPr/>
            </a:pPr>
            <a:r>
              <a:rPr lang="en-US" sz="4000" b="1" dirty="0"/>
              <a:t>CARA-CARA BERWUDUK</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fade">
                                      <p:cBhvr>
                                        <p:cTn id="7" dur="768" decel="100000"/>
                                        <p:tgtEl>
                                          <p:spTgt spid="21506"/>
                                        </p:tgtEl>
                                      </p:cBhvr>
                                    </p:animEffect>
                                    <p:animScale>
                                      <p:cBhvr>
                                        <p:cTn id="8" dur="768" decel="100000"/>
                                        <p:tgtEl>
                                          <p:spTgt spid="21506"/>
                                        </p:tgtEl>
                                      </p:cBhvr>
                                      <p:from x="10000" y="10000"/>
                                      <p:to x="200000" y="450000"/>
                                    </p:animScale>
                                    <p:animScale>
                                      <p:cBhvr>
                                        <p:cTn id="9" dur="1230" accel="100000" fill="hold">
                                          <p:stCondLst>
                                            <p:cond delay="768"/>
                                          </p:stCondLst>
                                        </p:cTn>
                                        <p:tgtEl>
                                          <p:spTgt spid="21506"/>
                                        </p:tgtEl>
                                      </p:cBhvr>
                                      <p:from x="200000" y="450000"/>
                                      <p:to x="100000" y="100000"/>
                                    </p:animScale>
                                    <p:set>
                                      <p:cBhvr>
                                        <p:cTn id="10" dur="768" fill="hold"/>
                                        <p:tgtEl>
                                          <p:spTgt spid="21506"/>
                                        </p:tgtEl>
                                        <p:attrNameLst>
                                          <p:attrName>ppt_x</p:attrName>
                                        </p:attrNameLst>
                                      </p:cBhvr>
                                      <p:to>
                                        <p:strVal val="(0.5)"/>
                                      </p:to>
                                    </p:set>
                                    <p:anim from="(0.5)" to="(#ppt_x)" calcmode="lin" valueType="num">
                                      <p:cBhvr>
                                        <p:cTn id="11" dur="1230" accel="100000" fill="hold">
                                          <p:stCondLst>
                                            <p:cond delay="768"/>
                                          </p:stCondLst>
                                        </p:cTn>
                                        <p:tgtEl>
                                          <p:spTgt spid="21506"/>
                                        </p:tgtEl>
                                        <p:attrNameLst>
                                          <p:attrName>ppt_x</p:attrName>
                                        </p:attrNameLst>
                                      </p:cBhvr>
                                    </p:anim>
                                    <p:set>
                                      <p:cBhvr>
                                        <p:cTn id="12" dur="768" fill="hold"/>
                                        <p:tgtEl>
                                          <p:spTgt spid="21506"/>
                                        </p:tgtEl>
                                        <p:attrNameLst>
                                          <p:attrName>ppt_y</p:attrName>
                                        </p:attrNameLst>
                                      </p:cBhvr>
                                      <p:to>
                                        <p:strVal val="(#ppt_y+0.4)"/>
                                      </p:to>
                                    </p:set>
                                    <p:anim from="(#ppt_y+0.4)" to="(#ppt_y)" calcmode="lin" valueType="num">
                                      <p:cBhvr>
                                        <p:cTn id="13" dur="1230" accel="100000" fill="hold">
                                          <p:stCondLst>
                                            <p:cond delay="768"/>
                                          </p:stCondLst>
                                        </p:cTn>
                                        <p:tgtEl>
                                          <p:spTgt spid="21506"/>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21507">
                                            <p:txEl>
                                              <p:pRg st="0" end="0"/>
                                            </p:txEl>
                                          </p:spTgt>
                                        </p:tgtEl>
                                        <p:attrNameLst>
                                          <p:attrName>style.visibility</p:attrName>
                                        </p:attrNameLst>
                                      </p:cBhvr>
                                      <p:to>
                                        <p:strVal val="visible"/>
                                      </p:to>
                                    </p:set>
                                    <p:anim calcmode="lin" valueType="num">
                                      <p:cBhvr>
                                        <p:cTn id="18" dur="500" fill="hold"/>
                                        <p:tgtEl>
                                          <p:spTgt spid="21507">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21507">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21507">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21507">
                                            <p:txEl>
                                              <p:pRg st="1" end="1"/>
                                            </p:txEl>
                                          </p:spTgt>
                                        </p:tgtEl>
                                        <p:attrNameLst>
                                          <p:attrName>style.visibility</p:attrName>
                                        </p:attrNameLst>
                                      </p:cBhvr>
                                      <p:to>
                                        <p:strVal val="visible"/>
                                      </p:to>
                                    </p:set>
                                    <p:anim calcmode="lin" valueType="num">
                                      <p:cBhvr>
                                        <p:cTn id="25" dur="500" fill="hold"/>
                                        <p:tgtEl>
                                          <p:spTgt spid="21507">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21507">
                                            <p:txEl>
                                              <p:pRg st="1" end="1"/>
                                            </p:txEl>
                                          </p:spTgt>
                                        </p:tgtEl>
                                        <p:attrNameLst>
                                          <p:attrName>ppt_h</p:attrName>
                                        </p:attrNameLst>
                                      </p:cBhvr>
                                      <p:tavLst>
                                        <p:tav tm="0">
                                          <p:val>
                                            <p:fltVal val="0"/>
                                          </p:val>
                                        </p:tav>
                                        <p:tav tm="100000">
                                          <p:val>
                                            <p:strVal val="#ppt_h"/>
                                          </p:val>
                                        </p:tav>
                                      </p:tavLst>
                                    </p:anim>
                                    <p:animEffect transition="in" filter="fade">
                                      <p:cBhvr>
                                        <p:cTn id="27" dur="500"/>
                                        <p:tgtEl>
                                          <p:spTgt spid="21507">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21507">
                                            <p:txEl>
                                              <p:pRg st="2" end="2"/>
                                            </p:txEl>
                                          </p:spTgt>
                                        </p:tgtEl>
                                        <p:attrNameLst>
                                          <p:attrName>style.visibility</p:attrName>
                                        </p:attrNameLst>
                                      </p:cBhvr>
                                      <p:to>
                                        <p:strVal val="visible"/>
                                      </p:to>
                                    </p:set>
                                    <p:anim calcmode="lin" valueType="num">
                                      <p:cBhvr>
                                        <p:cTn id="32" dur="500" fill="hold"/>
                                        <p:tgtEl>
                                          <p:spTgt spid="21507">
                                            <p:txEl>
                                              <p:pRg st="2" end="2"/>
                                            </p:txEl>
                                          </p:spTgt>
                                        </p:tgtEl>
                                        <p:attrNameLst>
                                          <p:attrName>ppt_w</p:attrName>
                                        </p:attrNameLst>
                                      </p:cBhvr>
                                      <p:tavLst>
                                        <p:tav tm="0">
                                          <p:val>
                                            <p:fltVal val="0"/>
                                          </p:val>
                                        </p:tav>
                                        <p:tav tm="100000">
                                          <p:val>
                                            <p:strVal val="#ppt_w"/>
                                          </p:val>
                                        </p:tav>
                                      </p:tavLst>
                                    </p:anim>
                                    <p:anim calcmode="lin" valueType="num">
                                      <p:cBhvr>
                                        <p:cTn id="33" dur="500" fill="hold"/>
                                        <p:tgtEl>
                                          <p:spTgt spid="21507">
                                            <p:txEl>
                                              <p:pRg st="2" end="2"/>
                                            </p:txEl>
                                          </p:spTgt>
                                        </p:tgtEl>
                                        <p:attrNameLst>
                                          <p:attrName>ppt_h</p:attrName>
                                        </p:attrNameLst>
                                      </p:cBhvr>
                                      <p:tavLst>
                                        <p:tav tm="0">
                                          <p:val>
                                            <p:fltVal val="0"/>
                                          </p:val>
                                        </p:tav>
                                        <p:tav tm="100000">
                                          <p:val>
                                            <p:strVal val="#ppt_h"/>
                                          </p:val>
                                        </p:tav>
                                      </p:tavLst>
                                    </p:anim>
                                    <p:animEffect transition="in" filter="fade">
                                      <p:cBhvr>
                                        <p:cTn id="34" dur="500"/>
                                        <p:tgtEl>
                                          <p:spTgt spid="21507">
                                            <p:txEl>
                                              <p:pRg st="2" end="2"/>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21507">
                                            <p:txEl>
                                              <p:pRg st="3" end="3"/>
                                            </p:txEl>
                                          </p:spTgt>
                                        </p:tgtEl>
                                        <p:attrNameLst>
                                          <p:attrName>style.visibility</p:attrName>
                                        </p:attrNameLst>
                                      </p:cBhvr>
                                      <p:to>
                                        <p:strVal val="visible"/>
                                      </p:to>
                                    </p:set>
                                    <p:anim calcmode="lin" valueType="num">
                                      <p:cBhvr>
                                        <p:cTn id="39" dur="500" fill="hold"/>
                                        <p:tgtEl>
                                          <p:spTgt spid="21507">
                                            <p:txEl>
                                              <p:pRg st="3" end="3"/>
                                            </p:txEl>
                                          </p:spTgt>
                                        </p:tgtEl>
                                        <p:attrNameLst>
                                          <p:attrName>ppt_w</p:attrName>
                                        </p:attrNameLst>
                                      </p:cBhvr>
                                      <p:tavLst>
                                        <p:tav tm="0">
                                          <p:val>
                                            <p:fltVal val="0"/>
                                          </p:val>
                                        </p:tav>
                                        <p:tav tm="100000">
                                          <p:val>
                                            <p:strVal val="#ppt_w"/>
                                          </p:val>
                                        </p:tav>
                                      </p:tavLst>
                                    </p:anim>
                                    <p:anim calcmode="lin" valueType="num">
                                      <p:cBhvr>
                                        <p:cTn id="40" dur="500" fill="hold"/>
                                        <p:tgtEl>
                                          <p:spTgt spid="21507">
                                            <p:txEl>
                                              <p:pRg st="3" end="3"/>
                                            </p:txEl>
                                          </p:spTgt>
                                        </p:tgtEl>
                                        <p:attrNameLst>
                                          <p:attrName>ppt_h</p:attrName>
                                        </p:attrNameLst>
                                      </p:cBhvr>
                                      <p:tavLst>
                                        <p:tav tm="0">
                                          <p:val>
                                            <p:fltVal val="0"/>
                                          </p:val>
                                        </p:tav>
                                        <p:tav tm="100000">
                                          <p:val>
                                            <p:strVal val="#ppt_h"/>
                                          </p:val>
                                        </p:tav>
                                      </p:tavLst>
                                    </p:anim>
                                    <p:animEffect transition="in" filter="fade">
                                      <p:cBhvr>
                                        <p:cTn id="41" dur="500"/>
                                        <p:tgtEl>
                                          <p:spTgt spid="21507">
                                            <p:txEl>
                                              <p:pRg st="3" end="3"/>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53" presetClass="entr" presetSubtype="0" fill="hold" grpId="0" nodeType="clickEffect">
                                  <p:stCondLst>
                                    <p:cond delay="0"/>
                                  </p:stCondLst>
                                  <p:childTnLst>
                                    <p:set>
                                      <p:cBhvr>
                                        <p:cTn id="45" dur="1" fill="hold">
                                          <p:stCondLst>
                                            <p:cond delay="0"/>
                                          </p:stCondLst>
                                        </p:cTn>
                                        <p:tgtEl>
                                          <p:spTgt spid="21507">
                                            <p:txEl>
                                              <p:pRg st="4" end="4"/>
                                            </p:txEl>
                                          </p:spTgt>
                                        </p:tgtEl>
                                        <p:attrNameLst>
                                          <p:attrName>style.visibility</p:attrName>
                                        </p:attrNameLst>
                                      </p:cBhvr>
                                      <p:to>
                                        <p:strVal val="visible"/>
                                      </p:to>
                                    </p:set>
                                    <p:anim calcmode="lin" valueType="num">
                                      <p:cBhvr>
                                        <p:cTn id="46" dur="500" fill="hold"/>
                                        <p:tgtEl>
                                          <p:spTgt spid="21507">
                                            <p:txEl>
                                              <p:pRg st="4" end="4"/>
                                            </p:txEl>
                                          </p:spTgt>
                                        </p:tgtEl>
                                        <p:attrNameLst>
                                          <p:attrName>ppt_w</p:attrName>
                                        </p:attrNameLst>
                                      </p:cBhvr>
                                      <p:tavLst>
                                        <p:tav tm="0">
                                          <p:val>
                                            <p:fltVal val="0"/>
                                          </p:val>
                                        </p:tav>
                                        <p:tav tm="100000">
                                          <p:val>
                                            <p:strVal val="#ppt_w"/>
                                          </p:val>
                                        </p:tav>
                                      </p:tavLst>
                                    </p:anim>
                                    <p:anim calcmode="lin" valueType="num">
                                      <p:cBhvr>
                                        <p:cTn id="47" dur="500" fill="hold"/>
                                        <p:tgtEl>
                                          <p:spTgt spid="21507">
                                            <p:txEl>
                                              <p:pRg st="4" end="4"/>
                                            </p:txEl>
                                          </p:spTgt>
                                        </p:tgtEl>
                                        <p:attrNameLst>
                                          <p:attrName>ppt_h</p:attrName>
                                        </p:attrNameLst>
                                      </p:cBhvr>
                                      <p:tavLst>
                                        <p:tav tm="0">
                                          <p:val>
                                            <p:fltVal val="0"/>
                                          </p:val>
                                        </p:tav>
                                        <p:tav tm="100000">
                                          <p:val>
                                            <p:strVal val="#ppt_h"/>
                                          </p:val>
                                        </p:tav>
                                      </p:tavLst>
                                    </p:anim>
                                    <p:animEffect transition="in" filter="fade">
                                      <p:cBhvr>
                                        <p:cTn id="48" dur="500"/>
                                        <p:tgtEl>
                                          <p:spTgt spid="21507">
                                            <p:txEl>
                                              <p:pRg st="4" end="4"/>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53" presetClass="entr" presetSubtype="0" fill="hold" grpId="0" nodeType="clickEffect">
                                  <p:stCondLst>
                                    <p:cond delay="0"/>
                                  </p:stCondLst>
                                  <p:childTnLst>
                                    <p:set>
                                      <p:cBhvr>
                                        <p:cTn id="52" dur="1" fill="hold">
                                          <p:stCondLst>
                                            <p:cond delay="0"/>
                                          </p:stCondLst>
                                        </p:cTn>
                                        <p:tgtEl>
                                          <p:spTgt spid="21507">
                                            <p:txEl>
                                              <p:pRg st="5" end="5"/>
                                            </p:txEl>
                                          </p:spTgt>
                                        </p:tgtEl>
                                        <p:attrNameLst>
                                          <p:attrName>style.visibility</p:attrName>
                                        </p:attrNameLst>
                                      </p:cBhvr>
                                      <p:to>
                                        <p:strVal val="visible"/>
                                      </p:to>
                                    </p:set>
                                    <p:anim calcmode="lin" valueType="num">
                                      <p:cBhvr>
                                        <p:cTn id="53" dur="500" fill="hold"/>
                                        <p:tgtEl>
                                          <p:spTgt spid="21507">
                                            <p:txEl>
                                              <p:pRg st="5" end="5"/>
                                            </p:txEl>
                                          </p:spTgt>
                                        </p:tgtEl>
                                        <p:attrNameLst>
                                          <p:attrName>ppt_w</p:attrName>
                                        </p:attrNameLst>
                                      </p:cBhvr>
                                      <p:tavLst>
                                        <p:tav tm="0">
                                          <p:val>
                                            <p:fltVal val="0"/>
                                          </p:val>
                                        </p:tav>
                                        <p:tav tm="100000">
                                          <p:val>
                                            <p:strVal val="#ppt_w"/>
                                          </p:val>
                                        </p:tav>
                                      </p:tavLst>
                                    </p:anim>
                                    <p:anim calcmode="lin" valueType="num">
                                      <p:cBhvr>
                                        <p:cTn id="54" dur="500" fill="hold"/>
                                        <p:tgtEl>
                                          <p:spTgt spid="21507">
                                            <p:txEl>
                                              <p:pRg st="5" end="5"/>
                                            </p:txEl>
                                          </p:spTgt>
                                        </p:tgtEl>
                                        <p:attrNameLst>
                                          <p:attrName>ppt_h</p:attrName>
                                        </p:attrNameLst>
                                      </p:cBhvr>
                                      <p:tavLst>
                                        <p:tav tm="0">
                                          <p:val>
                                            <p:fltVal val="0"/>
                                          </p:val>
                                        </p:tav>
                                        <p:tav tm="100000">
                                          <p:val>
                                            <p:strVal val="#ppt_h"/>
                                          </p:val>
                                        </p:tav>
                                      </p:tavLst>
                                    </p:anim>
                                    <p:animEffect transition="in" filter="fade">
                                      <p:cBhvr>
                                        <p:cTn id="55" dur="500"/>
                                        <p:tgtEl>
                                          <p:spTgt spid="21507">
                                            <p:txEl>
                                              <p:pRg st="5" end="5"/>
                                            </p:txEl>
                                          </p:spTgt>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53" presetClass="entr" presetSubtype="0" fill="hold" grpId="0" nodeType="clickEffect">
                                  <p:stCondLst>
                                    <p:cond delay="0"/>
                                  </p:stCondLst>
                                  <p:childTnLst>
                                    <p:set>
                                      <p:cBhvr>
                                        <p:cTn id="59" dur="1" fill="hold">
                                          <p:stCondLst>
                                            <p:cond delay="0"/>
                                          </p:stCondLst>
                                        </p:cTn>
                                        <p:tgtEl>
                                          <p:spTgt spid="21507">
                                            <p:txEl>
                                              <p:pRg st="6" end="6"/>
                                            </p:txEl>
                                          </p:spTgt>
                                        </p:tgtEl>
                                        <p:attrNameLst>
                                          <p:attrName>style.visibility</p:attrName>
                                        </p:attrNameLst>
                                      </p:cBhvr>
                                      <p:to>
                                        <p:strVal val="visible"/>
                                      </p:to>
                                    </p:set>
                                    <p:anim calcmode="lin" valueType="num">
                                      <p:cBhvr>
                                        <p:cTn id="60" dur="500" fill="hold"/>
                                        <p:tgtEl>
                                          <p:spTgt spid="21507">
                                            <p:txEl>
                                              <p:pRg st="6" end="6"/>
                                            </p:txEl>
                                          </p:spTgt>
                                        </p:tgtEl>
                                        <p:attrNameLst>
                                          <p:attrName>ppt_w</p:attrName>
                                        </p:attrNameLst>
                                      </p:cBhvr>
                                      <p:tavLst>
                                        <p:tav tm="0">
                                          <p:val>
                                            <p:fltVal val="0"/>
                                          </p:val>
                                        </p:tav>
                                        <p:tav tm="100000">
                                          <p:val>
                                            <p:strVal val="#ppt_w"/>
                                          </p:val>
                                        </p:tav>
                                      </p:tavLst>
                                    </p:anim>
                                    <p:anim calcmode="lin" valueType="num">
                                      <p:cBhvr>
                                        <p:cTn id="61" dur="500" fill="hold"/>
                                        <p:tgtEl>
                                          <p:spTgt spid="21507">
                                            <p:txEl>
                                              <p:pRg st="6" end="6"/>
                                            </p:txEl>
                                          </p:spTgt>
                                        </p:tgtEl>
                                        <p:attrNameLst>
                                          <p:attrName>ppt_h</p:attrName>
                                        </p:attrNameLst>
                                      </p:cBhvr>
                                      <p:tavLst>
                                        <p:tav tm="0">
                                          <p:val>
                                            <p:fltVal val="0"/>
                                          </p:val>
                                        </p:tav>
                                        <p:tav tm="100000">
                                          <p:val>
                                            <p:strVal val="#ppt_h"/>
                                          </p:val>
                                        </p:tav>
                                      </p:tavLst>
                                    </p:anim>
                                    <p:animEffect transition="in" filter="fade">
                                      <p:cBhvr>
                                        <p:cTn id="62" dur="500"/>
                                        <p:tgtEl>
                                          <p:spTgt spid="21507">
                                            <p:txEl>
                                              <p:pRg st="6" end="6"/>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53" presetClass="entr" presetSubtype="0" fill="hold" grpId="0" nodeType="clickEffect">
                                  <p:stCondLst>
                                    <p:cond delay="0"/>
                                  </p:stCondLst>
                                  <p:childTnLst>
                                    <p:set>
                                      <p:cBhvr>
                                        <p:cTn id="66" dur="1" fill="hold">
                                          <p:stCondLst>
                                            <p:cond delay="0"/>
                                          </p:stCondLst>
                                        </p:cTn>
                                        <p:tgtEl>
                                          <p:spTgt spid="21507">
                                            <p:txEl>
                                              <p:pRg st="7" end="7"/>
                                            </p:txEl>
                                          </p:spTgt>
                                        </p:tgtEl>
                                        <p:attrNameLst>
                                          <p:attrName>style.visibility</p:attrName>
                                        </p:attrNameLst>
                                      </p:cBhvr>
                                      <p:to>
                                        <p:strVal val="visible"/>
                                      </p:to>
                                    </p:set>
                                    <p:anim calcmode="lin" valueType="num">
                                      <p:cBhvr>
                                        <p:cTn id="67" dur="500" fill="hold"/>
                                        <p:tgtEl>
                                          <p:spTgt spid="21507">
                                            <p:txEl>
                                              <p:pRg st="7" end="7"/>
                                            </p:txEl>
                                          </p:spTgt>
                                        </p:tgtEl>
                                        <p:attrNameLst>
                                          <p:attrName>ppt_w</p:attrName>
                                        </p:attrNameLst>
                                      </p:cBhvr>
                                      <p:tavLst>
                                        <p:tav tm="0">
                                          <p:val>
                                            <p:fltVal val="0"/>
                                          </p:val>
                                        </p:tav>
                                        <p:tav tm="100000">
                                          <p:val>
                                            <p:strVal val="#ppt_w"/>
                                          </p:val>
                                        </p:tav>
                                      </p:tavLst>
                                    </p:anim>
                                    <p:anim calcmode="lin" valueType="num">
                                      <p:cBhvr>
                                        <p:cTn id="68" dur="500" fill="hold"/>
                                        <p:tgtEl>
                                          <p:spTgt spid="21507">
                                            <p:txEl>
                                              <p:pRg st="7" end="7"/>
                                            </p:txEl>
                                          </p:spTgt>
                                        </p:tgtEl>
                                        <p:attrNameLst>
                                          <p:attrName>ppt_h</p:attrName>
                                        </p:attrNameLst>
                                      </p:cBhvr>
                                      <p:tavLst>
                                        <p:tav tm="0">
                                          <p:val>
                                            <p:fltVal val="0"/>
                                          </p:val>
                                        </p:tav>
                                        <p:tav tm="100000">
                                          <p:val>
                                            <p:strVal val="#ppt_h"/>
                                          </p:val>
                                        </p:tav>
                                      </p:tavLst>
                                    </p:anim>
                                    <p:animEffect transition="in" filter="fade">
                                      <p:cBhvr>
                                        <p:cTn id="69" dur="500"/>
                                        <p:tgtEl>
                                          <p:spTgt spid="21507">
                                            <p:txEl>
                                              <p:pRg st="7" end="7"/>
                                            </p:txEl>
                                          </p:spTgt>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53" presetClass="entr" presetSubtype="0" fill="hold" grpId="0" nodeType="clickEffect">
                                  <p:stCondLst>
                                    <p:cond delay="0"/>
                                  </p:stCondLst>
                                  <p:childTnLst>
                                    <p:set>
                                      <p:cBhvr>
                                        <p:cTn id="73" dur="1" fill="hold">
                                          <p:stCondLst>
                                            <p:cond delay="0"/>
                                          </p:stCondLst>
                                        </p:cTn>
                                        <p:tgtEl>
                                          <p:spTgt spid="21507">
                                            <p:txEl>
                                              <p:pRg st="8" end="8"/>
                                            </p:txEl>
                                          </p:spTgt>
                                        </p:tgtEl>
                                        <p:attrNameLst>
                                          <p:attrName>style.visibility</p:attrName>
                                        </p:attrNameLst>
                                      </p:cBhvr>
                                      <p:to>
                                        <p:strVal val="visible"/>
                                      </p:to>
                                    </p:set>
                                    <p:anim calcmode="lin" valueType="num">
                                      <p:cBhvr>
                                        <p:cTn id="74" dur="500" fill="hold"/>
                                        <p:tgtEl>
                                          <p:spTgt spid="21507">
                                            <p:txEl>
                                              <p:pRg st="8" end="8"/>
                                            </p:txEl>
                                          </p:spTgt>
                                        </p:tgtEl>
                                        <p:attrNameLst>
                                          <p:attrName>ppt_w</p:attrName>
                                        </p:attrNameLst>
                                      </p:cBhvr>
                                      <p:tavLst>
                                        <p:tav tm="0">
                                          <p:val>
                                            <p:fltVal val="0"/>
                                          </p:val>
                                        </p:tav>
                                        <p:tav tm="100000">
                                          <p:val>
                                            <p:strVal val="#ppt_w"/>
                                          </p:val>
                                        </p:tav>
                                      </p:tavLst>
                                    </p:anim>
                                    <p:anim calcmode="lin" valueType="num">
                                      <p:cBhvr>
                                        <p:cTn id="75" dur="500" fill="hold"/>
                                        <p:tgtEl>
                                          <p:spTgt spid="21507">
                                            <p:txEl>
                                              <p:pRg st="8" end="8"/>
                                            </p:txEl>
                                          </p:spTgt>
                                        </p:tgtEl>
                                        <p:attrNameLst>
                                          <p:attrName>ppt_h</p:attrName>
                                        </p:attrNameLst>
                                      </p:cBhvr>
                                      <p:tavLst>
                                        <p:tav tm="0">
                                          <p:val>
                                            <p:fltVal val="0"/>
                                          </p:val>
                                        </p:tav>
                                        <p:tav tm="100000">
                                          <p:val>
                                            <p:strVal val="#ppt_h"/>
                                          </p:val>
                                        </p:tav>
                                      </p:tavLst>
                                    </p:anim>
                                    <p:animEffect transition="in" filter="fade">
                                      <p:cBhvr>
                                        <p:cTn id="76" dur="500"/>
                                        <p:tgtEl>
                                          <p:spTgt spid="2150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P spid="2150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55000" lnSpcReduction="20000"/>
          </a:bodyPr>
          <a:lstStyle/>
          <a:p>
            <a:pPr lvl="0"/>
            <a:r>
              <a:rPr lang="en-US" b="1" dirty="0" err="1"/>
              <a:t>Keperluan</a:t>
            </a:r>
            <a:r>
              <a:rPr lang="en-US" b="1" dirty="0"/>
              <a:t> </a:t>
            </a:r>
            <a:r>
              <a:rPr lang="en-US" b="1" dirty="0" err="1"/>
              <a:t>Bertayammum</a:t>
            </a:r>
            <a:r>
              <a:rPr lang="en-US" b="1" dirty="0"/>
              <a:t> </a:t>
            </a:r>
            <a:r>
              <a:rPr lang="en-US" b="1" dirty="0" err="1"/>
              <a:t>Selepas</a:t>
            </a:r>
            <a:r>
              <a:rPr lang="en-US" b="1" dirty="0"/>
              <a:t> </a:t>
            </a:r>
            <a:r>
              <a:rPr lang="en-US" b="1" dirty="0" err="1"/>
              <a:t>Menyapu</a:t>
            </a:r>
            <a:r>
              <a:rPr lang="en-US" b="1" dirty="0"/>
              <a:t> Air Di </a:t>
            </a:r>
            <a:r>
              <a:rPr lang="en-US" b="1" dirty="0" err="1"/>
              <a:t>Atas</a:t>
            </a:r>
            <a:r>
              <a:rPr lang="en-US" b="1" dirty="0"/>
              <a:t> </a:t>
            </a:r>
            <a:r>
              <a:rPr lang="en-US" b="1" dirty="0" err="1"/>
              <a:t>Balutan</a:t>
            </a:r>
            <a:endParaRPr lang="en-MY" dirty="0"/>
          </a:p>
          <a:p>
            <a:r>
              <a:rPr lang="en-US" b="1" dirty="0"/>
              <a:t> </a:t>
            </a:r>
            <a:endParaRPr lang="en-MY" dirty="0"/>
          </a:p>
          <a:p>
            <a:r>
              <a:rPr lang="en-US" dirty="0"/>
              <a:t>Di </a:t>
            </a:r>
            <a:r>
              <a:rPr lang="en-US" dirty="0" err="1"/>
              <a:t>kalangan</a:t>
            </a:r>
            <a:r>
              <a:rPr lang="en-US" dirty="0"/>
              <a:t> </a:t>
            </a:r>
            <a:r>
              <a:rPr lang="en-US" dirty="0" err="1"/>
              <a:t>mazhab</a:t>
            </a:r>
            <a:r>
              <a:rPr lang="en-US" dirty="0"/>
              <a:t> </a:t>
            </a:r>
            <a:r>
              <a:rPr lang="en-US" dirty="0" err="1"/>
              <a:t>empat</a:t>
            </a:r>
            <a:r>
              <a:rPr lang="en-US" dirty="0"/>
              <a:t>, </a:t>
            </a:r>
            <a:r>
              <a:rPr lang="en-US" dirty="0" err="1"/>
              <a:t>mereka</a:t>
            </a:r>
            <a:r>
              <a:rPr lang="en-US" dirty="0"/>
              <a:t> </a:t>
            </a:r>
            <a:r>
              <a:rPr lang="en-US" dirty="0" err="1"/>
              <a:t>berselisih</a:t>
            </a:r>
            <a:r>
              <a:rPr lang="en-US" dirty="0"/>
              <a:t> </a:t>
            </a:r>
            <a:r>
              <a:rPr lang="en-US" dirty="0" err="1"/>
              <a:t>pandangan</a:t>
            </a:r>
            <a:r>
              <a:rPr lang="en-US" dirty="0"/>
              <a:t> </a:t>
            </a:r>
            <a:r>
              <a:rPr lang="en-US" dirty="0" err="1"/>
              <a:t>mengenai</a:t>
            </a:r>
            <a:r>
              <a:rPr lang="en-US" dirty="0"/>
              <a:t> </a:t>
            </a:r>
            <a:r>
              <a:rPr lang="en-US" dirty="0" err="1"/>
              <a:t>keperluan</a:t>
            </a:r>
            <a:r>
              <a:rPr lang="en-US" dirty="0"/>
              <a:t> </a:t>
            </a:r>
            <a:r>
              <a:rPr lang="en-US" dirty="0" err="1"/>
              <a:t>bertayammum</a:t>
            </a:r>
            <a:r>
              <a:rPr lang="en-US" dirty="0"/>
              <a:t> </a:t>
            </a:r>
            <a:r>
              <a:rPr lang="en-US" dirty="0" err="1"/>
              <a:t>selepas</a:t>
            </a:r>
            <a:r>
              <a:rPr lang="en-US" dirty="0"/>
              <a:t> </a:t>
            </a:r>
            <a:r>
              <a:rPr lang="en-US" dirty="0" err="1"/>
              <a:t>menyapu</a:t>
            </a:r>
            <a:r>
              <a:rPr lang="en-US" dirty="0"/>
              <a:t> air di </a:t>
            </a:r>
            <a:r>
              <a:rPr lang="en-US" dirty="0" err="1"/>
              <a:t>atas</a:t>
            </a:r>
            <a:r>
              <a:rPr lang="en-US" dirty="0"/>
              <a:t> </a:t>
            </a:r>
            <a:r>
              <a:rPr lang="en-US" dirty="0" err="1"/>
              <a:t>balutan</a:t>
            </a:r>
            <a:r>
              <a:rPr lang="en-US" dirty="0"/>
              <a:t> </a:t>
            </a:r>
            <a:r>
              <a:rPr lang="en-US" dirty="0" err="1"/>
              <a:t>kepada</a:t>
            </a:r>
            <a:r>
              <a:rPr lang="en-US" dirty="0"/>
              <a:t> </a:t>
            </a:r>
            <a:r>
              <a:rPr lang="en-US" dirty="0" err="1"/>
              <a:t>tiga</a:t>
            </a:r>
            <a:r>
              <a:rPr lang="en-US" dirty="0"/>
              <a:t> </a:t>
            </a:r>
            <a:r>
              <a:rPr lang="en-US" dirty="0" err="1"/>
              <a:t>pendapat</a:t>
            </a:r>
            <a:r>
              <a:rPr lang="en-US" dirty="0"/>
              <a:t> :</a:t>
            </a:r>
            <a:endParaRPr lang="en-MY" dirty="0"/>
          </a:p>
          <a:p>
            <a:r>
              <a:rPr lang="en-US" dirty="0"/>
              <a:t> </a:t>
            </a:r>
            <a:endParaRPr lang="en-MY" dirty="0"/>
          </a:p>
          <a:p>
            <a:r>
              <a:rPr lang="en-US" b="1" dirty="0" err="1"/>
              <a:t>Pendapat</a:t>
            </a:r>
            <a:r>
              <a:rPr lang="en-US" b="1" dirty="0"/>
              <a:t> </a:t>
            </a:r>
            <a:r>
              <a:rPr lang="en-US" b="1" dirty="0" err="1"/>
              <a:t>Pertama</a:t>
            </a:r>
            <a:r>
              <a:rPr lang="en-US" b="1" dirty="0"/>
              <a:t> :</a:t>
            </a:r>
            <a:r>
              <a:rPr lang="en-US" dirty="0"/>
              <a:t> </a:t>
            </a:r>
            <a:r>
              <a:rPr lang="en-US" dirty="0" err="1"/>
              <a:t>Memadai</a:t>
            </a:r>
            <a:r>
              <a:rPr lang="en-US" dirty="0"/>
              <a:t> </a:t>
            </a:r>
            <a:r>
              <a:rPr lang="en-US" dirty="0" err="1"/>
              <a:t>dengan</a:t>
            </a:r>
            <a:r>
              <a:rPr lang="en-US" dirty="0"/>
              <a:t> </a:t>
            </a:r>
            <a:r>
              <a:rPr lang="en-US" dirty="0" err="1"/>
              <a:t>menyapu</a:t>
            </a:r>
            <a:r>
              <a:rPr lang="en-US" dirty="0"/>
              <a:t> air di </a:t>
            </a:r>
            <a:r>
              <a:rPr lang="en-US" dirty="0" err="1"/>
              <a:t>atas</a:t>
            </a:r>
            <a:r>
              <a:rPr lang="en-US" dirty="0"/>
              <a:t> </a:t>
            </a:r>
            <a:r>
              <a:rPr lang="en-US" dirty="0" err="1"/>
              <a:t>balutan</a:t>
            </a:r>
            <a:r>
              <a:rPr lang="en-US" dirty="0"/>
              <a:t> </a:t>
            </a:r>
            <a:r>
              <a:rPr lang="en-US" dirty="0" err="1"/>
              <a:t>dan</a:t>
            </a:r>
            <a:r>
              <a:rPr lang="en-US" dirty="0"/>
              <a:t> </a:t>
            </a:r>
            <a:r>
              <a:rPr lang="en-US" dirty="0" err="1"/>
              <a:t>tidak</a:t>
            </a:r>
            <a:r>
              <a:rPr lang="en-US" dirty="0"/>
              <a:t> </a:t>
            </a:r>
            <a:r>
              <a:rPr lang="en-US" dirty="0" err="1"/>
              <a:t>perlu</a:t>
            </a:r>
            <a:r>
              <a:rPr lang="en-US" dirty="0"/>
              <a:t> </a:t>
            </a:r>
            <a:r>
              <a:rPr lang="en-US" dirty="0" err="1"/>
              <a:t>bertayammum</a:t>
            </a:r>
            <a:r>
              <a:rPr lang="en-US" dirty="0"/>
              <a:t>. Pendapat ini adalah pendapat mazhab </a:t>
            </a:r>
            <a:r>
              <a:rPr lang="en-US" dirty="0" err="1"/>
              <a:t>Hanafiy</a:t>
            </a:r>
            <a:r>
              <a:rPr lang="en-US" dirty="0"/>
              <a:t> dan Maliki.</a:t>
            </a:r>
            <a:endParaRPr lang="en-MY" dirty="0"/>
          </a:p>
          <a:p>
            <a:r>
              <a:rPr lang="en-US" dirty="0"/>
              <a:t> </a:t>
            </a:r>
            <a:endParaRPr lang="en-MY" dirty="0"/>
          </a:p>
          <a:p>
            <a:r>
              <a:rPr lang="en-US" b="1" dirty="0" err="1"/>
              <a:t>Pendapat</a:t>
            </a:r>
            <a:r>
              <a:rPr lang="en-US" b="1" dirty="0"/>
              <a:t> </a:t>
            </a:r>
            <a:r>
              <a:rPr lang="en-US" b="1" dirty="0" err="1"/>
              <a:t>Kedua</a:t>
            </a:r>
            <a:r>
              <a:rPr lang="en-US" b="1" dirty="0"/>
              <a:t> :</a:t>
            </a:r>
            <a:r>
              <a:rPr lang="en-US" dirty="0"/>
              <a:t> </a:t>
            </a:r>
            <a:r>
              <a:rPr lang="en-US" dirty="0" err="1"/>
              <a:t>Dikehendaki</a:t>
            </a:r>
            <a:r>
              <a:rPr lang="en-US" dirty="0"/>
              <a:t> </a:t>
            </a:r>
            <a:r>
              <a:rPr lang="en-US" dirty="0" err="1"/>
              <a:t>membasuh</a:t>
            </a:r>
            <a:r>
              <a:rPr lang="en-US" dirty="0"/>
              <a:t> </a:t>
            </a:r>
            <a:r>
              <a:rPr lang="en-US" dirty="0" err="1"/>
              <a:t>anggota</a:t>
            </a:r>
            <a:r>
              <a:rPr lang="en-US" dirty="0"/>
              <a:t> yang </a:t>
            </a:r>
            <a:r>
              <a:rPr lang="en-US" dirty="0" err="1"/>
              <a:t>sihat</a:t>
            </a:r>
            <a:r>
              <a:rPr lang="en-US" dirty="0"/>
              <a:t> </a:t>
            </a:r>
            <a:r>
              <a:rPr lang="en-US" dirty="0" err="1"/>
              <a:t>dengan</a:t>
            </a:r>
            <a:r>
              <a:rPr lang="en-US" dirty="0"/>
              <a:t> air, </a:t>
            </a:r>
            <a:r>
              <a:rPr lang="en-US" dirty="0" err="1"/>
              <a:t>menyapu</a:t>
            </a:r>
            <a:r>
              <a:rPr lang="en-US" dirty="0"/>
              <a:t> air di </a:t>
            </a:r>
            <a:r>
              <a:rPr lang="en-US" dirty="0" err="1"/>
              <a:t>atas</a:t>
            </a:r>
            <a:r>
              <a:rPr lang="en-US" dirty="0"/>
              <a:t> </a:t>
            </a:r>
            <a:r>
              <a:rPr lang="en-US" dirty="0" err="1"/>
              <a:t>balutan</a:t>
            </a:r>
            <a:r>
              <a:rPr lang="en-US" dirty="0"/>
              <a:t> </a:t>
            </a:r>
            <a:r>
              <a:rPr lang="en-US" dirty="0" err="1"/>
              <a:t>dan</a:t>
            </a:r>
            <a:r>
              <a:rPr lang="en-US" dirty="0"/>
              <a:t> </a:t>
            </a:r>
            <a:r>
              <a:rPr lang="en-US" dirty="0" err="1"/>
              <a:t>bertayammum</a:t>
            </a:r>
            <a:r>
              <a:rPr lang="en-US" dirty="0"/>
              <a:t> </a:t>
            </a:r>
            <a:r>
              <a:rPr lang="en-US" dirty="0" err="1"/>
              <a:t>sebagai</a:t>
            </a:r>
            <a:r>
              <a:rPr lang="en-US" dirty="0"/>
              <a:t> </a:t>
            </a:r>
            <a:r>
              <a:rPr lang="en-US" dirty="0" err="1"/>
              <a:t>ganti</a:t>
            </a:r>
            <a:r>
              <a:rPr lang="en-US" dirty="0"/>
              <a:t> </a:t>
            </a:r>
            <a:r>
              <a:rPr lang="en-US" dirty="0" err="1"/>
              <a:t>anggota</a:t>
            </a:r>
            <a:r>
              <a:rPr lang="en-US" dirty="0"/>
              <a:t> yang </a:t>
            </a:r>
            <a:r>
              <a:rPr lang="en-US" dirty="0" err="1"/>
              <a:t>sakit</a:t>
            </a:r>
            <a:r>
              <a:rPr lang="en-US" dirty="0"/>
              <a:t>. Pendapat ini adalah pendapat mazhab </a:t>
            </a:r>
            <a:r>
              <a:rPr lang="en-US" dirty="0" err="1"/>
              <a:t>Shafii</a:t>
            </a:r>
            <a:r>
              <a:rPr lang="en-US" dirty="0"/>
              <a:t> dan </a:t>
            </a:r>
            <a:r>
              <a:rPr lang="en-US" dirty="0" err="1"/>
              <a:t>Hanbaliy</a:t>
            </a:r>
            <a:r>
              <a:rPr lang="en-US" dirty="0"/>
              <a:t>.</a:t>
            </a:r>
            <a:endParaRPr lang="en-MY" dirty="0"/>
          </a:p>
          <a:p>
            <a:r>
              <a:rPr lang="en-US" dirty="0"/>
              <a:t>	</a:t>
            </a:r>
            <a:endParaRPr lang="en-MY" dirty="0"/>
          </a:p>
          <a:p>
            <a:r>
              <a:rPr lang="en-US" dirty="0" err="1"/>
              <a:t>Menyapu</a:t>
            </a:r>
            <a:r>
              <a:rPr lang="en-US" dirty="0"/>
              <a:t> air di </a:t>
            </a:r>
            <a:r>
              <a:rPr lang="en-US" dirty="0" err="1"/>
              <a:t>atas</a:t>
            </a:r>
            <a:r>
              <a:rPr lang="en-US" dirty="0"/>
              <a:t> </a:t>
            </a:r>
            <a:r>
              <a:rPr lang="en-US" dirty="0" err="1"/>
              <a:t>balutan</a:t>
            </a:r>
            <a:r>
              <a:rPr lang="en-US" dirty="0"/>
              <a:t>, </a:t>
            </a:r>
            <a:r>
              <a:rPr lang="en-US" dirty="0" err="1"/>
              <a:t>tidak</a:t>
            </a:r>
            <a:r>
              <a:rPr lang="en-US" dirty="0"/>
              <a:t> </a:t>
            </a:r>
            <a:r>
              <a:rPr lang="en-US" dirty="0" err="1"/>
              <a:t>mempunyai</a:t>
            </a:r>
            <a:r>
              <a:rPr lang="en-US" dirty="0"/>
              <a:t> </a:t>
            </a:r>
            <a:r>
              <a:rPr lang="en-US" dirty="0" err="1"/>
              <a:t>tempoh</a:t>
            </a:r>
            <a:r>
              <a:rPr lang="en-US" dirty="0"/>
              <a:t> yang </a:t>
            </a:r>
            <a:r>
              <a:rPr lang="en-US" dirty="0" err="1"/>
              <a:t>tertentu</a:t>
            </a:r>
            <a:r>
              <a:rPr lang="en-US" dirty="0"/>
              <a:t>, </a:t>
            </a:r>
            <a:r>
              <a:rPr lang="en-US" dirty="0" err="1"/>
              <a:t>bahkan</a:t>
            </a:r>
            <a:r>
              <a:rPr lang="en-US" dirty="0"/>
              <a:t> </a:t>
            </a:r>
            <a:r>
              <a:rPr lang="en-US" dirty="0" err="1"/>
              <a:t>berterusan</a:t>
            </a:r>
            <a:r>
              <a:rPr lang="en-US" dirty="0"/>
              <a:t> </a:t>
            </a:r>
            <a:r>
              <a:rPr lang="en-US" dirty="0" err="1"/>
              <a:t>selama</a:t>
            </a:r>
            <a:r>
              <a:rPr lang="en-US" dirty="0"/>
              <a:t> </a:t>
            </a:r>
            <a:r>
              <a:rPr lang="en-US" dirty="0" err="1"/>
              <a:t>mana</a:t>
            </a:r>
            <a:r>
              <a:rPr lang="en-US" dirty="0"/>
              <a:t> </a:t>
            </a:r>
            <a:r>
              <a:rPr lang="en-US" dirty="0" err="1"/>
              <a:t>sakit</a:t>
            </a:r>
            <a:r>
              <a:rPr lang="en-US" dirty="0"/>
              <a:t> (</a:t>
            </a:r>
            <a:r>
              <a:rPr lang="en-US" dirty="0" err="1"/>
              <a:t>keuzuran</a:t>
            </a:r>
            <a:r>
              <a:rPr lang="en-US" dirty="0"/>
              <a:t>) </a:t>
            </a:r>
            <a:r>
              <a:rPr lang="en-US" dirty="0" err="1"/>
              <a:t>masih</a:t>
            </a:r>
            <a:r>
              <a:rPr lang="en-US" dirty="0"/>
              <a:t> </a:t>
            </a:r>
            <a:r>
              <a:rPr lang="en-US" dirty="0" err="1"/>
              <a:t>ada</a:t>
            </a:r>
            <a:r>
              <a:rPr lang="en-US" dirty="0"/>
              <a:t>. </a:t>
            </a:r>
            <a:r>
              <a:rPr lang="en-US" dirty="0" err="1"/>
              <a:t>Apabila</a:t>
            </a:r>
            <a:r>
              <a:rPr lang="en-US" dirty="0"/>
              <a:t> </a:t>
            </a:r>
            <a:r>
              <a:rPr lang="en-US" dirty="0" err="1"/>
              <a:t>sakit</a:t>
            </a:r>
            <a:r>
              <a:rPr lang="en-US" dirty="0"/>
              <a:t> (</a:t>
            </a:r>
            <a:r>
              <a:rPr lang="en-US" dirty="0" err="1"/>
              <a:t>seperti</a:t>
            </a:r>
            <a:r>
              <a:rPr lang="en-US" dirty="0"/>
              <a:t> </a:t>
            </a:r>
            <a:r>
              <a:rPr lang="en-US" dirty="0" err="1"/>
              <a:t>luka</a:t>
            </a:r>
            <a:r>
              <a:rPr lang="en-US" dirty="0"/>
              <a:t> </a:t>
            </a:r>
            <a:r>
              <a:rPr lang="en-US" dirty="0" err="1"/>
              <a:t>atau</a:t>
            </a:r>
            <a:r>
              <a:rPr lang="en-US" dirty="0"/>
              <a:t> </a:t>
            </a:r>
            <a:r>
              <a:rPr lang="en-US" dirty="0" err="1"/>
              <a:t>patah</a:t>
            </a:r>
            <a:r>
              <a:rPr lang="en-US" dirty="0"/>
              <a:t>) </a:t>
            </a:r>
            <a:r>
              <a:rPr lang="en-US" dirty="0" err="1"/>
              <a:t>telah</a:t>
            </a:r>
            <a:r>
              <a:rPr lang="en-US" dirty="0"/>
              <a:t> </a:t>
            </a:r>
            <a:r>
              <a:rPr lang="en-US" dirty="0" err="1"/>
              <a:t>sembuh</a:t>
            </a:r>
            <a:r>
              <a:rPr lang="en-US" dirty="0"/>
              <a:t>, </a:t>
            </a:r>
            <a:r>
              <a:rPr lang="en-US" dirty="0" err="1"/>
              <a:t>gugurlah</a:t>
            </a:r>
            <a:r>
              <a:rPr lang="en-US" dirty="0"/>
              <a:t> </a:t>
            </a:r>
            <a:r>
              <a:rPr lang="en-US" dirty="0" err="1"/>
              <a:t>kewajipan</a:t>
            </a:r>
            <a:r>
              <a:rPr lang="en-US" dirty="0"/>
              <a:t> </a:t>
            </a:r>
            <a:r>
              <a:rPr lang="en-US" dirty="0" err="1"/>
              <a:t>menyapu</a:t>
            </a:r>
            <a:r>
              <a:rPr lang="en-US" dirty="0"/>
              <a:t>, </a:t>
            </a:r>
            <a:r>
              <a:rPr lang="en-US" dirty="0" err="1"/>
              <a:t>sebaliknya</a:t>
            </a:r>
            <a:r>
              <a:rPr lang="en-US" dirty="0"/>
              <a:t> </a:t>
            </a:r>
            <a:r>
              <a:rPr lang="en-US" dirty="0" err="1"/>
              <a:t>wajib</a:t>
            </a:r>
            <a:r>
              <a:rPr lang="en-US" dirty="0"/>
              <a:t> </a:t>
            </a:r>
            <a:r>
              <a:rPr lang="en-US" dirty="0" err="1"/>
              <a:t>dibasuh</a:t>
            </a:r>
            <a:r>
              <a:rPr lang="en-US" dirty="0"/>
              <a:t> </a:t>
            </a:r>
            <a:r>
              <a:rPr lang="en-US" dirty="0" err="1"/>
              <a:t>anggota</a:t>
            </a:r>
            <a:r>
              <a:rPr lang="en-US" dirty="0"/>
              <a:t> yang </a:t>
            </a:r>
            <a:r>
              <a:rPr lang="en-US" dirty="0" err="1"/>
              <a:t>sembuh</a:t>
            </a:r>
            <a:r>
              <a:rPr lang="en-US" dirty="0"/>
              <a:t>.</a:t>
            </a:r>
            <a:endParaRPr lang="en-MY" dirty="0"/>
          </a:p>
          <a:p>
            <a:endParaRPr lang="en-MY" dirty="0"/>
          </a:p>
          <a:p>
            <a:pPr marL="109728" indent="0">
              <a:buNone/>
            </a:pPr>
            <a:r>
              <a:rPr lang="en-US" dirty="0" err="1"/>
              <a:t>Sekiranya</a:t>
            </a:r>
            <a:r>
              <a:rPr lang="en-US" dirty="0"/>
              <a:t> </a:t>
            </a:r>
            <a:r>
              <a:rPr lang="en-US" dirty="0" err="1"/>
              <a:t>sakit</a:t>
            </a:r>
            <a:r>
              <a:rPr lang="en-US" dirty="0"/>
              <a:t> </a:t>
            </a:r>
            <a:r>
              <a:rPr lang="en-US" dirty="0" err="1"/>
              <a:t>telah</a:t>
            </a:r>
            <a:r>
              <a:rPr lang="en-US" dirty="0"/>
              <a:t> </a:t>
            </a:r>
            <a:r>
              <a:rPr lang="en-US" dirty="0" err="1"/>
              <a:t>sembuh</a:t>
            </a:r>
            <a:r>
              <a:rPr lang="en-US" dirty="0"/>
              <a:t>, </a:t>
            </a:r>
            <a:r>
              <a:rPr lang="en-US" dirty="0" err="1"/>
              <a:t>sedangkan</a:t>
            </a:r>
            <a:r>
              <a:rPr lang="en-US" dirty="0"/>
              <a:t> </a:t>
            </a:r>
            <a:r>
              <a:rPr lang="en-US" dirty="0" err="1"/>
              <a:t>wuduk</a:t>
            </a:r>
            <a:r>
              <a:rPr lang="en-US" dirty="0"/>
              <a:t> </a:t>
            </a:r>
            <a:r>
              <a:rPr lang="en-US" dirty="0" err="1"/>
              <a:t>pesakit</a:t>
            </a:r>
            <a:r>
              <a:rPr lang="en-US" dirty="0"/>
              <a:t> </a:t>
            </a:r>
            <a:r>
              <a:rPr lang="en-US" dirty="0" err="1"/>
              <a:t>masih</a:t>
            </a:r>
            <a:r>
              <a:rPr lang="en-US" dirty="0"/>
              <a:t> </a:t>
            </a:r>
            <a:r>
              <a:rPr lang="en-US" dirty="0" err="1"/>
              <a:t>belum</a:t>
            </a:r>
            <a:r>
              <a:rPr lang="en-US" dirty="0"/>
              <a:t> </a:t>
            </a:r>
            <a:r>
              <a:rPr lang="en-US" dirty="0" err="1"/>
              <a:t>batal</a:t>
            </a:r>
            <a:r>
              <a:rPr lang="en-US" dirty="0"/>
              <a:t>, </a:t>
            </a:r>
            <a:r>
              <a:rPr lang="en-US" dirty="0" err="1"/>
              <a:t>wajib</a:t>
            </a:r>
            <a:r>
              <a:rPr lang="en-US" dirty="0"/>
              <a:t> </a:t>
            </a:r>
            <a:r>
              <a:rPr lang="en-US" dirty="0" err="1"/>
              <a:t>membasuh</a:t>
            </a:r>
            <a:r>
              <a:rPr lang="en-US" dirty="0"/>
              <a:t> </a:t>
            </a:r>
            <a:r>
              <a:rPr lang="en-US" dirty="0" err="1"/>
              <a:t>semula</a:t>
            </a:r>
            <a:r>
              <a:rPr lang="en-US" dirty="0"/>
              <a:t> </a:t>
            </a:r>
            <a:r>
              <a:rPr lang="en-US" dirty="0" err="1"/>
              <a:t>anggota</a:t>
            </a:r>
            <a:r>
              <a:rPr lang="en-US" dirty="0"/>
              <a:t> yang </a:t>
            </a:r>
            <a:r>
              <a:rPr lang="en-US" dirty="0" err="1"/>
              <a:t>telah</a:t>
            </a:r>
            <a:r>
              <a:rPr lang="en-US" dirty="0"/>
              <a:t> </a:t>
            </a:r>
            <a:r>
              <a:rPr lang="en-US" dirty="0" err="1"/>
              <a:t>sihat</a:t>
            </a:r>
            <a:endParaRPr lang="en-MY" dirty="0"/>
          </a:p>
        </p:txBody>
      </p:sp>
      <p:sp>
        <p:nvSpPr>
          <p:cNvPr id="3" name="Footer Placeholder 2"/>
          <p:cNvSpPr>
            <a:spLocks noGrp="1"/>
          </p:cNvSpPr>
          <p:nvPr>
            <p:ph type="ftr" sz="quarter" idx="11"/>
          </p:nvPr>
        </p:nvSpPr>
        <p:spPr/>
        <p:txBody>
          <a:bodyPr/>
          <a:lstStyle/>
          <a:p>
            <a:pPr>
              <a:defRPr/>
            </a:pPr>
            <a:r>
              <a:rPr lang="en-US"/>
              <a:t>PUSAT PENGAJIAN SYARIAH FAKULTI PENGAJIAN KONTEMPORI ISLAM UNIVERSITI  SULTAN ZAINAL ABIDIN</a:t>
            </a:r>
          </a:p>
        </p:txBody>
      </p:sp>
      <p:sp>
        <p:nvSpPr>
          <p:cNvPr id="4" name="Title 3"/>
          <p:cNvSpPr>
            <a:spLocks noGrp="1"/>
          </p:cNvSpPr>
          <p:nvPr>
            <p:ph type="title"/>
          </p:nvPr>
        </p:nvSpPr>
        <p:spPr/>
        <p:txBody>
          <a:bodyPr>
            <a:normAutofit fontScale="90000"/>
          </a:bodyPr>
          <a:lstStyle/>
          <a:p>
            <a:pPr lvl="0" algn="ctr"/>
            <a:br>
              <a:rPr lang="en-US" sz="3100" dirty="0">
                <a:effectLst/>
              </a:rPr>
            </a:br>
            <a:r>
              <a:rPr lang="en-US" sz="3100" dirty="0">
                <a:effectLst/>
              </a:rPr>
              <a:t>KEPERLUAN BERTAYAMMUM SELEPAS MENYAPU AIR DI ATAS BALUTAN</a:t>
            </a:r>
            <a:br>
              <a:rPr lang="en-MY" dirty="0">
                <a:effectLst/>
              </a:rPr>
            </a:br>
            <a:endParaRPr lang="en-MY" dirty="0"/>
          </a:p>
        </p:txBody>
      </p:sp>
    </p:spTree>
    <p:extLst>
      <p:ext uri="{BB962C8B-B14F-4D97-AF65-F5344CB8AC3E}">
        <p14:creationId xmlns:p14="http://schemas.microsoft.com/office/powerpoint/2010/main" val="6028616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algn="just"/>
            <a:r>
              <a:rPr lang="en-US" dirty="0" err="1"/>
              <a:t>Bagi</a:t>
            </a:r>
            <a:r>
              <a:rPr lang="en-US" dirty="0"/>
              <a:t> </a:t>
            </a:r>
            <a:r>
              <a:rPr lang="en-US" dirty="0" err="1"/>
              <a:t>pesakit</a:t>
            </a:r>
            <a:r>
              <a:rPr lang="en-US" dirty="0"/>
              <a:t> </a:t>
            </a:r>
            <a:r>
              <a:rPr lang="en-US" dirty="0" err="1"/>
              <a:t>berhadas</a:t>
            </a:r>
            <a:r>
              <a:rPr lang="en-US" dirty="0"/>
              <a:t> </a:t>
            </a:r>
            <a:r>
              <a:rPr lang="en-US" dirty="0" err="1"/>
              <a:t>besar</a:t>
            </a:r>
            <a:r>
              <a:rPr lang="en-US" dirty="0"/>
              <a:t> yang </a:t>
            </a:r>
            <a:r>
              <a:rPr lang="en-US" dirty="0" err="1"/>
              <a:t>sudah</a:t>
            </a:r>
            <a:r>
              <a:rPr lang="en-US" dirty="0"/>
              <a:t> pun </a:t>
            </a:r>
            <a:r>
              <a:rPr lang="en-US" dirty="0" err="1"/>
              <a:t>mandi</a:t>
            </a:r>
            <a:r>
              <a:rPr lang="en-US" dirty="0"/>
              <a:t>, </a:t>
            </a:r>
            <a:r>
              <a:rPr lang="en-US" dirty="0" err="1"/>
              <a:t>kemudian</a:t>
            </a:r>
            <a:r>
              <a:rPr lang="en-US" dirty="0"/>
              <a:t> </a:t>
            </a:r>
            <a:r>
              <a:rPr lang="en-US" dirty="0" err="1"/>
              <a:t>didapati</a:t>
            </a:r>
            <a:r>
              <a:rPr lang="en-US" dirty="0"/>
              <a:t> </a:t>
            </a:r>
            <a:r>
              <a:rPr lang="en-US" dirty="0" err="1"/>
              <a:t>luka</a:t>
            </a:r>
            <a:r>
              <a:rPr lang="en-US" dirty="0"/>
              <a:t> </a:t>
            </a:r>
            <a:r>
              <a:rPr lang="en-US" dirty="0" err="1"/>
              <a:t>pada</a:t>
            </a:r>
            <a:r>
              <a:rPr lang="en-US" dirty="0"/>
              <a:t> </a:t>
            </a:r>
            <a:r>
              <a:rPr lang="en-US" dirty="0" err="1"/>
              <a:t>anggota</a:t>
            </a:r>
            <a:r>
              <a:rPr lang="en-US" dirty="0"/>
              <a:t> </a:t>
            </a:r>
            <a:r>
              <a:rPr lang="en-US" dirty="0" err="1"/>
              <a:t>wuduknya</a:t>
            </a:r>
            <a:r>
              <a:rPr lang="en-US" dirty="0"/>
              <a:t> </a:t>
            </a:r>
            <a:r>
              <a:rPr lang="en-US" dirty="0" err="1"/>
              <a:t>telah</a:t>
            </a:r>
            <a:r>
              <a:rPr lang="en-US" dirty="0"/>
              <a:t> </a:t>
            </a:r>
            <a:r>
              <a:rPr lang="en-US" dirty="0" err="1"/>
              <a:t>sembuh</a:t>
            </a:r>
            <a:r>
              <a:rPr lang="en-US" dirty="0"/>
              <a:t>, </a:t>
            </a:r>
            <a:r>
              <a:rPr lang="en-US" dirty="0" err="1"/>
              <a:t>wajib</a:t>
            </a:r>
            <a:r>
              <a:rPr lang="en-US" dirty="0"/>
              <a:t> </a:t>
            </a:r>
            <a:r>
              <a:rPr lang="en-US" dirty="0" err="1"/>
              <a:t>membasuh</a:t>
            </a:r>
            <a:r>
              <a:rPr lang="en-US" dirty="0"/>
              <a:t> </a:t>
            </a:r>
            <a:r>
              <a:rPr lang="en-US" dirty="0" err="1"/>
              <a:t>tempat</a:t>
            </a:r>
            <a:r>
              <a:rPr lang="en-US" dirty="0"/>
              <a:t> yang </a:t>
            </a:r>
            <a:r>
              <a:rPr lang="en-US" dirty="0" err="1"/>
              <a:t>dibalut</a:t>
            </a:r>
            <a:r>
              <a:rPr lang="en-US" dirty="0"/>
              <a:t> </a:t>
            </a:r>
            <a:r>
              <a:rPr lang="en-US" dirty="0" err="1"/>
              <a:t>sahaja</a:t>
            </a:r>
            <a:r>
              <a:rPr lang="en-US" dirty="0"/>
              <a:t> </a:t>
            </a:r>
            <a:r>
              <a:rPr lang="en-US" dirty="0" err="1"/>
              <a:t>dan</a:t>
            </a:r>
            <a:r>
              <a:rPr lang="en-US" dirty="0"/>
              <a:t> </a:t>
            </a:r>
            <a:r>
              <a:rPr lang="en-US" dirty="0" err="1"/>
              <a:t>tidak</a:t>
            </a:r>
            <a:r>
              <a:rPr lang="en-US" dirty="0"/>
              <a:t> </a:t>
            </a:r>
            <a:r>
              <a:rPr lang="en-US" dirty="0" err="1"/>
              <a:t>wajib</a:t>
            </a:r>
            <a:r>
              <a:rPr lang="en-US" dirty="0"/>
              <a:t> </a:t>
            </a:r>
            <a:r>
              <a:rPr lang="en-US" dirty="0" err="1"/>
              <a:t>membasuh</a:t>
            </a:r>
            <a:r>
              <a:rPr lang="en-US" dirty="0"/>
              <a:t> </a:t>
            </a:r>
            <a:r>
              <a:rPr lang="en-US" dirty="0" err="1"/>
              <a:t>anggota</a:t>
            </a:r>
            <a:r>
              <a:rPr lang="en-US" dirty="0"/>
              <a:t> </a:t>
            </a:r>
            <a:r>
              <a:rPr lang="en-US" dirty="0" err="1"/>
              <a:t>badan</a:t>
            </a:r>
            <a:r>
              <a:rPr lang="en-US" dirty="0"/>
              <a:t> yang lain.</a:t>
            </a:r>
            <a:endParaRPr lang="en-MY" dirty="0"/>
          </a:p>
          <a:p>
            <a:pPr algn="just"/>
            <a:endParaRPr lang="en-MY" dirty="0"/>
          </a:p>
          <a:p>
            <a:pPr algn="just"/>
            <a:r>
              <a:rPr lang="en-US" dirty="0" err="1"/>
              <a:t>Pesakit</a:t>
            </a:r>
            <a:r>
              <a:rPr lang="en-US" dirty="0"/>
              <a:t> yang </a:t>
            </a:r>
            <a:r>
              <a:rPr lang="en-US" dirty="0" err="1"/>
              <a:t>memakai</a:t>
            </a:r>
            <a:r>
              <a:rPr lang="en-US" dirty="0"/>
              <a:t> </a:t>
            </a:r>
            <a:r>
              <a:rPr lang="en-US" dirty="0" err="1"/>
              <a:t>balutan</a:t>
            </a:r>
            <a:r>
              <a:rPr lang="en-US" dirty="0"/>
              <a:t>, </a:t>
            </a:r>
            <a:r>
              <a:rPr lang="en-US" dirty="0" err="1"/>
              <a:t>wajib</a:t>
            </a:r>
            <a:r>
              <a:rPr lang="en-US" dirty="0"/>
              <a:t> </a:t>
            </a:r>
            <a:r>
              <a:rPr lang="en-US" dirty="0" err="1"/>
              <a:t>mengqadakan</a:t>
            </a:r>
            <a:r>
              <a:rPr lang="en-US" dirty="0"/>
              <a:t> </a:t>
            </a:r>
            <a:r>
              <a:rPr lang="en-US" dirty="0" err="1"/>
              <a:t>semula</a:t>
            </a:r>
            <a:r>
              <a:rPr lang="en-US" dirty="0"/>
              <a:t> </a:t>
            </a:r>
            <a:r>
              <a:rPr lang="en-US" dirty="0" err="1"/>
              <a:t>solatnya</a:t>
            </a:r>
            <a:r>
              <a:rPr lang="en-US" dirty="0"/>
              <a:t> </a:t>
            </a:r>
            <a:r>
              <a:rPr lang="en-US" dirty="0" err="1"/>
              <a:t>sekiranya</a:t>
            </a:r>
            <a:r>
              <a:rPr lang="en-US" dirty="0"/>
              <a:t> </a:t>
            </a:r>
            <a:r>
              <a:rPr lang="en-US" dirty="0" err="1"/>
              <a:t>berada</a:t>
            </a:r>
            <a:r>
              <a:rPr lang="en-US" dirty="0"/>
              <a:t> </a:t>
            </a:r>
            <a:r>
              <a:rPr lang="en-US" dirty="0" err="1"/>
              <a:t>dalam</a:t>
            </a:r>
            <a:r>
              <a:rPr lang="en-US" dirty="0"/>
              <a:t> </a:t>
            </a:r>
            <a:r>
              <a:rPr lang="en-US" dirty="0" err="1"/>
              <a:t>keadaan</a:t>
            </a:r>
            <a:r>
              <a:rPr lang="en-US" dirty="0"/>
              <a:t> </a:t>
            </a:r>
            <a:r>
              <a:rPr lang="en-US" dirty="0" err="1"/>
              <a:t>berikut</a:t>
            </a:r>
            <a:r>
              <a:rPr lang="en-US" dirty="0"/>
              <a:t> :</a:t>
            </a:r>
            <a:endParaRPr lang="en-MY" dirty="0"/>
          </a:p>
          <a:p>
            <a:pPr algn="just"/>
            <a:endParaRPr lang="en-MY" dirty="0"/>
          </a:p>
          <a:p>
            <a:pPr lvl="0" algn="just"/>
            <a:r>
              <a:rPr lang="en-US" dirty="0" err="1"/>
              <a:t>Memakai</a:t>
            </a:r>
            <a:r>
              <a:rPr lang="en-US" dirty="0"/>
              <a:t> </a:t>
            </a:r>
            <a:r>
              <a:rPr lang="en-US" dirty="0" err="1"/>
              <a:t>balutan</a:t>
            </a:r>
            <a:r>
              <a:rPr lang="en-US" dirty="0"/>
              <a:t> </a:t>
            </a:r>
            <a:r>
              <a:rPr lang="en-US" dirty="0" err="1"/>
              <a:t>dalam</a:t>
            </a:r>
            <a:r>
              <a:rPr lang="en-US" dirty="0"/>
              <a:t> </a:t>
            </a:r>
            <a:r>
              <a:rPr lang="en-US" dirty="0" err="1"/>
              <a:t>keadaan</a:t>
            </a:r>
            <a:r>
              <a:rPr lang="en-US" dirty="0"/>
              <a:t> </a:t>
            </a:r>
            <a:r>
              <a:rPr lang="en-US" dirty="0" err="1"/>
              <a:t>tidak</a:t>
            </a:r>
            <a:r>
              <a:rPr lang="en-US" dirty="0"/>
              <a:t> </a:t>
            </a:r>
            <a:r>
              <a:rPr lang="en-US" dirty="0" err="1"/>
              <a:t>bersuci</a:t>
            </a:r>
            <a:r>
              <a:rPr lang="en-US" dirty="0"/>
              <a:t> </a:t>
            </a:r>
            <a:r>
              <a:rPr lang="en-US" dirty="0" err="1"/>
              <a:t>dan</a:t>
            </a:r>
            <a:r>
              <a:rPr lang="en-US" dirty="0"/>
              <a:t> </a:t>
            </a:r>
            <a:r>
              <a:rPr lang="en-US" dirty="0" err="1"/>
              <a:t>balutan</a:t>
            </a:r>
            <a:r>
              <a:rPr lang="en-US" dirty="0"/>
              <a:t> </a:t>
            </a:r>
            <a:r>
              <a:rPr lang="en-US" dirty="0" err="1"/>
              <a:t>tersebut</a:t>
            </a:r>
            <a:r>
              <a:rPr lang="en-US" dirty="0"/>
              <a:t> </a:t>
            </a:r>
            <a:r>
              <a:rPr lang="en-US" dirty="0" err="1"/>
              <a:t>tidak</a:t>
            </a:r>
            <a:r>
              <a:rPr lang="en-US" dirty="0"/>
              <a:t> </a:t>
            </a:r>
            <a:r>
              <a:rPr lang="en-US" dirty="0" err="1"/>
              <a:t>boleh</a:t>
            </a:r>
            <a:r>
              <a:rPr lang="en-US" dirty="0"/>
              <a:t> </a:t>
            </a:r>
            <a:r>
              <a:rPr lang="en-US" dirty="0" err="1"/>
              <a:t>dibuka</a:t>
            </a:r>
            <a:r>
              <a:rPr lang="en-US" dirty="0"/>
              <a:t> </a:t>
            </a:r>
            <a:r>
              <a:rPr lang="en-US" dirty="0" err="1"/>
              <a:t>sama</a:t>
            </a:r>
            <a:r>
              <a:rPr lang="en-US" dirty="0"/>
              <a:t> </a:t>
            </a:r>
            <a:r>
              <a:rPr lang="en-US" dirty="0" err="1"/>
              <a:t>sekali</a:t>
            </a:r>
            <a:r>
              <a:rPr lang="en-US" dirty="0"/>
              <a:t>.</a:t>
            </a:r>
            <a:endParaRPr lang="en-MY" dirty="0"/>
          </a:p>
          <a:p>
            <a:pPr lvl="0" algn="just"/>
            <a:r>
              <a:rPr lang="en-US" dirty="0" err="1"/>
              <a:t>Balutan</a:t>
            </a:r>
            <a:r>
              <a:rPr lang="en-US" dirty="0"/>
              <a:t> </a:t>
            </a:r>
            <a:r>
              <a:rPr lang="en-US" dirty="0" err="1"/>
              <a:t>itu</a:t>
            </a:r>
            <a:r>
              <a:rPr lang="en-US" dirty="0"/>
              <a:t> </a:t>
            </a:r>
            <a:r>
              <a:rPr lang="en-US" dirty="0" err="1"/>
              <a:t>terletak</a:t>
            </a:r>
            <a:r>
              <a:rPr lang="en-US" dirty="0"/>
              <a:t> </a:t>
            </a:r>
            <a:r>
              <a:rPr lang="en-US" dirty="0" err="1"/>
              <a:t>pada</a:t>
            </a:r>
            <a:r>
              <a:rPr lang="en-US" dirty="0"/>
              <a:t> </a:t>
            </a:r>
            <a:r>
              <a:rPr lang="en-US" dirty="0" err="1"/>
              <a:t>anggota</a:t>
            </a:r>
            <a:r>
              <a:rPr lang="en-US" dirty="0"/>
              <a:t> </a:t>
            </a:r>
            <a:r>
              <a:rPr lang="en-US" dirty="0" err="1"/>
              <a:t>tayammum</a:t>
            </a:r>
            <a:r>
              <a:rPr lang="en-US" dirty="0"/>
              <a:t>, </a:t>
            </a:r>
            <a:r>
              <a:rPr lang="en-US" dirty="0" err="1"/>
              <a:t>iaitu</a:t>
            </a:r>
            <a:r>
              <a:rPr lang="en-US" dirty="0"/>
              <a:t> </a:t>
            </a:r>
            <a:r>
              <a:rPr lang="en-US" dirty="0" err="1"/>
              <a:t>muka</a:t>
            </a:r>
            <a:r>
              <a:rPr lang="en-US" dirty="0"/>
              <a:t> </a:t>
            </a:r>
            <a:r>
              <a:rPr lang="en-US" dirty="0" err="1"/>
              <a:t>dan</a:t>
            </a:r>
            <a:r>
              <a:rPr lang="en-US" dirty="0"/>
              <a:t> </a:t>
            </a:r>
            <a:r>
              <a:rPr lang="en-US" dirty="0" err="1"/>
              <a:t>kedua</a:t>
            </a:r>
            <a:r>
              <a:rPr lang="en-US" dirty="0"/>
              <a:t> </a:t>
            </a:r>
            <a:r>
              <a:rPr lang="en-US" dirty="0" err="1"/>
              <a:t>tangan</a:t>
            </a:r>
            <a:r>
              <a:rPr lang="en-US" dirty="0"/>
              <a:t>.</a:t>
            </a:r>
          </a:p>
          <a:p>
            <a:pPr marL="109728" lvl="0" indent="0" algn="just">
              <a:buNone/>
            </a:pPr>
            <a:endParaRPr lang="en-MY" dirty="0"/>
          </a:p>
          <a:p>
            <a:pPr algn="just"/>
            <a:r>
              <a:rPr lang="en-US" dirty="0"/>
              <a:t>Kadar </a:t>
            </a:r>
            <a:r>
              <a:rPr lang="en-US" dirty="0" err="1"/>
              <a:t>balutan</a:t>
            </a:r>
            <a:r>
              <a:rPr lang="en-US" dirty="0"/>
              <a:t> </a:t>
            </a:r>
            <a:r>
              <a:rPr lang="en-US" dirty="0" err="1"/>
              <a:t>pada</a:t>
            </a:r>
            <a:r>
              <a:rPr lang="en-US" dirty="0"/>
              <a:t> </a:t>
            </a:r>
            <a:r>
              <a:rPr lang="en-US" dirty="0" err="1"/>
              <a:t>tempat</a:t>
            </a:r>
            <a:r>
              <a:rPr lang="en-US" dirty="0"/>
              <a:t> </a:t>
            </a:r>
            <a:r>
              <a:rPr lang="en-US" dirty="0" err="1"/>
              <a:t>sakit</a:t>
            </a:r>
            <a:r>
              <a:rPr lang="en-US" dirty="0"/>
              <a:t> </a:t>
            </a:r>
            <a:r>
              <a:rPr lang="en-US" dirty="0" err="1"/>
              <a:t>menjangkaui</a:t>
            </a:r>
            <a:r>
              <a:rPr lang="en-US" dirty="0"/>
              <a:t> </a:t>
            </a:r>
            <a:r>
              <a:rPr lang="en-US" dirty="0" err="1"/>
              <a:t>kawasan</a:t>
            </a:r>
            <a:r>
              <a:rPr lang="en-US" dirty="0"/>
              <a:t> yang </a:t>
            </a:r>
            <a:r>
              <a:rPr lang="en-US" dirty="0" err="1"/>
              <a:t>sihat</a:t>
            </a:r>
            <a:endParaRPr lang="en-MY" dirty="0"/>
          </a:p>
        </p:txBody>
      </p:sp>
      <p:sp>
        <p:nvSpPr>
          <p:cNvPr id="3" name="Footer Placeholder 2"/>
          <p:cNvSpPr>
            <a:spLocks noGrp="1"/>
          </p:cNvSpPr>
          <p:nvPr>
            <p:ph type="ftr" sz="quarter" idx="11"/>
          </p:nvPr>
        </p:nvSpPr>
        <p:spPr/>
        <p:txBody>
          <a:bodyPr/>
          <a:lstStyle/>
          <a:p>
            <a:pPr>
              <a:defRPr/>
            </a:pPr>
            <a:r>
              <a:rPr lang="en-US"/>
              <a:t>PUSAT PENGAJIAN SYARIAH FAKULTI PENGAJIAN KONTEMPORI ISLAM UNIVERSITI  SULTAN ZAINAL ABIDIN</a:t>
            </a:r>
          </a:p>
        </p:txBody>
      </p:sp>
    </p:spTree>
    <p:extLst>
      <p:ext uri="{BB962C8B-B14F-4D97-AF65-F5344CB8AC3E}">
        <p14:creationId xmlns:p14="http://schemas.microsoft.com/office/powerpoint/2010/main" val="6491238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algn="just"/>
            <a:r>
              <a:rPr lang="en-MY" sz="1400" dirty="0" err="1"/>
              <a:t>Penyakit</a:t>
            </a:r>
            <a:r>
              <a:rPr lang="en-MY" sz="1400" dirty="0"/>
              <a:t> </a:t>
            </a:r>
            <a:r>
              <a:rPr lang="en-MY" sz="1400" dirty="0" err="1"/>
              <a:t>buasir</a:t>
            </a:r>
            <a:r>
              <a:rPr lang="en-MY" sz="1400" dirty="0"/>
              <a:t>, </a:t>
            </a:r>
            <a:r>
              <a:rPr lang="en-MY" sz="1400" dirty="0" err="1"/>
              <a:t>Dedas</a:t>
            </a:r>
            <a:r>
              <a:rPr lang="en-MY" sz="1400" dirty="0"/>
              <a:t> </a:t>
            </a:r>
            <a:r>
              <a:rPr lang="en-MY" sz="1400" dirty="0" err="1"/>
              <a:t>dan</a:t>
            </a:r>
            <a:r>
              <a:rPr lang="en-MY" sz="1400" dirty="0"/>
              <a:t> </a:t>
            </a:r>
            <a:r>
              <a:rPr lang="en-MY" sz="1400" dirty="0" err="1"/>
              <a:t>Istihadah</a:t>
            </a:r>
            <a:endParaRPr lang="en-MY" sz="1400" dirty="0"/>
          </a:p>
          <a:p>
            <a:pPr algn="just"/>
            <a:endParaRPr lang="en-MY" sz="1400" dirty="0"/>
          </a:p>
          <a:p>
            <a:pPr algn="just"/>
            <a:r>
              <a:rPr lang="en-MY" sz="1400" dirty="0" err="1"/>
              <a:t>Ulama</a:t>
            </a:r>
            <a:r>
              <a:rPr lang="en-MY" sz="1400" dirty="0"/>
              <a:t> </a:t>
            </a:r>
            <a:r>
              <a:rPr lang="en-MY" sz="1400" dirty="0" err="1"/>
              <a:t>mazhab</a:t>
            </a:r>
            <a:r>
              <a:rPr lang="en-MY" sz="1400" dirty="0"/>
              <a:t> </a:t>
            </a:r>
            <a:r>
              <a:rPr lang="en-MY" sz="1400" dirty="0" err="1"/>
              <a:t>empat</a:t>
            </a:r>
            <a:r>
              <a:rPr lang="en-MY" sz="1400" dirty="0"/>
              <a:t> </a:t>
            </a:r>
            <a:r>
              <a:rPr lang="en-MY" sz="1400" dirty="0" err="1"/>
              <a:t>berbeza</a:t>
            </a:r>
            <a:r>
              <a:rPr lang="en-MY" sz="1400" dirty="0"/>
              <a:t> </a:t>
            </a:r>
            <a:r>
              <a:rPr lang="en-MY" sz="1400" dirty="0" err="1"/>
              <a:t>pendapat</a:t>
            </a:r>
            <a:r>
              <a:rPr lang="en-MY" sz="1400" dirty="0"/>
              <a:t> </a:t>
            </a:r>
            <a:r>
              <a:rPr lang="en-MY" sz="1400" dirty="0" err="1"/>
              <a:t>mengenai</a:t>
            </a:r>
            <a:r>
              <a:rPr lang="en-MY" sz="1400" dirty="0"/>
              <a:t> </a:t>
            </a:r>
            <a:r>
              <a:rPr lang="en-MY" sz="1400" dirty="0" err="1"/>
              <a:t>tatacara</a:t>
            </a:r>
            <a:r>
              <a:rPr lang="en-MY" sz="1400" dirty="0"/>
              <a:t> </a:t>
            </a:r>
            <a:r>
              <a:rPr lang="en-MY" sz="1400" dirty="0" err="1"/>
              <a:t>berwuduk</a:t>
            </a:r>
            <a:r>
              <a:rPr lang="en-MY" sz="1400" dirty="0"/>
              <a:t> </a:t>
            </a:r>
            <a:r>
              <a:rPr lang="en-MY" sz="1400" dirty="0" err="1"/>
              <a:t>bagi</a:t>
            </a:r>
            <a:r>
              <a:rPr lang="en-MY" sz="1400" dirty="0"/>
              <a:t> </a:t>
            </a:r>
            <a:r>
              <a:rPr lang="en-MY" sz="1400" dirty="0" err="1"/>
              <a:t>pesakit</a:t>
            </a:r>
            <a:r>
              <a:rPr lang="en-MY" sz="1400" dirty="0"/>
              <a:t> yang </a:t>
            </a:r>
            <a:r>
              <a:rPr lang="en-MY" sz="1400" dirty="0" err="1"/>
              <a:t>mengalami</a:t>
            </a:r>
            <a:r>
              <a:rPr lang="en-MY" sz="1400" dirty="0"/>
              <a:t> </a:t>
            </a:r>
            <a:r>
              <a:rPr lang="en-MY" sz="1400" dirty="0" err="1"/>
              <a:t>penyakit</a:t>
            </a:r>
            <a:r>
              <a:rPr lang="en-MY" sz="1400" dirty="0"/>
              <a:t> di </a:t>
            </a:r>
            <a:r>
              <a:rPr lang="en-MY" sz="1400" dirty="0" err="1"/>
              <a:t>atas</a:t>
            </a:r>
            <a:r>
              <a:rPr lang="en-MY" sz="1400" dirty="0"/>
              <a:t> </a:t>
            </a:r>
            <a:r>
              <a:rPr lang="en-MY" sz="1400" dirty="0" err="1"/>
              <a:t>kepada</a:t>
            </a:r>
            <a:r>
              <a:rPr lang="en-MY" sz="1400" dirty="0"/>
              <a:t> </a:t>
            </a:r>
            <a:r>
              <a:rPr lang="en-MY" sz="1400" dirty="0" err="1"/>
              <a:t>tiga</a:t>
            </a:r>
            <a:r>
              <a:rPr lang="en-MY" sz="1400" dirty="0"/>
              <a:t> </a:t>
            </a:r>
            <a:r>
              <a:rPr lang="en-MY" sz="1400" dirty="0" err="1"/>
              <a:t>pendapat</a:t>
            </a:r>
            <a:r>
              <a:rPr lang="en-MY" sz="1400" dirty="0"/>
              <a:t> :</a:t>
            </a:r>
          </a:p>
          <a:p>
            <a:pPr algn="just"/>
            <a:endParaRPr lang="en-MY" sz="1400" dirty="0"/>
          </a:p>
          <a:p>
            <a:pPr marL="109728" indent="0" algn="just">
              <a:buNone/>
            </a:pPr>
            <a:r>
              <a:rPr lang="en-MY" sz="1400" b="1" dirty="0" err="1"/>
              <a:t>Pendapat</a:t>
            </a:r>
            <a:r>
              <a:rPr lang="en-MY" sz="1400" b="1" dirty="0"/>
              <a:t> </a:t>
            </a:r>
            <a:r>
              <a:rPr lang="en-MY" sz="1400" b="1" dirty="0" err="1"/>
              <a:t>Pertama</a:t>
            </a:r>
            <a:r>
              <a:rPr lang="en-MY" sz="1400" b="1" dirty="0"/>
              <a:t> :</a:t>
            </a:r>
            <a:r>
              <a:rPr lang="en-MY" sz="1400" dirty="0"/>
              <a:t> </a:t>
            </a:r>
            <a:r>
              <a:rPr lang="en-MY" sz="1400" dirty="0" err="1"/>
              <a:t>Wajib</a:t>
            </a:r>
            <a:r>
              <a:rPr lang="en-MY" sz="1400" dirty="0"/>
              <a:t> </a:t>
            </a:r>
            <a:r>
              <a:rPr lang="en-MY" sz="1400" dirty="0" err="1"/>
              <a:t>berwuduk</a:t>
            </a:r>
            <a:r>
              <a:rPr lang="en-MY" sz="1400" dirty="0"/>
              <a:t> </a:t>
            </a:r>
            <a:r>
              <a:rPr lang="en-MY" sz="1400" dirty="0" err="1"/>
              <a:t>terlebih</a:t>
            </a:r>
            <a:r>
              <a:rPr lang="en-MY" sz="1400" dirty="0"/>
              <a:t> </a:t>
            </a:r>
            <a:r>
              <a:rPr lang="en-MY" sz="1400" dirty="0" err="1"/>
              <a:t>dahulu</a:t>
            </a:r>
            <a:r>
              <a:rPr lang="en-MY" sz="1400" dirty="0"/>
              <a:t> </a:t>
            </a:r>
            <a:r>
              <a:rPr lang="en-MY" sz="1400" dirty="0" err="1"/>
              <a:t>setiap</a:t>
            </a:r>
            <a:r>
              <a:rPr lang="en-MY" sz="1400" dirty="0"/>
              <a:t> kali </a:t>
            </a:r>
            <a:r>
              <a:rPr lang="en-MY" sz="1400" dirty="0" err="1"/>
              <a:t>hendak</a:t>
            </a:r>
            <a:r>
              <a:rPr lang="en-MY" sz="1400" dirty="0"/>
              <a:t> </a:t>
            </a:r>
            <a:r>
              <a:rPr lang="en-MY" sz="1400" dirty="0" err="1"/>
              <a:t>menunaikan</a:t>
            </a:r>
            <a:r>
              <a:rPr lang="en-MY" sz="1400" dirty="0"/>
              <a:t> </a:t>
            </a:r>
            <a:r>
              <a:rPr lang="en-MY" sz="1400" dirty="0" err="1"/>
              <a:t>solat</a:t>
            </a:r>
            <a:r>
              <a:rPr lang="en-MY" sz="1400" dirty="0"/>
              <a:t> </a:t>
            </a:r>
            <a:r>
              <a:rPr lang="en-MY" sz="1400" dirty="0" err="1"/>
              <a:t>fardu</a:t>
            </a:r>
            <a:r>
              <a:rPr lang="en-MY" sz="1400" dirty="0"/>
              <a:t> </a:t>
            </a:r>
            <a:r>
              <a:rPr lang="en-MY" sz="1400" dirty="0" err="1"/>
              <a:t>atau</a:t>
            </a:r>
            <a:r>
              <a:rPr lang="en-MY" sz="1400" dirty="0"/>
              <a:t> </a:t>
            </a:r>
            <a:r>
              <a:rPr lang="en-MY" sz="1400" dirty="0" err="1"/>
              <a:t>sunat</a:t>
            </a:r>
            <a:r>
              <a:rPr lang="en-MY" sz="1400" dirty="0"/>
              <a:t> </a:t>
            </a:r>
            <a:r>
              <a:rPr lang="en-MY" sz="1400" dirty="0" err="1"/>
              <a:t>tanpa</a:t>
            </a:r>
            <a:r>
              <a:rPr lang="en-MY" sz="1400" dirty="0"/>
              <a:t> </a:t>
            </a:r>
            <a:r>
              <a:rPr lang="en-MY" sz="1400" dirty="0" err="1"/>
              <a:t>menentukan</a:t>
            </a:r>
            <a:r>
              <a:rPr lang="en-MY" sz="1400" dirty="0"/>
              <a:t> </a:t>
            </a:r>
            <a:r>
              <a:rPr lang="en-MY" sz="1400" dirty="0" err="1"/>
              <a:t>masuk</a:t>
            </a:r>
            <a:r>
              <a:rPr lang="en-MY" sz="1400" dirty="0"/>
              <a:t> </a:t>
            </a:r>
            <a:r>
              <a:rPr lang="en-MY" sz="1400" dirty="0" err="1"/>
              <a:t>waktu</a:t>
            </a:r>
            <a:r>
              <a:rPr lang="en-MY" sz="1400" dirty="0"/>
              <a:t> </a:t>
            </a:r>
            <a:r>
              <a:rPr lang="en-MY" sz="1400" dirty="0" err="1"/>
              <a:t>solat</a:t>
            </a:r>
            <a:r>
              <a:rPr lang="en-MY" sz="1400" dirty="0"/>
              <a:t> </a:t>
            </a:r>
            <a:r>
              <a:rPr lang="en-MY" sz="1400" dirty="0" err="1"/>
              <a:t>atau</a:t>
            </a:r>
            <a:r>
              <a:rPr lang="en-MY" sz="1400" dirty="0"/>
              <a:t> </a:t>
            </a:r>
            <a:r>
              <a:rPr lang="en-MY" sz="1400" dirty="0" err="1"/>
              <a:t>tidak</a:t>
            </a:r>
            <a:r>
              <a:rPr lang="en-MY" sz="1400" dirty="0"/>
              <a:t>. </a:t>
            </a:r>
            <a:r>
              <a:rPr lang="en-MY" sz="1400" dirty="0" err="1"/>
              <a:t>Pendapat</a:t>
            </a:r>
            <a:r>
              <a:rPr lang="en-MY" sz="1400" dirty="0"/>
              <a:t> </a:t>
            </a:r>
            <a:r>
              <a:rPr lang="en-MY" sz="1400" dirty="0" err="1"/>
              <a:t>ini</a:t>
            </a:r>
            <a:r>
              <a:rPr lang="en-MY" sz="1400" dirty="0"/>
              <a:t> </a:t>
            </a:r>
            <a:r>
              <a:rPr lang="en-MY" sz="1400" dirty="0" err="1"/>
              <a:t>adalah</a:t>
            </a:r>
            <a:r>
              <a:rPr lang="en-MY" sz="1400" dirty="0"/>
              <a:t> </a:t>
            </a:r>
            <a:r>
              <a:rPr lang="en-MY" sz="1400" dirty="0" err="1"/>
              <a:t>pendapat</a:t>
            </a:r>
            <a:r>
              <a:rPr lang="en-MY" sz="1400" dirty="0"/>
              <a:t> </a:t>
            </a:r>
            <a:r>
              <a:rPr lang="en-MY" sz="1400" dirty="0" err="1"/>
              <a:t>mazhab</a:t>
            </a:r>
            <a:r>
              <a:rPr lang="en-MY" sz="1400" dirty="0"/>
              <a:t> </a:t>
            </a:r>
            <a:r>
              <a:rPr lang="en-MY" sz="1400" dirty="0" err="1"/>
              <a:t>Hanafiy</a:t>
            </a:r>
            <a:r>
              <a:rPr lang="en-MY" sz="1400" dirty="0"/>
              <a:t> </a:t>
            </a:r>
            <a:r>
              <a:rPr lang="en-MY" sz="1400" dirty="0" err="1"/>
              <a:t>dan</a:t>
            </a:r>
            <a:r>
              <a:rPr lang="en-MY" sz="1400" dirty="0"/>
              <a:t> </a:t>
            </a:r>
            <a:r>
              <a:rPr lang="en-MY" sz="1400" dirty="0" err="1"/>
              <a:t>Hanbaliy</a:t>
            </a:r>
            <a:r>
              <a:rPr lang="en-MY" sz="1400" dirty="0"/>
              <a:t>. </a:t>
            </a:r>
            <a:r>
              <a:rPr lang="en-MY" sz="1400" dirty="0" err="1"/>
              <a:t>Golongan</a:t>
            </a:r>
            <a:r>
              <a:rPr lang="en-MY" sz="1400" dirty="0"/>
              <a:t> </a:t>
            </a:r>
            <a:r>
              <a:rPr lang="en-MY" sz="1400" dirty="0" err="1"/>
              <a:t>ini</a:t>
            </a:r>
            <a:r>
              <a:rPr lang="en-MY" sz="1400" dirty="0"/>
              <a:t> </a:t>
            </a:r>
            <a:r>
              <a:rPr lang="en-MY" sz="1400" dirty="0" err="1"/>
              <a:t>berdalilkan</a:t>
            </a:r>
            <a:r>
              <a:rPr lang="en-MY" sz="1400" dirty="0"/>
              <a:t> </a:t>
            </a:r>
            <a:r>
              <a:rPr lang="en-MY" sz="1400" dirty="0" err="1"/>
              <a:t>kepada</a:t>
            </a:r>
            <a:r>
              <a:rPr lang="en-MY" sz="1400" dirty="0"/>
              <a:t> </a:t>
            </a:r>
            <a:r>
              <a:rPr lang="en-MY" sz="1400" dirty="0" err="1"/>
              <a:t>hadis</a:t>
            </a:r>
            <a:r>
              <a:rPr lang="en-MY" sz="1400" dirty="0"/>
              <a:t> yang </a:t>
            </a:r>
            <a:r>
              <a:rPr lang="en-MY" sz="1400" dirty="0" err="1"/>
              <a:t>diriwayatkan</a:t>
            </a:r>
            <a:r>
              <a:rPr lang="en-MY" sz="1400" dirty="0"/>
              <a:t> </a:t>
            </a:r>
            <a:r>
              <a:rPr lang="en-MY" sz="1400" dirty="0" err="1"/>
              <a:t>daripada</a:t>
            </a:r>
            <a:r>
              <a:rPr lang="en-MY" sz="1400" dirty="0"/>
              <a:t> ‘</a:t>
            </a:r>
            <a:r>
              <a:rPr lang="en-MY" sz="1400" dirty="0" err="1"/>
              <a:t>Aishah</a:t>
            </a:r>
            <a:r>
              <a:rPr lang="en-MY" sz="1400" dirty="0"/>
              <a:t> </a:t>
            </a:r>
            <a:r>
              <a:rPr lang="en-MY" sz="1400" dirty="0" err="1"/>
              <a:t>r.h</a:t>
            </a:r>
            <a:r>
              <a:rPr lang="en-MY" sz="1400" dirty="0"/>
              <a:t>, </a:t>
            </a:r>
            <a:r>
              <a:rPr lang="en-MY" sz="1400" dirty="0" err="1"/>
              <a:t>FÉtimah</a:t>
            </a:r>
            <a:r>
              <a:rPr lang="en-MY" sz="1400" dirty="0"/>
              <a:t> </a:t>
            </a:r>
            <a:r>
              <a:rPr lang="en-MY" sz="1400" dirty="0" err="1"/>
              <a:t>binti</a:t>
            </a:r>
            <a:r>
              <a:rPr lang="en-MY" sz="1400" dirty="0"/>
              <a:t> </a:t>
            </a:r>
            <a:r>
              <a:rPr lang="en-MY" sz="1400" dirty="0" err="1"/>
              <a:t>Abi</a:t>
            </a:r>
            <a:r>
              <a:rPr lang="en-MY" sz="1400" dirty="0"/>
              <a:t>  </a:t>
            </a:r>
            <a:r>
              <a:rPr lang="en-MY" sz="1400" dirty="0" err="1"/>
              <a:t>Hubaish</a:t>
            </a:r>
            <a:r>
              <a:rPr lang="en-MY" sz="1400" dirty="0"/>
              <a:t> </a:t>
            </a:r>
            <a:r>
              <a:rPr lang="en-MY" sz="1400" dirty="0" err="1"/>
              <a:t>pernah</a:t>
            </a:r>
            <a:r>
              <a:rPr lang="en-MY" sz="1400" dirty="0"/>
              <a:t> </a:t>
            </a:r>
            <a:r>
              <a:rPr lang="en-MY" sz="1400" dirty="0" err="1"/>
              <a:t>datang</a:t>
            </a:r>
            <a:r>
              <a:rPr lang="en-MY" sz="1400" dirty="0"/>
              <a:t> </a:t>
            </a:r>
            <a:r>
              <a:rPr lang="en-MY" sz="1400" dirty="0" err="1"/>
              <a:t>bertanya</a:t>
            </a:r>
            <a:r>
              <a:rPr lang="en-MY" sz="1400" dirty="0"/>
              <a:t> </a:t>
            </a:r>
            <a:r>
              <a:rPr lang="en-MY" sz="1400" dirty="0" err="1"/>
              <a:t>Nabi</a:t>
            </a:r>
            <a:r>
              <a:rPr lang="en-MY" sz="1400" dirty="0"/>
              <a:t> S.A.W </a:t>
            </a:r>
            <a:r>
              <a:rPr lang="en-MY" sz="1400" dirty="0" err="1"/>
              <a:t>mengenai</a:t>
            </a:r>
            <a:r>
              <a:rPr lang="en-MY" sz="1400" dirty="0"/>
              <a:t> </a:t>
            </a:r>
            <a:r>
              <a:rPr lang="en-MY" sz="1400" dirty="0" err="1"/>
              <a:t>darah</a:t>
            </a:r>
            <a:r>
              <a:rPr lang="en-MY" sz="1400" dirty="0"/>
              <a:t> </a:t>
            </a:r>
            <a:r>
              <a:rPr lang="en-MY" sz="1400" dirty="0" err="1"/>
              <a:t>istihadah</a:t>
            </a:r>
            <a:r>
              <a:rPr lang="en-MY" sz="1400" dirty="0"/>
              <a:t>. </a:t>
            </a:r>
            <a:r>
              <a:rPr lang="en-MY" sz="1400" dirty="0" err="1"/>
              <a:t>Rasulullah</a:t>
            </a:r>
            <a:r>
              <a:rPr lang="en-MY" sz="1400" dirty="0"/>
              <a:t> S.A.W </a:t>
            </a:r>
            <a:r>
              <a:rPr lang="en-MY" sz="1400" dirty="0" err="1"/>
              <a:t>bersabda</a:t>
            </a:r>
            <a:r>
              <a:rPr lang="en-MY" sz="1400" dirty="0"/>
              <a:t> :</a:t>
            </a:r>
          </a:p>
          <a:p>
            <a:pPr algn="just"/>
            <a:endParaRPr lang="en-MY" sz="1400" dirty="0"/>
          </a:p>
          <a:p>
            <a:pPr algn="just" rtl="1"/>
            <a:r>
              <a:rPr lang="ar-SA" sz="1400" b="1" dirty="0"/>
              <a:t>...ثُمَّ تَوَضَّئِيْ لِكُلِّ صَلاَةٍ حَتَّى يَجِيءَ ذَلِكَ الْوَقْتُ....</a:t>
            </a:r>
            <a:endParaRPr lang="en-MY" sz="1400" dirty="0"/>
          </a:p>
          <a:p>
            <a:pPr algn="just"/>
            <a:r>
              <a:rPr lang="en-US" sz="1400" dirty="0" err="1"/>
              <a:t>Maksudnya</a:t>
            </a:r>
            <a:r>
              <a:rPr lang="en-US" sz="1400" dirty="0"/>
              <a:t> :</a:t>
            </a:r>
            <a:endParaRPr lang="en-MY" sz="1400" dirty="0"/>
          </a:p>
          <a:p>
            <a:pPr algn="just"/>
            <a:r>
              <a:rPr lang="en-US" sz="1400" dirty="0"/>
              <a:t>…</a:t>
            </a:r>
            <a:r>
              <a:rPr lang="en-US" sz="1400" dirty="0" err="1"/>
              <a:t>kemudian</a:t>
            </a:r>
            <a:r>
              <a:rPr lang="en-US" sz="1400" dirty="0"/>
              <a:t> </a:t>
            </a:r>
            <a:r>
              <a:rPr lang="en-US" sz="1400" dirty="0" err="1"/>
              <a:t>berwuduk</a:t>
            </a:r>
            <a:r>
              <a:rPr lang="en-US" sz="1400" dirty="0"/>
              <a:t> </a:t>
            </a:r>
            <a:r>
              <a:rPr lang="en-US" sz="1400" dirty="0" err="1"/>
              <a:t>setiap</a:t>
            </a:r>
            <a:r>
              <a:rPr lang="en-US" sz="1400" dirty="0"/>
              <a:t> kali </a:t>
            </a:r>
            <a:r>
              <a:rPr lang="en-US" sz="1400" dirty="0" err="1"/>
              <a:t>hendak</a:t>
            </a:r>
            <a:r>
              <a:rPr lang="en-US" sz="1400" dirty="0"/>
              <a:t> </a:t>
            </a:r>
            <a:r>
              <a:rPr lang="en-US" sz="1400" dirty="0" err="1"/>
              <a:t>menunaikan</a:t>
            </a:r>
            <a:r>
              <a:rPr lang="en-US" sz="1400" dirty="0"/>
              <a:t> </a:t>
            </a:r>
            <a:r>
              <a:rPr lang="en-US" sz="1400" dirty="0" err="1"/>
              <a:t>solat</a:t>
            </a:r>
            <a:r>
              <a:rPr lang="en-US" sz="1400" dirty="0"/>
              <a:t> </a:t>
            </a:r>
            <a:r>
              <a:rPr lang="en-US" sz="1400" dirty="0" err="1"/>
              <a:t>sehingga</a:t>
            </a:r>
            <a:r>
              <a:rPr lang="en-US" sz="1400" dirty="0"/>
              <a:t> </a:t>
            </a:r>
            <a:r>
              <a:rPr lang="en-US" sz="1400" dirty="0" err="1"/>
              <a:t>luput</a:t>
            </a:r>
            <a:r>
              <a:rPr lang="en-US" sz="1400" dirty="0"/>
              <a:t> </a:t>
            </a:r>
            <a:r>
              <a:rPr lang="en-US" sz="1400" dirty="0" err="1"/>
              <a:t>waktu</a:t>
            </a:r>
            <a:endParaRPr lang="en-MY" sz="1400" dirty="0"/>
          </a:p>
        </p:txBody>
      </p:sp>
      <p:sp>
        <p:nvSpPr>
          <p:cNvPr id="3" name="Footer Placeholder 2"/>
          <p:cNvSpPr>
            <a:spLocks noGrp="1"/>
          </p:cNvSpPr>
          <p:nvPr>
            <p:ph type="ftr" sz="quarter" idx="11"/>
          </p:nvPr>
        </p:nvSpPr>
        <p:spPr/>
        <p:txBody>
          <a:bodyPr/>
          <a:lstStyle/>
          <a:p>
            <a:pPr>
              <a:defRPr/>
            </a:pPr>
            <a:r>
              <a:rPr lang="en-US"/>
              <a:t>PUSAT PENGAJIAN SYARIAH FAKULTI PENGAJIAN KONTEMPORI ISLAM UNIVERSITI  SULTAN ZAINAL ABIDIN</a:t>
            </a:r>
          </a:p>
        </p:txBody>
      </p:sp>
      <p:sp>
        <p:nvSpPr>
          <p:cNvPr id="4" name="Title 3"/>
          <p:cNvSpPr>
            <a:spLocks noGrp="1"/>
          </p:cNvSpPr>
          <p:nvPr>
            <p:ph type="title"/>
          </p:nvPr>
        </p:nvSpPr>
        <p:spPr/>
        <p:txBody>
          <a:bodyPr>
            <a:noAutofit/>
          </a:bodyPr>
          <a:lstStyle/>
          <a:p>
            <a:pPr lvl="1" algn="ctr" rtl="0">
              <a:spcBef>
                <a:spcPct val="0"/>
              </a:spcBef>
            </a:pPr>
            <a:br>
              <a:rPr lang="en-US" sz="3200" b="1" dirty="0"/>
            </a:br>
            <a:r>
              <a:rPr lang="en-US" sz="3200" b="1" dirty="0"/>
              <a:t>ISU-ISU WUDUK BAGI ORANG YANG UZUR SHAR‘IY</a:t>
            </a:r>
            <a:br>
              <a:rPr lang="en-MY" sz="3200" dirty="0"/>
            </a:br>
            <a:endParaRPr lang="en-MY" sz="3200" dirty="0"/>
          </a:p>
        </p:txBody>
      </p:sp>
    </p:spTree>
    <p:extLst>
      <p:ext uri="{BB962C8B-B14F-4D97-AF65-F5344CB8AC3E}">
        <p14:creationId xmlns:p14="http://schemas.microsoft.com/office/powerpoint/2010/main" val="990896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idx="1"/>
          </p:nvPr>
        </p:nvSpPr>
        <p:spPr/>
        <p:txBody>
          <a:bodyPr/>
          <a:lstStyle/>
          <a:p>
            <a:pPr algn="just" rtl="0" eaLnBrk="1" hangingPunct="1">
              <a:lnSpc>
                <a:spcPct val="90000"/>
              </a:lnSpc>
              <a:defRPr/>
            </a:pPr>
            <a:r>
              <a:rPr lang="sv-SE" sz="2400" b="1" dirty="0"/>
              <a:t>Hadis yang diriwayatkan menerusi Abdullah bin Amru bin al-'As ( r.a ) daripada nabi ( s.a.w ):</a:t>
            </a:r>
          </a:p>
          <a:p>
            <a:pPr algn="just" rtl="0" eaLnBrk="1" hangingPunct="1">
              <a:lnSpc>
                <a:spcPct val="90000"/>
              </a:lnSpc>
              <a:buFont typeface="Wingdings" pitchFamily="2" charset="2"/>
              <a:buNone/>
              <a:defRPr/>
            </a:pPr>
            <a:endParaRPr lang="sv-SE" sz="2400" b="1" dirty="0"/>
          </a:p>
          <a:p>
            <a:pPr algn="just" rtl="0" eaLnBrk="1" hangingPunct="1">
              <a:lnSpc>
                <a:spcPct val="90000"/>
              </a:lnSpc>
              <a:defRPr/>
            </a:pPr>
            <a:r>
              <a:rPr lang="sv-SE" sz="2400" b="1" dirty="0"/>
              <a:t>Satu hari baginda ( s.a.w ) menyebut tentang solat. Baginda berkata: Sesiapa yang menjaga solat, akan memperolehi cahaya, hujjah dan keselamatan pada hari kiamak kelak. Sesiapa yang tidak menjaga solat, tidak akan memperolehi cahaya, hujjah dan juga keselamatan. Pada hari kiamak kelak, akan bersama dengan Qarun, Fir'aun, Haman dan Ubai bin Khalaf. Hadis riwayat al-Tirmizi, ibn Majah al-Hakim dan lain-lain.</a:t>
            </a:r>
            <a:endParaRPr lang="en-US" sz="2400" dirty="0"/>
          </a:p>
          <a:p>
            <a:pPr algn="l" rtl="0" eaLnBrk="1" hangingPunct="1">
              <a:lnSpc>
                <a:spcPct val="90000"/>
              </a:lnSpc>
              <a:defRPr/>
            </a:pPr>
            <a:endParaRPr lang="en-US" sz="2400" dirty="0"/>
          </a:p>
        </p:txBody>
      </p:sp>
      <p:sp>
        <p:nvSpPr>
          <p:cNvPr id="6" name="Footer Placeholder 5"/>
          <p:cNvSpPr>
            <a:spLocks noGrp="1"/>
          </p:cNvSpPr>
          <p:nvPr>
            <p:ph type="ftr" sz="quarter" idx="11"/>
          </p:nvPr>
        </p:nvSpPr>
        <p:spPr/>
        <p:txBody>
          <a:bodyPr/>
          <a:lstStyle/>
          <a:p>
            <a:pPr>
              <a:defRPr/>
            </a:pPr>
            <a:r>
              <a:rPr lang="en-US"/>
              <a:t>PUSAT PENGAJIAN SYARIAH FAKULTI PENGAJIAN KONTEMPORI ISLAM UNIVERSITI  SULTAN ZAINAL ABIDIN</a:t>
            </a:r>
          </a:p>
        </p:txBody>
      </p:sp>
      <p:sp>
        <p:nvSpPr>
          <p:cNvPr id="55298" name="Rectangle 2"/>
          <p:cNvSpPr>
            <a:spLocks noGrp="1" noChangeArrowheads="1"/>
          </p:cNvSpPr>
          <p:nvPr>
            <p:ph type="title"/>
          </p:nvPr>
        </p:nvSpPr>
        <p:spPr/>
        <p:txBody>
          <a:bodyPr>
            <a:normAutofit fontScale="90000"/>
          </a:bodyPr>
          <a:lstStyle/>
          <a:p>
            <a:pPr algn="ctr" eaLnBrk="1" hangingPunct="1">
              <a:defRPr/>
            </a:pPr>
            <a:r>
              <a:rPr lang="en-US" sz="3600" b="1" dirty="0"/>
              <a:t>ANCAMAN KERAS KERANA MENINGGALKAN IBADAH</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lgn="just"/>
            <a:r>
              <a:rPr lang="en-MY" b="1" dirty="0" err="1"/>
              <a:t>Pendapat</a:t>
            </a:r>
            <a:r>
              <a:rPr lang="en-MY" b="1" dirty="0"/>
              <a:t> </a:t>
            </a:r>
            <a:r>
              <a:rPr lang="en-MY" b="1" dirty="0" err="1"/>
              <a:t>Kedua</a:t>
            </a:r>
            <a:r>
              <a:rPr lang="en-MY" b="1" dirty="0"/>
              <a:t> :</a:t>
            </a:r>
            <a:r>
              <a:rPr lang="en-MY" dirty="0"/>
              <a:t> </a:t>
            </a:r>
            <a:r>
              <a:rPr lang="en-MY" dirty="0" err="1"/>
              <a:t>Sunat</a:t>
            </a:r>
            <a:r>
              <a:rPr lang="en-MY" dirty="0"/>
              <a:t> </a:t>
            </a:r>
            <a:r>
              <a:rPr lang="en-MY" dirty="0" err="1"/>
              <a:t>berwuduk</a:t>
            </a:r>
            <a:r>
              <a:rPr lang="en-MY" dirty="0"/>
              <a:t> </a:t>
            </a:r>
            <a:r>
              <a:rPr lang="en-MY" dirty="0" err="1"/>
              <a:t>terlebih</a:t>
            </a:r>
            <a:r>
              <a:rPr lang="en-MY" dirty="0"/>
              <a:t> </a:t>
            </a:r>
            <a:r>
              <a:rPr lang="en-MY" dirty="0" err="1"/>
              <a:t>dahulu</a:t>
            </a:r>
            <a:r>
              <a:rPr lang="en-MY" dirty="0"/>
              <a:t> </a:t>
            </a:r>
            <a:r>
              <a:rPr lang="en-MY" dirty="0" err="1"/>
              <a:t>setiap</a:t>
            </a:r>
            <a:r>
              <a:rPr lang="en-MY" dirty="0"/>
              <a:t> kali </a:t>
            </a:r>
            <a:r>
              <a:rPr lang="en-MY" dirty="0" err="1"/>
              <a:t>hendak</a:t>
            </a:r>
            <a:r>
              <a:rPr lang="en-MY" dirty="0"/>
              <a:t> </a:t>
            </a:r>
            <a:r>
              <a:rPr lang="en-MY" dirty="0" err="1"/>
              <a:t>menunaikan</a:t>
            </a:r>
            <a:r>
              <a:rPr lang="en-MY" dirty="0"/>
              <a:t> </a:t>
            </a:r>
            <a:r>
              <a:rPr lang="en-MY" dirty="0" err="1"/>
              <a:t>solat</a:t>
            </a:r>
            <a:r>
              <a:rPr lang="en-MY" dirty="0"/>
              <a:t> </a:t>
            </a:r>
            <a:r>
              <a:rPr lang="en-MY" dirty="0" err="1"/>
              <a:t>dan</a:t>
            </a:r>
            <a:r>
              <a:rPr lang="en-MY" dirty="0"/>
              <a:t> </a:t>
            </a:r>
            <a:r>
              <a:rPr lang="en-MY" dirty="0" err="1"/>
              <a:t>wajib</a:t>
            </a:r>
            <a:r>
              <a:rPr lang="en-MY" dirty="0"/>
              <a:t> </a:t>
            </a:r>
            <a:r>
              <a:rPr lang="en-MY" dirty="0" err="1"/>
              <a:t>mandi</a:t>
            </a:r>
            <a:r>
              <a:rPr lang="en-MY" dirty="0"/>
              <a:t> </a:t>
            </a:r>
            <a:r>
              <a:rPr lang="en-MY" dirty="0" err="1"/>
              <a:t>setiap</a:t>
            </a:r>
            <a:r>
              <a:rPr lang="en-MY" dirty="0"/>
              <a:t> kali </a:t>
            </a:r>
            <a:r>
              <a:rPr lang="en-MY" dirty="0" err="1"/>
              <a:t>darah</a:t>
            </a:r>
            <a:r>
              <a:rPr lang="en-MY" dirty="0"/>
              <a:t> </a:t>
            </a:r>
            <a:r>
              <a:rPr lang="en-MY" dirty="0" err="1"/>
              <a:t>keluar</a:t>
            </a:r>
            <a:r>
              <a:rPr lang="en-MY" dirty="0"/>
              <a:t> </a:t>
            </a:r>
            <a:r>
              <a:rPr lang="en-MY" dirty="0" err="1"/>
              <a:t>terlampau</a:t>
            </a:r>
            <a:r>
              <a:rPr lang="en-MY" dirty="0"/>
              <a:t> </a:t>
            </a:r>
            <a:r>
              <a:rPr lang="en-MY" dirty="0" err="1"/>
              <a:t>banyak</a:t>
            </a:r>
            <a:r>
              <a:rPr lang="en-MY" dirty="0"/>
              <a:t>. </a:t>
            </a:r>
            <a:r>
              <a:rPr lang="en-MY" dirty="0" err="1"/>
              <a:t>Pendapat</a:t>
            </a:r>
            <a:r>
              <a:rPr lang="en-MY" dirty="0"/>
              <a:t> </a:t>
            </a:r>
            <a:r>
              <a:rPr lang="en-MY" dirty="0" err="1"/>
              <a:t>ini</a:t>
            </a:r>
            <a:r>
              <a:rPr lang="en-MY" dirty="0"/>
              <a:t> </a:t>
            </a:r>
            <a:r>
              <a:rPr lang="en-MY" dirty="0" err="1"/>
              <a:t>adalah</a:t>
            </a:r>
            <a:r>
              <a:rPr lang="en-MY" dirty="0"/>
              <a:t> </a:t>
            </a:r>
            <a:r>
              <a:rPr lang="en-MY" dirty="0" err="1"/>
              <a:t>pendapat</a:t>
            </a:r>
            <a:r>
              <a:rPr lang="en-MY" dirty="0"/>
              <a:t> </a:t>
            </a:r>
            <a:r>
              <a:rPr lang="en-MY" dirty="0" err="1"/>
              <a:t>mazhab</a:t>
            </a:r>
            <a:r>
              <a:rPr lang="en-MY" dirty="0"/>
              <a:t> </a:t>
            </a:r>
            <a:r>
              <a:rPr lang="en-MY" dirty="0" err="1"/>
              <a:t>Malikiy</a:t>
            </a:r>
            <a:endParaRPr lang="en-MY" dirty="0"/>
          </a:p>
          <a:p>
            <a:pPr algn="just"/>
            <a:endParaRPr lang="en-MY" dirty="0"/>
          </a:p>
          <a:p>
            <a:pPr algn="just"/>
            <a:r>
              <a:rPr lang="en-US" b="1" dirty="0" err="1"/>
              <a:t>Pendapat</a:t>
            </a:r>
            <a:r>
              <a:rPr lang="en-US" b="1" dirty="0"/>
              <a:t> </a:t>
            </a:r>
            <a:r>
              <a:rPr lang="en-US" b="1" dirty="0" err="1"/>
              <a:t>Ketiga</a:t>
            </a:r>
            <a:r>
              <a:rPr lang="en-US" b="1" dirty="0"/>
              <a:t> :</a:t>
            </a:r>
            <a:r>
              <a:rPr lang="en-US" dirty="0"/>
              <a:t> </a:t>
            </a:r>
            <a:r>
              <a:rPr lang="en-US" dirty="0" err="1"/>
              <a:t>Wajib</a:t>
            </a:r>
            <a:r>
              <a:rPr lang="en-US" dirty="0"/>
              <a:t> </a:t>
            </a:r>
            <a:r>
              <a:rPr lang="en-US" dirty="0" err="1"/>
              <a:t>berwuduk</a:t>
            </a:r>
            <a:r>
              <a:rPr lang="en-US" dirty="0"/>
              <a:t> </a:t>
            </a:r>
            <a:r>
              <a:rPr lang="en-US" dirty="0" err="1"/>
              <a:t>selepas</a:t>
            </a:r>
            <a:r>
              <a:rPr lang="en-US" dirty="0"/>
              <a:t> </a:t>
            </a:r>
            <a:r>
              <a:rPr lang="en-US" dirty="0" err="1"/>
              <a:t>masuk</a:t>
            </a:r>
            <a:r>
              <a:rPr lang="en-US" dirty="0"/>
              <a:t> </a:t>
            </a:r>
            <a:r>
              <a:rPr lang="en-US" dirty="0" err="1"/>
              <a:t>waktu</a:t>
            </a:r>
            <a:r>
              <a:rPr lang="en-US" dirty="0"/>
              <a:t> </a:t>
            </a:r>
            <a:r>
              <a:rPr lang="en-US" dirty="0" err="1"/>
              <a:t>solat</a:t>
            </a:r>
            <a:r>
              <a:rPr lang="en-US" dirty="0"/>
              <a:t> </a:t>
            </a:r>
            <a:r>
              <a:rPr lang="en-US" dirty="0" err="1"/>
              <a:t>bagi</a:t>
            </a:r>
            <a:r>
              <a:rPr lang="en-US" dirty="0"/>
              <a:t> </a:t>
            </a:r>
            <a:r>
              <a:rPr lang="en-US" dirty="0" err="1"/>
              <a:t>wanita</a:t>
            </a:r>
            <a:r>
              <a:rPr lang="en-US" dirty="0"/>
              <a:t> </a:t>
            </a:r>
            <a:r>
              <a:rPr lang="en-US" dirty="0" err="1"/>
              <a:t>istihadah</a:t>
            </a:r>
            <a:r>
              <a:rPr lang="en-US" dirty="0"/>
              <a:t>. </a:t>
            </a:r>
            <a:r>
              <a:rPr lang="en-US" dirty="0" err="1"/>
              <a:t>Pendapat</a:t>
            </a:r>
            <a:r>
              <a:rPr lang="en-US" dirty="0"/>
              <a:t> </a:t>
            </a:r>
            <a:r>
              <a:rPr lang="en-US" dirty="0" err="1"/>
              <a:t>ini</a:t>
            </a:r>
            <a:r>
              <a:rPr lang="en-US" dirty="0"/>
              <a:t> </a:t>
            </a:r>
            <a:r>
              <a:rPr lang="en-US" dirty="0" err="1"/>
              <a:t>adalah</a:t>
            </a:r>
            <a:r>
              <a:rPr lang="en-US" dirty="0"/>
              <a:t> </a:t>
            </a:r>
            <a:r>
              <a:rPr lang="en-US" dirty="0" err="1"/>
              <a:t>pendapat</a:t>
            </a:r>
            <a:r>
              <a:rPr lang="en-US" dirty="0"/>
              <a:t> </a:t>
            </a:r>
            <a:r>
              <a:rPr lang="en-US" dirty="0" err="1"/>
              <a:t>mazhab</a:t>
            </a:r>
            <a:r>
              <a:rPr lang="en-US" dirty="0"/>
              <a:t> </a:t>
            </a:r>
            <a:r>
              <a:rPr lang="en-US" dirty="0" err="1"/>
              <a:t>Shaf‘iy</a:t>
            </a:r>
            <a:r>
              <a:rPr lang="en-US" dirty="0"/>
              <a:t>. </a:t>
            </a:r>
            <a:r>
              <a:rPr lang="en-US" dirty="0" err="1"/>
              <a:t>Golongan</a:t>
            </a:r>
            <a:r>
              <a:rPr lang="en-US" dirty="0"/>
              <a:t> </a:t>
            </a:r>
            <a:r>
              <a:rPr lang="en-US" dirty="0" err="1"/>
              <a:t>ini</a:t>
            </a:r>
            <a:r>
              <a:rPr lang="en-US" dirty="0"/>
              <a:t> </a:t>
            </a:r>
            <a:r>
              <a:rPr lang="en-US" dirty="0" err="1"/>
              <a:t>berdalilkan</a:t>
            </a:r>
            <a:r>
              <a:rPr lang="en-US" dirty="0"/>
              <a:t> </a:t>
            </a:r>
            <a:r>
              <a:rPr lang="en-US" dirty="0" err="1"/>
              <a:t>hadis</a:t>
            </a:r>
            <a:r>
              <a:rPr lang="en-US" dirty="0"/>
              <a:t> yang </a:t>
            </a:r>
            <a:r>
              <a:rPr lang="en-US" dirty="0" err="1"/>
              <a:t>diriwayatkan</a:t>
            </a:r>
            <a:r>
              <a:rPr lang="en-US" dirty="0"/>
              <a:t> </a:t>
            </a:r>
            <a:r>
              <a:rPr lang="en-US" dirty="0" err="1"/>
              <a:t>daripada</a:t>
            </a:r>
            <a:r>
              <a:rPr lang="en-US" dirty="0"/>
              <a:t> </a:t>
            </a:r>
            <a:r>
              <a:rPr lang="en-US" dirty="0" err="1"/>
              <a:t>FÉtimah</a:t>
            </a:r>
            <a:r>
              <a:rPr lang="en-US" dirty="0"/>
              <a:t> </a:t>
            </a:r>
            <a:r>
              <a:rPr lang="en-US" dirty="0" err="1"/>
              <a:t>binti</a:t>
            </a:r>
            <a:r>
              <a:rPr lang="en-US" dirty="0"/>
              <a:t> </a:t>
            </a:r>
            <a:r>
              <a:rPr lang="en-US" dirty="0" err="1"/>
              <a:t>Hubaish</a:t>
            </a:r>
            <a:r>
              <a:rPr lang="en-US" dirty="0"/>
              <a:t> </a:t>
            </a:r>
            <a:r>
              <a:rPr lang="en-US" dirty="0" err="1"/>
              <a:t>r.h</a:t>
            </a:r>
            <a:r>
              <a:rPr lang="en-US" dirty="0"/>
              <a:t> </a:t>
            </a:r>
            <a:r>
              <a:rPr lang="en-US" dirty="0" err="1"/>
              <a:t>mengenai</a:t>
            </a:r>
            <a:r>
              <a:rPr lang="en-US" dirty="0"/>
              <a:t> </a:t>
            </a:r>
            <a:r>
              <a:rPr lang="en-US" dirty="0" err="1"/>
              <a:t>keperluan</a:t>
            </a:r>
            <a:r>
              <a:rPr lang="en-US" dirty="0"/>
              <a:t> </a:t>
            </a:r>
            <a:r>
              <a:rPr lang="en-US" dirty="0" err="1"/>
              <a:t>berwuduk</a:t>
            </a:r>
            <a:r>
              <a:rPr lang="en-US" dirty="0"/>
              <a:t> </a:t>
            </a:r>
            <a:r>
              <a:rPr lang="en-US" dirty="0" err="1"/>
              <a:t>selepas</a:t>
            </a:r>
            <a:r>
              <a:rPr lang="en-US" dirty="0"/>
              <a:t> </a:t>
            </a:r>
            <a:r>
              <a:rPr lang="en-US" dirty="0" err="1"/>
              <a:t>masuk</a:t>
            </a:r>
            <a:r>
              <a:rPr lang="en-US" dirty="0"/>
              <a:t> </a:t>
            </a:r>
            <a:r>
              <a:rPr lang="en-US" dirty="0" err="1"/>
              <a:t>waktu</a:t>
            </a:r>
            <a:r>
              <a:rPr lang="en-US" dirty="0"/>
              <a:t> </a:t>
            </a:r>
            <a:r>
              <a:rPr lang="en-US" dirty="0" err="1"/>
              <a:t>solat</a:t>
            </a:r>
            <a:r>
              <a:rPr lang="en-US" dirty="0"/>
              <a:t> </a:t>
            </a:r>
            <a:r>
              <a:rPr lang="en-US" dirty="0" err="1"/>
              <a:t>bagi</a:t>
            </a:r>
            <a:r>
              <a:rPr lang="en-US" dirty="0"/>
              <a:t> </a:t>
            </a:r>
            <a:r>
              <a:rPr lang="en-US" dirty="0" err="1"/>
              <a:t>wanita</a:t>
            </a:r>
            <a:r>
              <a:rPr lang="en-US" dirty="0"/>
              <a:t> </a:t>
            </a:r>
            <a:r>
              <a:rPr lang="en-US" dirty="0" err="1"/>
              <a:t>istihadah</a:t>
            </a:r>
            <a:endParaRPr lang="en-MY" dirty="0"/>
          </a:p>
        </p:txBody>
      </p:sp>
      <p:sp>
        <p:nvSpPr>
          <p:cNvPr id="3" name="Footer Placeholder 2"/>
          <p:cNvSpPr>
            <a:spLocks noGrp="1"/>
          </p:cNvSpPr>
          <p:nvPr>
            <p:ph type="ftr" sz="quarter" idx="11"/>
          </p:nvPr>
        </p:nvSpPr>
        <p:spPr/>
        <p:txBody>
          <a:bodyPr/>
          <a:lstStyle/>
          <a:p>
            <a:pPr>
              <a:defRPr/>
            </a:pPr>
            <a:r>
              <a:rPr lang="en-US"/>
              <a:t>PUSAT PENGAJIAN SYARIAH FAKULTI PENGAJIAN KONTEMPORI ISLAM UNIVERSITI  SULTAN ZAINAL ABIDIN</a:t>
            </a:r>
          </a:p>
        </p:txBody>
      </p:sp>
    </p:spTree>
    <p:extLst>
      <p:ext uri="{BB962C8B-B14F-4D97-AF65-F5344CB8AC3E}">
        <p14:creationId xmlns:p14="http://schemas.microsoft.com/office/powerpoint/2010/main" val="7375144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pPr algn="just"/>
            <a:r>
              <a:rPr lang="en-MY" dirty="0" err="1"/>
              <a:t>Ulama</a:t>
            </a:r>
            <a:r>
              <a:rPr lang="en-MY" dirty="0"/>
              <a:t> </a:t>
            </a:r>
            <a:r>
              <a:rPr lang="en-MY" dirty="0" err="1"/>
              <a:t>fikah</a:t>
            </a:r>
            <a:r>
              <a:rPr lang="en-MY" dirty="0"/>
              <a:t> </a:t>
            </a:r>
            <a:r>
              <a:rPr lang="en-MY" dirty="0" err="1"/>
              <a:t>kontemporari</a:t>
            </a:r>
            <a:r>
              <a:rPr lang="en-MY" dirty="0"/>
              <a:t> </a:t>
            </a:r>
            <a:r>
              <a:rPr lang="en-MY" dirty="0" err="1"/>
              <a:t>telah</a:t>
            </a:r>
            <a:r>
              <a:rPr lang="en-MY" dirty="0"/>
              <a:t> </a:t>
            </a:r>
            <a:r>
              <a:rPr lang="en-MY" dirty="0" err="1"/>
              <a:t>menyatakan</a:t>
            </a:r>
            <a:r>
              <a:rPr lang="en-MY" dirty="0"/>
              <a:t> </a:t>
            </a:r>
            <a:r>
              <a:rPr lang="en-MY" dirty="0" err="1"/>
              <a:t>cara-cara</a:t>
            </a:r>
            <a:r>
              <a:rPr lang="en-MY" dirty="0"/>
              <a:t> </a:t>
            </a:r>
            <a:r>
              <a:rPr lang="en-MY" dirty="0" err="1"/>
              <a:t>berwuduk</a:t>
            </a:r>
            <a:r>
              <a:rPr lang="en-MY" dirty="0"/>
              <a:t> </a:t>
            </a:r>
            <a:r>
              <a:rPr lang="en-MY" dirty="0" err="1"/>
              <a:t>bagi</a:t>
            </a:r>
            <a:r>
              <a:rPr lang="en-MY" dirty="0"/>
              <a:t> </a:t>
            </a:r>
            <a:r>
              <a:rPr lang="en-MY" dirty="0" err="1"/>
              <a:t>pesakit</a:t>
            </a:r>
            <a:r>
              <a:rPr lang="en-MY" dirty="0"/>
              <a:t> yang </a:t>
            </a:r>
            <a:r>
              <a:rPr lang="en-MY" dirty="0" err="1"/>
              <a:t>ditimpa</a:t>
            </a:r>
            <a:r>
              <a:rPr lang="en-MY" dirty="0"/>
              <a:t> </a:t>
            </a:r>
            <a:r>
              <a:rPr lang="en-MY" dirty="0" err="1"/>
              <a:t>penyakit</a:t>
            </a:r>
            <a:r>
              <a:rPr lang="en-MY" dirty="0"/>
              <a:t> </a:t>
            </a:r>
            <a:r>
              <a:rPr lang="en-MY" dirty="0" err="1"/>
              <a:t>dedas</a:t>
            </a:r>
            <a:r>
              <a:rPr lang="en-MY" dirty="0"/>
              <a:t> (</a:t>
            </a:r>
            <a:r>
              <a:rPr lang="en-MY" i="1" dirty="0" err="1"/>
              <a:t>salasil</a:t>
            </a:r>
            <a:r>
              <a:rPr lang="en-MY" i="1" dirty="0"/>
              <a:t> al-bawl</a:t>
            </a:r>
            <a:r>
              <a:rPr lang="en-MY" dirty="0"/>
              <a:t>), </a:t>
            </a:r>
            <a:r>
              <a:rPr lang="en-MY" dirty="0" err="1"/>
              <a:t>keluar</a:t>
            </a:r>
            <a:r>
              <a:rPr lang="en-MY" dirty="0"/>
              <a:t> </a:t>
            </a:r>
            <a:r>
              <a:rPr lang="en-MY" dirty="0" err="1"/>
              <a:t>kentut</a:t>
            </a:r>
            <a:r>
              <a:rPr lang="en-MY" dirty="0"/>
              <a:t> </a:t>
            </a:r>
            <a:r>
              <a:rPr lang="en-MY" dirty="0" err="1"/>
              <a:t>tidak</a:t>
            </a:r>
            <a:r>
              <a:rPr lang="en-MY" dirty="0"/>
              <a:t> </a:t>
            </a:r>
            <a:r>
              <a:rPr lang="en-MY" dirty="0" err="1"/>
              <a:t>berhenti-henti</a:t>
            </a:r>
            <a:r>
              <a:rPr lang="en-MY" dirty="0"/>
              <a:t>, </a:t>
            </a:r>
            <a:r>
              <a:rPr lang="en-MY" dirty="0" err="1"/>
              <a:t>buasir</a:t>
            </a:r>
            <a:r>
              <a:rPr lang="en-MY" dirty="0"/>
              <a:t>, </a:t>
            </a:r>
            <a:r>
              <a:rPr lang="en-MY" dirty="0" err="1"/>
              <a:t>sentiasa</a:t>
            </a:r>
            <a:r>
              <a:rPr lang="en-MY" dirty="0"/>
              <a:t> </a:t>
            </a:r>
            <a:r>
              <a:rPr lang="en-MY" dirty="0" err="1"/>
              <a:t>keluar</a:t>
            </a:r>
            <a:r>
              <a:rPr lang="en-MY" dirty="0"/>
              <a:t> </a:t>
            </a:r>
            <a:r>
              <a:rPr lang="en-MY" dirty="0" err="1"/>
              <a:t>najis</a:t>
            </a:r>
            <a:r>
              <a:rPr lang="en-MY" dirty="0"/>
              <a:t> </a:t>
            </a:r>
            <a:r>
              <a:rPr lang="en-MY" dirty="0" err="1"/>
              <a:t>dan</a:t>
            </a:r>
            <a:r>
              <a:rPr lang="en-MY" dirty="0"/>
              <a:t> </a:t>
            </a:r>
            <a:r>
              <a:rPr lang="en-MY" i="1" dirty="0" err="1"/>
              <a:t>istihadah</a:t>
            </a:r>
            <a:r>
              <a:rPr lang="en-MY" dirty="0"/>
              <a:t> (</a:t>
            </a:r>
            <a:r>
              <a:rPr lang="en-MY" dirty="0" err="1"/>
              <a:t>darah</a:t>
            </a:r>
            <a:r>
              <a:rPr lang="en-MY" dirty="0"/>
              <a:t> </a:t>
            </a:r>
            <a:r>
              <a:rPr lang="en-MY" dirty="0" err="1"/>
              <a:t>penyakit</a:t>
            </a:r>
            <a:r>
              <a:rPr lang="en-MY" dirty="0"/>
              <a:t> </a:t>
            </a:r>
            <a:r>
              <a:rPr lang="en-MY" dirty="0" err="1"/>
              <a:t>bagi</a:t>
            </a:r>
            <a:r>
              <a:rPr lang="en-MY" dirty="0"/>
              <a:t> </a:t>
            </a:r>
            <a:r>
              <a:rPr lang="en-MY" dirty="0" err="1"/>
              <a:t>wanita</a:t>
            </a:r>
            <a:r>
              <a:rPr lang="en-MY" dirty="0"/>
              <a:t>), </a:t>
            </a:r>
            <a:r>
              <a:rPr lang="en-MY" dirty="0" err="1"/>
              <a:t>hendaklah</a:t>
            </a:r>
            <a:r>
              <a:rPr lang="en-MY" dirty="0"/>
              <a:t> </a:t>
            </a:r>
            <a:r>
              <a:rPr lang="en-MY" dirty="0" err="1"/>
              <a:t>menyucikan</a:t>
            </a:r>
            <a:r>
              <a:rPr lang="en-MY" dirty="0"/>
              <a:t> </a:t>
            </a:r>
            <a:r>
              <a:rPr lang="en-MY" dirty="0" err="1"/>
              <a:t>dahulu</a:t>
            </a:r>
            <a:r>
              <a:rPr lang="en-MY" dirty="0"/>
              <a:t> </a:t>
            </a:r>
            <a:r>
              <a:rPr lang="en-MY" dirty="0" err="1"/>
              <a:t>kemaluan</a:t>
            </a:r>
            <a:r>
              <a:rPr lang="en-MY" dirty="0"/>
              <a:t>, </a:t>
            </a:r>
            <a:r>
              <a:rPr lang="en-MY" dirty="0" err="1"/>
              <a:t>kemudian</a:t>
            </a:r>
            <a:r>
              <a:rPr lang="en-MY" dirty="0"/>
              <a:t> </a:t>
            </a:r>
            <a:r>
              <a:rPr lang="en-MY" dirty="0" err="1"/>
              <a:t>meletakkan</a:t>
            </a:r>
            <a:r>
              <a:rPr lang="en-MY" dirty="0"/>
              <a:t> </a:t>
            </a:r>
            <a:r>
              <a:rPr lang="en-MY" dirty="0" err="1"/>
              <a:t>kain</a:t>
            </a:r>
            <a:r>
              <a:rPr lang="en-MY" dirty="0"/>
              <a:t> </a:t>
            </a:r>
            <a:r>
              <a:rPr lang="en-MY" dirty="0" err="1"/>
              <a:t>atau</a:t>
            </a:r>
            <a:r>
              <a:rPr lang="en-MY" dirty="0"/>
              <a:t> </a:t>
            </a:r>
            <a:r>
              <a:rPr lang="en-MY" dirty="0" err="1"/>
              <a:t>seumpamanya</a:t>
            </a:r>
            <a:r>
              <a:rPr lang="en-MY" dirty="0"/>
              <a:t>, </a:t>
            </a:r>
            <a:r>
              <a:rPr lang="en-MY" dirty="0" err="1"/>
              <a:t>bagi</a:t>
            </a:r>
            <a:r>
              <a:rPr lang="en-MY" dirty="0"/>
              <a:t> </a:t>
            </a:r>
            <a:r>
              <a:rPr lang="en-MY" dirty="0" err="1"/>
              <a:t>menghalang</a:t>
            </a:r>
            <a:r>
              <a:rPr lang="en-MY" dirty="0"/>
              <a:t> </a:t>
            </a:r>
            <a:r>
              <a:rPr lang="en-MY" dirty="0" err="1"/>
              <a:t>najis</a:t>
            </a:r>
            <a:r>
              <a:rPr lang="en-MY" dirty="0"/>
              <a:t> </a:t>
            </a:r>
            <a:r>
              <a:rPr lang="en-MY" dirty="0" err="1"/>
              <a:t>meleleh</a:t>
            </a:r>
            <a:r>
              <a:rPr lang="en-MY" dirty="0"/>
              <a:t> </a:t>
            </a:r>
            <a:r>
              <a:rPr lang="en-MY" dirty="0" err="1"/>
              <a:t>keluar</a:t>
            </a:r>
            <a:r>
              <a:rPr lang="en-MY" dirty="0"/>
              <a:t> </a:t>
            </a:r>
            <a:r>
              <a:rPr lang="en-MY" dirty="0" err="1"/>
              <a:t>atau</a:t>
            </a:r>
            <a:r>
              <a:rPr lang="en-MY" dirty="0"/>
              <a:t> </a:t>
            </a:r>
            <a:r>
              <a:rPr lang="en-MY" dirty="0" err="1"/>
              <a:t>terkena</a:t>
            </a:r>
            <a:r>
              <a:rPr lang="en-MY" dirty="0"/>
              <a:t> </a:t>
            </a:r>
            <a:r>
              <a:rPr lang="en-MY" dirty="0" err="1"/>
              <a:t>pakaian</a:t>
            </a:r>
            <a:r>
              <a:rPr lang="en-MY" dirty="0"/>
              <a:t>. </a:t>
            </a:r>
            <a:r>
              <a:rPr lang="en-MY" dirty="0" err="1"/>
              <a:t>Kemudian</a:t>
            </a:r>
            <a:r>
              <a:rPr lang="en-MY" dirty="0"/>
              <a:t> </a:t>
            </a:r>
            <a:r>
              <a:rPr lang="en-MY" dirty="0" err="1"/>
              <a:t>berwuduk</a:t>
            </a:r>
            <a:r>
              <a:rPr lang="en-MY" dirty="0"/>
              <a:t> </a:t>
            </a:r>
            <a:r>
              <a:rPr lang="en-MY" dirty="0" err="1"/>
              <a:t>dengan</a:t>
            </a:r>
            <a:r>
              <a:rPr lang="en-MY" dirty="0"/>
              <a:t> </a:t>
            </a:r>
            <a:r>
              <a:rPr lang="en-MY" dirty="0" err="1"/>
              <a:t>cara</a:t>
            </a:r>
            <a:r>
              <a:rPr lang="en-MY" dirty="0"/>
              <a:t> </a:t>
            </a:r>
            <a:r>
              <a:rPr lang="en-MY" dirty="0" err="1"/>
              <a:t>biasa</a:t>
            </a:r>
            <a:r>
              <a:rPr lang="en-MY" dirty="0"/>
              <a:t> </a:t>
            </a:r>
            <a:r>
              <a:rPr lang="en-MY" dirty="0" err="1"/>
              <a:t>dan</a:t>
            </a:r>
            <a:r>
              <a:rPr lang="en-MY" dirty="0"/>
              <a:t> </a:t>
            </a:r>
            <a:r>
              <a:rPr lang="en-MY" dirty="0" err="1"/>
              <a:t>terus</a:t>
            </a:r>
            <a:r>
              <a:rPr lang="en-MY" dirty="0"/>
              <a:t> </a:t>
            </a:r>
            <a:r>
              <a:rPr lang="en-MY" dirty="0" err="1"/>
              <a:t>mengerjakan</a:t>
            </a:r>
            <a:r>
              <a:rPr lang="en-MY" dirty="0"/>
              <a:t> </a:t>
            </a:r>
            <a:r>
              <a:rPr lang="en-MY" dirty="0" err="1"/>
              <a:t>solat</a:t>
            </a:r>
            <a:r>
              <a:rPr lang="en-MY" dirty="0"/>
              <a:t> </a:t>
            </a:r>
            <a:r>
              <a:rPr lang="en-MY" dirty="0" err="1"/>
              <a:t>dengan</a:t>
            </a:r>
            <a:r>
              <a:rPr lang="en-MY" dirty="0"/>
              <a:t> </a:t>
            </a:r>
            <a:r>
              <a:rPr lang="en-MY" dirty="0" err="1"/>
              <a:t>segera</a:t>
            </a:r>
            <a:r>
              <a:rPr lang="en-MY" dirty="0"/>
              <a:t>. </a:t>
            </a:r>
          </a:p>
          <a:p>
            <a:pPr algn="just"/>
            <a:endParaRPr lang="en-MY" dirty="0"/>
          </a:p>
          <a:p>
            <a:pPr algn="just"/>
            <a:r>
              <a:rPr lang="en-MY" dirty="0" err="1"/>
              <a:t>Cecair</a:t>
            </a:r>
            <a:r>
              <a:rPr lang="en-MY" dirty="0"/>
              <a:t> </a:t>
            </a:r>
            <a:r>
              <a:rPr lang="en-MY" dirty="0" err="1"/>
              <a:t>atau</a:t>
            </a:r>
            <a:r>
              <a:rPr lang="en-MY" dirty="0"/>
              <a:t> </a:t>
            </a:r>
            <a:r>
              <a:rPr lang="en-MY" dirty="0" err="1"/>
              <a:t>darah</a:t>
            </a:r>
            <a:r>
              <a:rPr lang="en-MY" dirty="0"/>
              <a:t> yang </a:t>
            </a:r>
            <a:r>
              <a:rPr lang="en-MY" dirty="0" err="1"/>
              <a:t>keluar</a:t>
            </a:r>
            <a:r>
              <a:rPr lang="en-MY" dirty="0"/>
              <a:t> </a:t>
            </a:r>
            <a:r>
              <a:rPr lang="en-MY" dirty="0" err="1"/>
              <a:t>dari</a:t>
            </a:r>
            <a:r>
              <a:rPr lang="en-MY" dirty="0"/>
              <a:t> </a:t>
            </a:r>
            <a:r>
              <a:rPr lang="en-MY" dirty="0" err="1"/>
              <a:t>kemaluan</a:t>
            </a:r>
            <a:r>
              <a:rPr lang="en-MY" dirty="0"/>
              <a:t> </a:t>
            </a:r>
            <a:r>
              <a:rPr lang="en-MY" dirty="0" err="1"/>
              <a:t>semasa</a:t>
            </a:r>
            <a:r>
              <a:rPr lang="en-MY" dirty="0"/>
              <a:t> </a:t>
            </a:r>
            <a:r>
              <a:rPr lang="en-MY" dirty="0" err="1"/>
              <a:t>sedang</a:t>
            </a:r>
            <a:r>
              <a:rPr lang="en-MY" dirty="0"/>
              <a:t> </a:t>
            </a:r>
            <a:r>
              <a:rPr lang="en-MY" dirty="0" err="1"/>
              <a:t>berwuduk</a:t>
            </a:r>
            <a:r>
              <a:rPr lang="en-MY" dirty="0"/>
              <a:t> </a:t>
            </a:r>
            <a:r>
              <a:rPr lang="en-MY" dirty="0" err="1"/>
              <a:t>atau</a:t>
            </a:r>
            <a:r>
              <a:rPr lang="en-MY" dirty="0"/>
              <a:t> </a:t>
            </a:r>
            <a:r>
              <a:rPr lang="en-MY" dirty="0" err="1"/>
              <a:t>solat</a:t>
            </a:r>
            <a:r>
              <a:rPr lang="en-MY" dirty="0"/>
              <a:t>, </a:t>
            </a:r>
            <a:r>
              <a:rPr lang="en-MY" dirty="0" err="1"/>
              <a:t>tidak</a:t>
            </a:r>
            <a:r>
              <a:rPr lang="en-MY" dirty="0"/>
              <a:t> </a:t>
            </a:r>
            <a:r>
              <a:rPr lang="en-MY" dirty="0" err="1"/>
              <a:t>merosakkan</a:t>
            </a:r>
            <a:r>
              <a:rPr lang="en-MY" dirty="0"/>
              <a:t> </a:t>
            </a:r>
            <a:r>
              <a:rPr lang="en-MY" dirty="0" err="1"/>
              <a:t>ibadat</a:t>
            </a:r>
            <a:r>
              <a:rPr lang="en-MY" dirty="0"/>
              <a:t> </a:t>
            </a:r>
            <a:r>
              <a:rPr lang="en-MY" dirty="0" err="1"/>
              <a:t>dan</a:t>
            </a:r>
            <a:r>
              <a:rPr lang="en-MY" dirty="0"/>
              <a:t> </a:t>
            </a:r>
            <a:r>
              <a:rPr lang="en-MY" dirty="0" err="1"/>
              <a:t>tidak</a:t>
            </a:r>
            <a:r>
              <a:rPr lang="en-MY" dirty="0"/>
              <a:t> </a:t>
            </a:r>
            <a:r>
              <a:rPr lang="en-MY" dirty="0" err="1"/>
              <a:t>perlu</a:t>
            </a:r>
            <a:r>
              <a:rPr lang="en-MY" dirty="0"/>
              <a:t> </a:t>
            </a:r>
            <a:r>
              <a:rPr lang="en-MY" dirty="0" err="1"/>
              <a:t>diulangi</a:t>
            </a:r>
            <a:r>
              <a:rPr lang="en-MY" dirty="0"/>
              <a:t> </a:t>
            </a:r>
            <a:r>
              <a:rPr lang="en-MY" dirty="0" err="1"/>
              <a:t>wuduk</a:t>
            </a:r>
            <a:r>
              <a:rPr lang="en-MY" dirty="0"/>
              <a:t> </a:t>
            </a:r>
            <a:r>
              <a:rPr lang="en-MY" dirty="0" err="1"/>
              <a:t>dan</a:t>
            </a:r>
            <a:r>
              <a:rPr lang="en-MY" dirty="0"/>
              <a:t> </a:t>
            </a:r>
            <a:r>
              <a:rPr lang="en-MY" dirty="0" err="1"/>
              <a:t>solat</a:t>
            </a:r>
            <a:r>
              <a:rPr lang="en-MY" dirty="0"/>
              <a:t> yang </a:t>
            </a:r>
            <a:r>
              <a:rPr lang="en-MY" dirty="0" err="1"/>
              <a:t>dilakukan</a:t>
            </a:r>
            <a:r>
              <a:rPr lang="en-MY" dirty="0"/>
              <a:t>.</a:t>
            </a:r>
          </a:p>
          <a:p>
            <a:pPr marL="109728" indent="0" algn="just">
              <a:buNone/>
            </a:pPr>
            <a:endParaRPr lang="en-MY" dirty="0"/>
          </a:p>
          <a:p>
            <a:pPr algn="just"/>
            <a:r>
              <a:rPr lang="en-MY" dirty="0" err="1"/>
              <a:t>Kesemua</a:t>
            </a:r>
            <a:r>
              <a:rPr lang="en-MY" dirty="0"/>
              <a:t> </a:t>
            </a:r>
            <a:r>
              <a:rPr lang="en-MY" dirty="0" err="1"/>
              <a:t>aktiviti</a:t>
            </a:r>
            <a:r>
              <a:rPr lang="en-MY" dirty="0"/>
              <a:t> yang </a:t>
            </a:r>
            <a:r>
              <a:rPr lang="en-MY" dirty="0" err="1"/>
              <a:t>bermula</a:t>
            </a:r>
            <a:r>
              <a:rPr lang="en-MY" dirty="0"/>
              <a:t> </a:t>
            </a:r>
            <a:r>
              <a:rPr lang="en-MY" dirty="0" err="1"/>
              <a:t>daripada</a:t>
            </a:r>
            <a:r>
              <a:rPr lang="en-MY" dirty="0"/>
              <a:t> </a:t>
            </a:r>
            <a:r>
              <a:rPr lang="en-MY" dirty="0" err="1"/>
              <a:t>menyucikan</a:t>
            </a:r>
            <a:r>
              <a:rPr lang="en-MY" dirty="0"/>
              <a:t> </a:t>
            </a:r>
            <a:r>
              <a:rPr lang="en-MY" dirty="0" err="1"/>
              <a:t>alat</a:t>
            </a:r>
            <a:r>
              <a:rPr lang="en-MY" dirty="0"/>
              <a:t> </a:t>
            </a:r>
            <a:r>
              <a:rPr lang="en-MY" dirty="0" err="1"/>
              <a:t>kelamin</a:t>
            </a:r>
            <a:r>
              <a:rPr lang="en-MY" dirty="0"/>
              <a:t>, </a:t>
            </a:r>
            <a:r>
              <a:rPr lang="en-MY" dirty="0" err="1"/>
              <a:t>meletakkan</a:t>
            </a:r>
            <a:r>
              <a:rPr lang="en-MY" dirty="0"/>
              <a:t> </a:t>
            </a:r>
            <a:r>
              <a:rPr lang="en-MY" dirty="0" err="1"/>
              <a:t>kain</a:t>
            </a:r>
            <a:r>
              <a:rPr lang="en-MY" dirty="0"/>
              <a:t>, </a:t>
            </a:r>
            <a:r>
              <a:rPr lang="en-MY" dirty="0" err="1"/>
              <a:t>berwuduk</a:t>
            </a:r>
            <a:r>
              <a:rPr lang="en-MY" dirty="0"/>
              <a:t> </a:t>
            </a:r>
            <a:r>
              <a:rPr lang="en-MY" dirty="0" err="1"/>
              <a:t>dan</a:t>
            </a:r>
            <a:r>
              <a:rPr lang="en-MY" dirty="0"/>
              <a:t> </a:t>
            </a:r>
            <a:r>
              <a:rPr lang="en-MY" dirty="0" err="1"/>
              <a:t>seterusnya</a:t>
            </a:r>
            <a:r>
              <a:rPr lang="en-MY" dirty="0"/>
              <a:t> </a:t>
            </a:r>
            <a:r>
              <a:rPr lang="en-MY" dirty="0" err="1"/>
              <a:t>itu</a:t>
            </a:r>
            <a:r>
              <a:rPr lang="en-MY" dirty="0"/>
              <a:t>, </a:t>
            </a:r>
            <a:r>
              <a:rPr lang="en-MY" dirty="0" err="1"/>
              <a:t>hendaklah</a:t>
            </a:r>
            <a:r>
              <a:rPr lang="en-MY" dirty="0"/>
              <a:t> </a:t>
            </a:r>
            <a:r>
              <a:rPr lang="en-MY" dirty="0" err="1"/>
              <a:t>dilakukan</a:t>
            </a:r>
            <a:r>
              <a:rPr lang="en-MY" dirty="0"/>
              <a:t> </a:t>
            </a:r>
            <a:r>
              <a:rPr lang="en-MY" dirty="0" err="1"/>
              <a:t>setelah</a:t>
            </a:r>
            <a:r>
              <a:rPr lang="en-MY" dirty="0"/>
              <a:t> </a:t>
            </a:r>
            <a:r>
              <a:rPr lang="en-MY" dirty="0" err="1"/>
              <a:t>masuk</a:t>
            </a:r>
            <a:r>
              <a:rPr lang="en-MY" dirty="0"/>
              <a:t> </a:t>
            </a:r>
            <a:r>
              <a:rPr lang="en-MY" dirty="0" err="1"/>
              <a:t>waktu</a:t>
            </a:r>
            <a:endParaRPr lang="en-MY" dirty="0"/>
          </a:p>
        </p:txBody>
      </p:sp>
      <p:sp>
        <p:nvSpPr>
          <p:cNvPr id="3" name="Footer Placeholder 2"/>
          <p:cNvSpPr>
            <a:spLocks noGrp="1"/>
          </p:cNvSpPr>
          <p:nvPr>
            <p:ph type="ftr" sz="quarter" idx="11"/>
          </p:nvPr>
        </p:nvSpPr>
        <p:spPr/>
        <p:txBody>
          <a:bodyPr/>
          <a:lstStyle/>
          <a:p>
            <a:pPr>
              <a:defRPr/>
            </a:pPr>
            <a:r>
              <a:rPr lang="en-US"/>
              <a:t>PUSAT PENGAJIAN SYARIAH FAKULTI PENGAJIAN KONTEMPORI ISLAM UNIVERSITI  SULTAN ZAINAL ABIDIN</a:t>
            </a:r>
          </a:p>
        </p:txBody>
      </p:sp>
    </p:spTree>
    <p:extLst>
      <p:ext uri="{BB962C8B-B14F-4D97-AF65-F5344CB8AC3E}">
        <p14:creationId xmlns:p14="http://schemas.microsoft.com/office/powerpoint/2010/main" val="8483791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en-US" sz="2800" dirty="0" err="1"/>
              <a:t>Pesakit</a:t>
            </a:r>
            <a:r>
              <a:rPr lang="en-US" sz="2800" dirty="0"/>
              <a:t> </a:t>
            </a:r>
            <a:r>
              <a:rPr lang="en-US" sz="2800" dirty="0" err="1"/>
              <a:t>Kanser</a:t>
            </a:r>
            <a:r>
              <a:rPr lang="en-US" sz="2800" dirty="0"/>
              <a:t> </a:t>
            </a:r>
            <a:r>
              <a:rPr lang="en-US" sz="2800" dirty="0" err="1"/>
              <a:t>Perut</a:t>
            </a:r>
            <a:r>
              <a:rPr lang="en-US" sz="2800" dirty="0"/>
              <a:t> Dan </a:t>
            </a:r>
            <a:r>
              <a:rPr lang="en-US" sz="2800" dirty="0" err="1"/>
              <a:t>Usus</a:t>
            </a:r>
            <a:r>
              <a:rPr lang="en-US" sz="2800" dirty="0"/>
              <a:t> </a:t>
            </a:r>
          </a:p>
          <a:p>
            <a:endParaRPr lang="en-MY" sz="2800" dirty="0"/>
          </a:p>
          <a:p>
            <a:pPr algn="just"/>
            <a:r>
              <a:rPr lang="en-US" sz="2800" dirty="0" err="1"/>
              <a:t>Hukum</a:t>
            </a:r>
            <a:r>
              <a:rPr lang="en-US" sz="2800" dirty="0"/>
              <a:t> </a:t>
            </a:r>
            <a:r>
              <a:rPr lang="en-US" sz="2800" dirty="0" err="1"/>
              <a:t>bagi</a:t>
            </a:r>
            <a:r>
              <a:rPr lang="en-US" sz="2800" dirty="0"/>
              <a:t> </a:t>
            </a:r>
            <a:r>
              <a:rPr lang="en-US" sz="2800" dirty="0" err="1"/>
              <a:t>pesakit</a:t>
            </a:r>
            <a:r>
              <a:rPr lang="en-US" sz="2800" dirty="0"/>
              <a:t> yang </a:t>
            </a:r>
            <a:r>
              <a:rPr lang="en-US" sz="2800" dirty="0" err="1"/>
              <a:t>mengidap</a:t>
            </a:r>
            <a:r>
              <a:rPr lang="en-US" sz="2800" dirty="0"/>
              <a:t> </a:t>
            </a:r>
            <a:r>
              <a:rPr lang="en-US" sz="2800" dirty="0" err="1"/>
              <a:t>kanser</a:t>
            </a:r>
            <a:r>
              <a:rPr lang="en-US" sz="2800" dirty="0"/>
              <a:t> </a:t>
            </a:r>
            <a:r>
              <a:rPr lang="en-US" sz="2800" dirty="0" err="1"/>
              <a:t>perut</a:t>
            </a:r>
            <a:r>
              <a:rPr lang="en-US" sz="2800" dirty="0"/>
              <a:t> </a:t>
            </a:r>
            <a:r>
              <a:rPr lang="en-US" sz="2800" dirty="0" err="1"/>
              <a:t>atau</a:t>
            </a:r>
            <a:r>
              <a:rPr lang="en-US" sz="2800" dirty="0"/>
              <a:t> </a:t>
            </a:r>
            <a:r>
              <a:rPr lang="en-US" sz="2800" dirty="0" err="1"/>
              <a:t>usus</a:t>
            </a:r>
            <a:r>
              <a:rPr lang="en-US" sz="2800" dirty="0"/>
              <a:t> </a:t>
            </a:r>
            <a:r>
              <a:rPr lang="en-US" sz="2800" dirty="0" err="1"/>
              <a:t>sama</a:t>
            </a:r>
            <a:r>
              <a:rPr lang="en-US" sz="2800" dirty="0"/>
              <a:t> </a:t>
            </a:r>
            <a:r>
              <a:rPr lang="en-US" sz="2800" dirty="0" err="1"/>
              <a:t>hukumnya</a:t>
            </a:r>
            <a:r>
              <a:rPr lang="en-US" sz="2800" dirty="0"/>
              <a:t> </a:t>
            </a:r>
            <a:r>
              <a:rPr lang="en-US" sz="2800" dirty="0" err="1"/>
              <a:t>dengan</a:t>
            </a:r>
            <a:r>
              <a:rPr lang="en-US" sz="2800" dirty="0"/>
              <a:t> </a:t>
            </a:r>
            <a:r>
              <a:rPr lang="en-US" sz="2800" dirty="0" err="1"/>
              <a:t>hukum</a:t>
            </a:r>
            <a:r>
              <a:rPr lang="en-US" sz="2800" dirty="0"/>
              <a:t> </a:t>
            </a:r>
            <a:r>
              <a:rPr lang="en-US" sz="2800" dirty="0" err="1"/>
              <a:t>wanita</a:t>
            </a:r>
            <a:r>
              <a:rPr lang="en-US" sz="2800" dirty="0"/>
              <a:t> </a:t>
            </a:r>
            <a:r>
              <a:rPr lang="en-US" sz="2800" dirty="0" err="1"/>
              <a:t>istihadah</a:t>
            </a:r>
            <a:r>
              <a:rPr lang="en-US" sz="2800" dirty="0"/>
              <a:t> </a:t>
            </a:r>
            <a:r>
              <a:rPr lang="en-US" sz="2800" dirty="0" err="1"/>
              <a:t>dari</a:t>
            </a:r>
            <a:r>
              <a:rPr lang="en-US" sz="2800" dirty="0"/>
              <a:t> </a:t>
            </a:r>
            <a:r>
              <a:rPr lang="en-US" sz="2800" dirty="0" err="1"/>
              <a:t>sudut</a:t>
            </a:r>
            <a:r>
              <a:rPr lang="en-US" sz="2800" dirty="0"/>
              <a:t> </a:t>
            </a:r>
            <a:r>
              <a:rPr lang="en-US" sz="2800" dirty="0" err="1"/>
              <a:t>mengambil</a:t>
            </a:r>
            <a:r>
              <a:rPr lang="en-US" sz="2800" dirty="0"/>
              <a:t> </a:t>
            </a:r>
            <a:r>
              <a:rPr lang="en-US" sz="2800" dirty="0" err="1"/>
              <a:t>wuduk</a:t>
            </a:r>
            <a:r>
              <a:rPr lang="en-US" sz="2800" dirty="0"/>
              <a:t>. </a:t>
            </a:r>
            <a:r>
              <a:rPr lang="en-US" sz="2800" dirty="0" err="1"/>
              <a:t>Pesakit</a:t>
            </a:r>
            <a:r>
              <a:rPr lang="en-US" sz="2800" dirty="0"/>
              <a:t> yang </a:t>
            </a:r>
            <a:r>
              <a:rPr lang="en-US" sz="2800" dirty="0" err="1"/>
              <a:t>memerlukan</a:t>
            </a:r>
            <a:r>
              <a:rPr lang="en-US" sz="2800" dirty="0"/>
              <a:t> </a:t>
            </a:r>
            <a:r>
              <a:rPr lang="en-US" sz="2800" dirty="0" err="1"/>
              <a:t>pemakaian</a:t>
            </a:r>
            <a:r>
              <a:rPr lang="en-US" sz="2800" dirty="0"/>
              <a:t> </a:t>
            </a:r>
            <a:r>
              <a:rPr lang="en-US" sz="2800" dirty="0" err="1"/>
              <a:t>wayar</a:t>
            </a:r>
            <a:r>
              <a:rPr lang="en-US" sz="2800" dirty="0"/>
              <a:t> </a:t>
            </a:r>
            <a:r>
              <a:rPr lang="en-US" sz="2800" dirty="0" err="1"/>
              <a:t>pada</a:t>
            </a:r>
            <a:r>
              <a:rPr lang="en-US" sz="2800" dirty="0"/>
              <a:t> </a:t>
            </a:r>
            <a:r>
              <a:rPr lang="en-US" sz="2800" dirty="0" err="1"/>
              <a:t>saluran</a:t>
            </a:r>
            <a:r>
              <a:rPr lang="en-US" sz="2800" dirty="0"/>
              <a:t> </a:t>
            </a:r>
            <a:r>
              <a:rPr lang="en-US" sz="2800" dirty="0" err="1"/>
              <a:t>najis</a:t>
            </a:r>
            <a:r>
              <a:rPr lang="en-US" sz="2800" dirty="0"/>
              <a:t>, </a:t>
            </a:r>
            <a:r>
              <a:rPr lang="en-US" sz="2800" dirty="0" err="1"/>
              <a:t>hendaklah</a:t>
            </a:r>
            <a:r>
              <a:rPr lang="en-US" sz="2800" dirty="0"/>
              <a:t> </a:t>
            </a:r>
            <a:r>
              <a:rPr lang="en-US" sz="2800" dirty="0" err="1"/>
              <a:t>membersihkan</a:t>
            </a:r>
            <a:r>
              <a:rPr lang="en-US" sz="2800" dirty="0"/>
              <a:t> </a:t>
            </a:r>
            <a:r>
              <a:rPr lang="en-US" sz="2800" dirty="0" err="1"/>
              <a:t>kemaluan</a:t>
            </a:r>
            <a:r>
              <a:rPr lang="en-US" sz="2800" dirty="0"/>
              <a:t> </a:t>
            </a:r>
            <a:r>
              <a:rPr lang="en-US" sz="2800" dirty="0" err="1"/>
              <a:t>dan</a:t>
            </a:r>
            <a:r>
              <a:rPr lang="en-US" sz="2800" dirty="0"/>
              <a:t> </a:t>
            </a:r>
            <a:r>
              <a:rPr lang="en-US" sz="2800" dirty="0" err="1"/>
              <a:t>bekas</a:t>
            </a:r>
            <a:r>
              <a:rPr lang="en-US" sz="2800" dirty="0"/>
              <a:t> </a:t>
            </a:r>
            <a:r>
              <a:rPr lang="en-US" sz="2800" dirty="0" err="1"/>
              <a:t>najis</a:t>
            </a:r>
            <a:r>
              <a:rPr lang="en-US" sz="2800" dirty="0"/>
              <a:t> </a:t>
            </a:r>
            <a:r>
              <a:rPr lang="en-US" sz="2800" dirty="0" err="1"/>
              <a:t>tersebut</a:t>
            </a:r>
            <a:r>
              <a:rPr lang="en-US" sz="2800" dirty="0"/>
              <a:t>, </a:t>
            </a:r>
            <a:r>
              <a:rPr lang="en-US" sz="2800" dirty="0" err="1"/>
              <a:t>sebelum</a:t>
            </a:r>
            <a:r>
              <a:rPr lang="en-US" sz="2800" dirty="0"/>
              <a:t> </a:t>
            </a:r>
            <a:r>
              <a:rPr lang="en-US" sz="2800" dirty="0" err="1"/>
              <a:t>berwuduk</a:t>
            </a:r>
            <a:r>
              <a:rPr lang="en-US" sz="2800" dirty="0"/>
              <a:t>. </a:t>
            </a:r>
            <a:r>
              <a:rPr lang="en-US" sz="2800" dirty="0" err="1"/>
              <a:t>Kemudian</a:t>
            </a:r>
            <a:r>
              <a:rPr lang="en-US" sz="2800" dirty="0"/>
              <a:t> </a:t>
            </a:r>
            <a:r>
              <a:rPr lang="en-US" sz="2800" dirty="0" err="1"/>
              <a:t>mengambil</a:t>
            </a:r>
            <a:r>
              <a:rPr lang="en-US" sz="2800" dirty="0"/>
              <a:t> </a:t>
            </a:r>
            <a:r>
              <a:rPr lang="en-US" sz="2800" dirty="0" err="1"/>
              <a:t>wuduk</a:t>
            </a:r>
            <a:r>
              <a:rPr lang="en-US" sz="2800" dirty="0"/>
              <a:t> </a:t>
            </a:r>
            <a:r>
              <a:rPr lang="en-US" sz="2800" dirty="0" err="1"/>
              <a:t>seperti</a:t>
            </a:r>
            <a:r>
              <a:rPr lang="en-US" sz="2800" dirty="0"/>
              <a:t> </a:t>
            </a:r>
            <a:r>
              <a:rPr lang="en-US" sz="2800" dirty="0" err="1"/>
              <a:t>biasa</a:t>
            </a:r>
            <a:r>
              <a:rPr lang="en-US" sz="2800" dirty="0"/>
              <a:t> </a:t>
            </a:r>
            <a:r>
              <a:rPr lang="en-US" sz="2800" dirty="0" err="1"/>
              <a:t>dan</a:t>
            </a:r>
            <a:r>
              <a:rPr lang="en-US" sz="2800" dirty="0"/>
              <a:t> </a:t>
            </a:r>
            <a:r>
              <a:rPr lang="en-US" sz="2800" dirty="0" err="1"/>
              <a:t>menunaikan</a:t>
            </a:r>
            <a:r>
              <a:rPr lang="en-US" sz="2800" dirty="0"/>
              <a:t> </a:t>
            </a:r>
            <a:r>
              <a:rPr lang="en-US" sz="2800" dirty="0" err="1"/>
              <a:t>solat</a:t>
            </a:r>
            <a:r>
              <a:rPr lang="en-US" sz="2800" dirty="0"/>
              <a:t>. </a:t>
            </a:r>
            <a:r>
              <a:rPr lang="en-US" sz="2800" dirty="0" err="1"/>
              <a:t>Sekiranya</a:t>
            </a:r>
            <a:r>
              <a:rPr lang="en-US" sz="2800" dirty="0"/>
              <a:t> </a:t>
            </a:r>
            <a:r>
              <a:rPr lang="en-US" sz="2800" dirty="0" err="1"/>
              <a:t>salah</a:t>
            </a:r>
            <a:r>
              <a:rPr lang="en-US" sz="2800" dirty="0"/>
              <a:t> </a:t>
            </a:r>
            <a:r>
              <a:rPr lang="en-US" sz="2800" dirty="0" err="1"/>
              <a:t>satu</a:t>
            </a:r>
            <a:r>
              <a:rPr lang="en-US" sz="2800" dirty="0"/>
              <a:t> </a:t>
            </a:r>
            <a:r>
              <a:rPr lang="en-US" sz="2800" dirty="0" err="1"/>
              <a:t>atau</a:t>
            </a:r>
            <a:r>
              <a:rPr lang="en-US" sz="2800" dirty="0"/>
              <a:t> </a:t>
            </a:r>
            <a:r>
              <a:rPr lang="en-US" sz="2800" dirty="0" err="1"/>
              <a:t>beberapa</a:t>
            </a:r>
            <a:r>
              <a:rPr lang="en-US" sz="2800" dirty="0"/>
              <a:t> </a:t>
            </a:r>
            <a:r>
              <a:rPr lang="en-US" sz="2800" dirty="0" err="1"/>
              <a:t>perkara</a:t>
            </a:r>
            <a:r>
              <a:rPr lang="en-US" sz="2800" dirty="0"/>
              <a:t> yang </a:t>
            </a:r>
            <a:r>
              <a:rPr lang="en-US" sz="2800" dirty="0" err="1"/>
              <a:t>tersebut</a:t>
            </a:r>
            <a:r>
              <a:rPr lang="en-US" sz="2800" dirty="0"/>
              <a:t> di </a:t>
            </a:r>
            <a:r>
              <a:rPr lang="en-US" sz="2800" dirty="0" err="1"/>
              <a:t>atas</a:t>
            </a:r>
            <a:r>
              <a:rPr lang="en-US" sz="2800" dirty="0"/>
              <a:t> </a:t>
            </a:r>
            <a:r>
              <a:rPr lang="en-US" sz="2800" dirty="0" err="1"/>
              <a:t>tidak</a:t>
            </a:r>
            <a:r>
              <a:rPr lang="en-US" sz="2800" dirty="0"/>
              <a:t> </a:t>
            </a:r>
            <a:r>
              <a:rPr lang="en-US" sz="2800" dirty="0" err="1"/>
              <a:t>dapat</a:t>
            </a:r>
            <a:r>
              <a:rPr lang="en-US" sz="2800" dirty="0"/>
              <a:t> </a:t>
            </a:r>
            <a:r>
              <a:rPr lang="en-US" sz="2800" dirty="0" err="1"/>
              <a:t>dibuat</a:t>
            </a:r>
            <a:r>
              <a:rPr lang="en-US" sz="2800" dirty="0"/>
              <a:t>, </a:t>
            </a:r>
            <a:r>
              <a:rPr lang="en-US" sz="2800" dirty="0" err="1"/>
              <a:t>hendaklah</a:t>
            </a:r>
            <a:r>
              <a:rPr lang="en-US" sz="2800" dirty="0"/>
              <a:t> </a:t>
            </a:r>
            <a:r>
              <a:rPr lang="en-US" sz="2800" dirty="0" err="1"/>
              <a:t>dilakukan</a:t>
            </a:r>
            <a:r>
              <a:rPr lang="en-US" sz="2800" dirty="0"/>
              <a:t> </a:t>
            </a:r>
            <a:r>
              <a:rPr lang="en-US" sz="2800" dirty="0" err="1"/>
              <a:t>sekadar</a:t>
            </a:r>
            <a:r>
              <a:rPr lang="en-US" sz="2800" dirty="0"/>
              <a:t> yang </a:t>
            </a:r>
            <a:r>
              <a:rPr lang="en-US" sz="2800" dirty="0" err="1"/>
              <a:t>termampu</a:t>
            </a:r>
            <a:endParaRPr lang="en-MY" dirty="0"/>
          </a:p>
        </p:txBody>
      </p:sp>
      <p:sp>
        <p:nvSpPr>
          <p:cNvPr id="3" name="Footer Placeholder 2"/>
          <p:cNvSpPr>
            <a:spLocks noGrp="1"/>
          </p:cNvSpPr>
          <p:nvPr>
            <p:ph type="ftr" sz="quarter" idx="11"/>
          </p:nvPr>
        </p:nvSpPr>
        <p:spPr/>
        <p:txBody>
          <a:bodyPr/>
          <a:lstStyle/>
          <a:p>
            <a:pPr>
              <a:defRPr/>
            </a:pPr>
            <a:r>
              <a:rPr lang="en-US"/>
              <a:t>PUSAT PENGAJIAN SYARIAH FAKULTI PENGAJIAN KONTEMPORI ISLAM UNIVERSITI  SULTAN ZAINAL ABIDIN</a:t>
            </a:r>
          </a:p>
        </p:txBody>
      </p:sp>
    </p:spTree>
    <p:extLst>
      <p:ext uri="{BB962C8B-B14F-4D97-AF65-F5344CB8AC3E}">
        <p14:creationId xmlns:p14="http://schemas.microsoft.com/office/powerpoint/2010/main" val="25415527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pPr algn="just"/>
            <a:r>
              <a:rPr lang="en-US" sz="2800" dirty="0" err="1"/>
              <a:t>Pesakit</a:t>
            </a:r>
            <a:r>
              <a:rPr lang="en-US" sz="2800" dirty="0"/>
              <a:t> </a:t>
            </a:r>
            <a:r>
              <a:rPr lang="en-US" sz="2800" dirty="0" err="1"/>
              <a:t>mengalami</a:t>
            </a:r>
            <a:r>
              <a:rPr lang="en-US" sz="2800" dirty="0"/>
              <a:t> </a:t>
            </a:r>
            <a:r>
              <a:rPr lang="en-US" sz="2800" dirty="0" err="1"/>
              <a:t>pembedahan</a:t>
            </a:r>
            <a:r>
              <a:rPr lang="en-US" sz="2800" dirty="0"/>
              <a:t> </a:t>
            </a:r>
            <a:r>
              <a:rPr lang="en-US" sz="2800" dirty="0" err="1"/>
              <a:t>dalam</a:t>
            </a:r>
            <a:r>
              <a:rPr lang="en-US" sz="2800" dirty="0"/>
              <a:t> </a:t>
            </a:r>
            <a:r>
              <a:rPr lang="en-US" sz="2800" dirty="0" err="1"/>
              <a:t>perut</a:t>
            </a:r>
            <a:endParaRPr lang="en-US" sz="2800" dirty="0"/>
          </a:p>
          <a:p>
            <a:pPr marL="109728" indent="0" algn="just">
              <a:buNone/>
            </a:pPr>
            <a:r>
              <a:rPr lang="en-US" sz="2800" dirty="0"/>
              <a:t> </a:t>
            </a:r>
            <a:endParaRPr lang="en-MY" sz="2800" dirty="0"/>
          </a:p>
          <a:p>
            <a:pPr algn="just"/>
            <a:r>
              <a:rPr lang="en-US" sz="2800" dirty="0" err="1"/>
              <a:t>Hukum</a:t>
            </a:r>
            <a:r>
              <a:rPr lang="en-US" sz="2800" dirty="0"/>
              <a:t> </a:t>
            </a:r>
            <a:r>
              <a:rPr lang="en-US" sz="2800" dirty="0" err="1"/>
              <a:t>berwuduk</a:t>
            </a:r>
            <a:r>
              <a:rPr lang="en-US" sz="2800" dirty="0"/>
              <a:t> </a:t>
            </a:r>
            <a:r>
              <a:rPr lang="en-US" sz="2800" dirty="0" err="1"/>
              <a:t>bagi</a:t>
            </a:r>
            <a:r>
              <a:rPr lang="en-US" sz="2800" dirty="0"/>
              <a:t> </a:t>
            </a:r>
            <a:r>
              <a:rPr lang="en-US" sz="2800" dirty="0" err="1"/>
              <a:t>pesakit</a:t>
            </a:r>
            <a:r>
              <a:rPr lang="en-US" sz="2800" dirty="0"/>
              <a:t> yang </a:t>
            </a:r>
            <a:r>
              <a:rPr lang="en-US" sz="2800" dirty="0" err="1"/>
              <a:t>mengalami</a:t>
            </a:r>
            <a:r>
              <a:rPr lang="en-US" sz="2800" dirty="0"/>
              <a:t> </a:t>
            </a:r>
            <a:r>
              <a:rPr lang="en-US" sz="2800" dirty="0" err="1"/>
              <a:t>pembedahan</a:t>
            </a:r>
            <a:r>
              <a:rPr lang="en-US" sz="2800" dirty="0"/>
              <a:t> </a:t>
            </a:r>
            <a:r>
              <a:rPr lang="en-US" sz="2800" dirty="0" err="1"/>
              <a:t>dalam</a:t>
            </a:r>
            <a:r>
              <a:rPr lang="en-US" sz="2800" dirty="0"/>
              <a:t> </a:t>
            </a:r>
            <a:r>
              <a:rPr lang="en-US" sz="2800" dirty="0" err="1"/>
              <a:t>perut</a:t>
            </a:r>
            <a:r>
              <a:rPr lang="en-US" sz="2800" dirty="0"/>
              <a:t> </a:t>
            </a:r>
            <a:r>
              <a:rPr lang="en-US" sz="2800" dirty="0" err="1"/>
              <a:t>sama</a:t>
            </a:r>
            <a:r>
              <a:rPr lang="en-US" sz="2800" dirty="0"/>
              <a:t> </a:t>
            </a:r>
            <a:r>
              <a:rPr lang="en-US" sz="2800" dirty="0" err="1"/>
              <a:t>hukumnya</a:t>
            </a:r>
            <a:r>
              <a:rPr lang="en-US" sz="2800" dirty="0"/>
              <a:t> </a:t>
            </a:r>
            <a:r>
              <a:rPr lang="en-US" sz="2800" dirty="0" err="1"/>
              <a:t>dengan</a:t>
            </a:r>
            <a:r>
              <a:rPr lang="en-US" sz="2800" dirty="0"/>
              <a:t> </a:t>
            </a:r>
            <a:r>
              <a:rPr lang="en-US" sz="2800" dirty="0" err="1"/>
              <a:t>pesakit</a:t>
            </a:r>
            <a:r>
              <a:rPr lang="en-US" sz="2800" dirty="0"/>
              <a:t> yang </a:t>
            </a:r>
            <a:r>
              <a:rPr lang="en-US" sz="2800" dirty="0" err="1"/>
              <a:t>memakai</a:t>
            </a:r>
            <a:r>
              <a:rPr lang="en-US" sz="2800" dirty="0"/>
              <a:t> </a:t>
            </a:r>
            <a:r>
              <a:rPr lang="en-US" sz="2800" dirty="0" err="1"/>
              <a:t>balutan</a:t>
            </a:r>
            <a:r>
              <a:rPr lang="en-US" sz="2800" dirty="0"/>
              <a:t>. </a:t>
            </a:r>
          </a:p>
          <a:p>
            <a:pPr algn="just"/>
            <a:endParaRPr lang="en-US" sz="2800" dirty="0"/>
          </a:p>
          <a:p>
            <a:pPr algn="just"/>
            <a:r>
              <a:rPr lang="en-US" sz="2800" dirty="0" err="1"/>
              <a:t>Sekira</a:t>
            </a:r>
            <a:r>
              <a:rPr lang="en-US" sz="2800" dirty="0"/>
              <a:t> </a:t>
            </a:r>
            <a:r>
              <a:rPr lang="en-US" sz="2800" dirty="0" err="1"/>
              <a:t>pesakit</a:t>
            </a:r>
            <a:r>
              <a:rPr lang="en-US" sz="2800" dirty="0"/>
              <a:t> yang </a:t>
            </a:r>
            <a:r>
              <a:rPr lang="en-US" sz="2800" dirty="0" err="1"/>
              <a:t>mengalami</a:t>
            </a:r>
            <a:r>
              <a:rPr lang="en-US" sz="2800" b="1" dirty="0"/>
              <a:t> </a:t>
            </a:r>
            <a:r>
              <a:rPr lang="en-US" sz="2800" dirty="0" err="1"/>
              <a:t>pembedahan</a:t>
            </a:r>
            <a:r>
              <a:rPr lang="en-US" sz="2800" dirty="0"/>
              <a:t> </a:t>
            </a:r>
            <a:r>
              <a:rPr lang="en-US" sz="2800" dirty="0" err="1"/>
              <a:t>dalam</a:t>
            </a:r>
            <a:r>
              <a:rPr lang="en-US" sz="2800" dirty="0"/>
              <a:t> </a:t>
            </a:r>
            <a:r>
              <a:rPr lang="en-US" sz="2800" dirty="0" err="1"/>
              <a:t>perut</a:t>
            </a:r>
            <a:r>
              <a:rPr lang="en-US" sz="2800" dirty="0"/>
              <a:t>, yang </a:t>
            </a:r>
            <a:r>
              <a:rPr lang="en-US" sz="2800" dirty="0" err="1"/>
              <a:t>melibatkan</a:t>
            </a:r>
            <a:r>
              <a:rPr lang="en-US" sz="2800" dirty="0"/>
              <a:t> </a:t>
            </a:r>
            <a:r>
              <a:rPr lang="en-US" sz="2800" dirty="0" err="1"/>
              <a:t>pemakaian</a:t>
            </a:r>
            <a:r>
              <a:rPr lang="en-US" sz="2800" dirty="0"/>
              <a:t> </a:t>
            </a:r>
            <a:r>
              <a:rPr lang="en-US" sz="2800" dirty="0" err="1"/>
              <a:t>jarum</a:t>
            </a:r>
            <a:r>
              <a:rPr lang="en-US" sz="2800" dirty="0"/>
              <a:t> (</a:t>
            </a:r>
            <a:r>
              <a:rPr lang="en-US" sz="2800" i="1" dirty="0" err="1"/>
              <a:t>veno</a:t>
            </a:r>
            <a:r>
              <a:rPr lang="en-US" sz="2800" i="1" dirty="0"/>
              <a:t>-fix</a:t>
            </a:r>
            <a:r>
              <a:rPr lang="en-US" sz="2800" dirty="0"/>
              <a:t>) </a:t>
            </a:r>
            <a:r>
              <a:rPr lang="en-US" sz="2800" dirty="0" err="1"/>
              <a:t>untuk</a:t>
            </a:r>
            <a:r>
              <a:rPr lang="en-US" sz="2800" dirty="0"/>
              <a:t> </a:t>
            </a:r>
            <a:r>
              <a:rPr lang="en-US" sz="2800" dirty="0" err="1"/>
              <a:t>memasukkan</a:t>
            </a:r>
            <a:r>
              <a:rPr lang="en-US" sz="2800" dirty="0"/>
              <a:t> air </a:t>
            </a:r>
            <a:r>
              <a:rPr lang="en-US" sz="2800" dirty="0" err="1"/>
              <a:t>ke</a:t>
            </a:r>
            <a:r>
              <a:rPr lang="en-US" sz="2800" dirty="0"/>
              <a:t> </a:t>
            </a:r>
            <a:r>
              <a:rPr lang="en-US" sz="2800" dirty="0" err="1"/>
              <a:t>dalam</a:t>
            </a:r>
            <a:r>
              <a:rPr lang="en-US" sz="2800" dirty="0"/>
              <a:t> </a:t>
            </a:r>
            <a:r>
              <a:rPr lang="en-US" sz="2800" dirty="0" err="1"/>
              <a:t>saluran</a:t>
            </a:r>
            <a:r>
              <a:rPr lang="en-US" sz="2800" dirty="0"/>
              <a:t> </a:t>
            </a:r>
            <a:r>
              <a:rPr lang="en-US" sz="2800" dirty="0" err="1"/>
              <a:t>darah</a:t>
            </a:r>
            <a:r>
              <a:rPr lang="en-US" sz="2800" dirty="0"/>
              <a:t>, </a:t>
            </a:r>
            <a:r>
              <a:rPr lang="en-US" sz="2800" dirty="0" err="1"/>
              <a:t>memerlukan</a:t>
            </a:r>
            <a:r>
              <a:rPr lang="en-US" sz="2800" dirty="0"/>
              <a:t> </a:t>
            </a:r>
            <a:r>
              <a:rPr lang="en-US" sz="2800" dirty="0" err="1"/>
              <a:t>dibuang</a:t>
            </a:r>
            <a:r>
              <a:rPr lang="en-US" sz="2800" dirty="0"/>
              <a:t> </a:t>
            </a:r>
            <a:r>
              <a:rPr lang="en-US" sz="2800" i="1" dirty="0"/>
              <a:t>plaster</a:t>
            </a:r>
            <a:r>
              <a:rPr lang="en-US" sz="2800" dirty="0"/>
              <a:t>. </a:t>
            </a:r>
            <a:r>
              <a:rPr lang="en-US" sz="2800" dirty="0" err="1"/>
              <a:t>Sekiranya</a:t>
            </a:r>
            <a:r>
              <a:rPr lang="en-US" sz="2800" dirty="0"/>
              <a:t> </a:t>
            </a:r>
            <a:r>
              <a:rPr lang="en-US" sz="2800" dirty="0" err="1"/>
              <a:t>tidak</a:t>
            </a:r>
            <a:r>
              <a:rPr lang="en-US" sz="2800" dirty="0"/>
              <a:t> </a:t>
            </a:r>
            <a:r>
              <a:rPr lang="en-US" sz="2800" dirty="0" err="1"/>
              <a:t>dapat</a:t>
            </a:r>
            <a:r>
              <a:rPr lang="en-US" sz="2800" dirty="0"/>
              <a:t> </a:t>
            </a:r>
            <a:r>
              <a:rPr lang="en-US" sz="2800" dirty="0" err="1"/>
              <a:t>dibuang</a:t>
            </a:r>
            <a:r>
              <a:rPr lang="en-US" sz="2800" dirty="0"/>
              <a:t> </a:t>
            </a:r>
            <a:r>
              <a:rPr lang="en-US" sz="2800" i="1" dirty="0"/>
              <a:t>plaster</a:t>
            </a:r>
            <a:r>
              <a:rPr lang="en-US" sz="2800" dirty="0"/>
              <a:t> </a:t>
            </a:r>
            <a:r>
              <a:rPr lang="en-US" sz="2800" dirty="0" err="1"/>
              <a:t>pada</a:t>
            </a:r>
            <a:r>
              <a:rPr lang="en-US" sz="2800" dirty="0"/>
              <a:t> </a:t>
            </a:r>
            <a:r>
              <a:rPr lang="en-US" sz="2800" dirty="0" err="1"/>
              <a:t>anggota</a:t>
            </a:r>
            <a:r>
              <a:rPr lang="en-US" sz="2800" dirty="0"/>
              <a:t> </a:t>
            </a:r>
            <a:r>
              <a:rPr lang="en-US" sz="2800" dirty="0" err="1"/>
              <a:t>wuduk</a:t>
            </a:r>
            <a:r>
              <a:rPr lang="en-US" sz="2800" dirty="0"/>
              <a:t>, </a:t>
            </a:r>
            <a:r>
              <a:rPr lang="en-US" sz="2800" dirty="0" err="1"/>
              <a:t>hendaklah</a:t>
            </a:r>
            <a:r>
              <a:rPr lang="en-US" sz="2800" dirty="0"/>
              <a:t> </a:t>
            </a:r>
            <a:r>
              <a:rPr lang="en-US" sz="2800" dirty="0" err="1"/>
              <a:t>dibasuh</a:t>
            </a:r>
            <a:r>
              <a:rPr lang="en-US" sz="2800" dirty="0"/>
              <a:t> </a:t>
            </a:r>
            <a:r>
              <a:rPr lang="en-US" sz="2800" dirty="0" err="1"/>
              <a:t>bahagian</a:t>
            </a:r>
            <a:r>
              <a:rPr lang="en-US" sz="2800" dirty="0"/>
              <a:t> </a:t>
            </a:r>
            <a:r>
              <a:rPr lang="en-US" sz="2800" dirty="0" err="1"/>
              <a:t>tangan</a:t>
            </a:r>
            <a:r>
              <a:rPr lang="en-US" sz="2800" dirty="0"/>
              <a:t> yang </a:t>
            </a:r>
            <a:r>
              <a:rPr lang="en-US" sz="2800" dirty="0" err="1"/>
              <a:t>elok</a:t>
            </a:r>
            <a:r>
              <a:rPr lang="en-US" sz="2800" dirty="0"/>
              <a:t>, </a:t>
            </a:r>
            <a:r>
              <a:rPr lang="en-US" sz="2800" dirty="0" err="1"/>
              <a:t>menyapu</a:t>
            </a:r>
            <a:r>
              <a:rPr lang="en-US" sz="2800" dirty="0"/>
              <a:t> air di </a:t>
            </a:r>
            <a:r>
              <a:rPr lang="en-US" sz="2800" dirty="0" err="1"/>
              <a:t>atas</a:t>
            </a:r>
            <a:r>
              <a:rPr lang="en-US" sz="2800" dirty="0"/>
              <a:t> </a:t>
            </a:r>
            <a:r>
              <a:rPr lang="en-US" sz="2800" i="1" dirty="0"/>
              <a:t>plaster</a:t>
            </a:r>
            <a:r>
              <a:rPr lang="en-US" sz="2800" dirty="0"/>
              <a:t> </a:t>
            </a:r>
            <a:r>
              <a:rPr lang="en-US" sz="2800" dirty="0" err="1"/>
              <a:t>serta</a:t>
            </a:r>
            <a:r>
              <a:rPr lang="en-US" sz="2800" dirty="0"/>
              <a:t> </a:t>
            </a:r>
            <a:r>
              <a:rPr lang="en-US" sz="2800" dirty="0" err="1"/>
              <a:t>bertayammum</a:t>
            </a:r>
            <a:r>
              <a:rPr lang="en-US" sz="2800" dirty="0"/>
              <a:t>. </a:t>
            </a:r>
          </a:p>
          <a:p>
            <a:pPr algn="just"/>
            <a:endParaRPr lang="en-US" sz="2800" dirty="0"/>
          </a:p>
          <a:p>
            <a:pPr algn="just"/>
            <a:r>
              <a:rPr lang="en-US" sz="2800" dirty="0" err="1"/>
              <a:t>Baki</a:t>
            </a:r>
            <a:r>
              <a:rPr lang="en-US" sz="2800" dirty="0"/>
              <a:t> </a:t>
            </a:r>
            <a:r>
              <a:rPr lang="en-US" sz="2800" dirty="0" err="1"/>
              <a:t>wuduk</a:t>
            </a:r>
            <a:r>
              <a:rPr lang="en-US" sz="2800" dirty="0"/>
              <a:t> </a:t>
            </a:r>
            <a:r>
              <a:rPr lang="en-US" sz="2800" dirty="0" err="1"/>
              <a:t>disempurnakan</a:t>
            </a:r>
            <a:r>
              <a:rPr lang="en-US" sz="2800" dirty="0"/>
              <a:t> </a:t>
            </a:r>
            <a:r>
              <a:rPr lang="en-US" sz="2800" dirty="0" err="1"/>
              <a:t>dan</a:t>
            </a:r>
            <a:r>
              <a:rPr lang="en-US" sz="2800" dirty="0"/>
              <a:t> </a:t>
            </a:r>
            <a:r>
              <a:rPr lang="en-US" sz="2800" dirty="0" err="1"/>
              <a:t>ditunaikan</a:t>
            </a:r>
            <a:r>
              <a:rPr lang="en-US" sz="2800" dirty="0"/>
              <a:t> </a:t>
            </a:r>
            <a:r>
              <a:rPr lang="en-US" sz="2800" dirty="0" err="1"/>
              <a:t>solat</a:t>
            </a:r>
            <a:r>
              <a:rPr lang="en-US" sz="2800" dirty="0"/>
              <a:t> </a:t>
            </a:r>
            <a:r>
              <a:rPr lang="en-US" sz="2800" dirty="0" err="1"/>
              <a:t>seperti</a:t>
            </a:r>
            <a:r>
              <a:rPr lang="en-US" sz="2800" dirty="0"/>
              <a:t> </a:t>
            </a:r>
            <a:r>
              <a:rPr lang="en-US" sz="2800" dirty="0" err="1"/>
              <a:t>biasa</a:t>
            </a:r>
            <a:r>
              <a:rPr lang="en-US" sz="2800" dirty="0"/>
              <a:t>. </a:t>
            </a:r>
            <a:r>
              <a:rPr lang="en-US" sz="2800" dirty="0" err="1"/>
              <a:t>Solat</a:t>
            </a:r>
            <a:r>
              <a:rPr lang="en-US" sz="2800" dirty="0"/>
              <a:t> yang </a:t>
            </a:r>
            <a:r>
              <a:rPr lang="en-US" sz="2800" dirty="0" err="1"/>
              <a:t>ditunaikan</a:t>
            </a:r>
            <a:r>
              <a:rPr lang="en-US" sz="2800" dirty="0"/>
              <a:t> </a:t>
            </a:r>
            <a:r>
              <a:rPr lang="en-US" sz="2800" dirty="0" err="1"/>
              <a:t>itu</a:t>
            </a:r>
            <a:r>
              <a:rPr lang="en-US" sz="2800" dirty="0"/>
              <a:t>, </a:t>
            </a:r>
            <a:r>
              <a:rPr lang="en-US" sz="2800" dirty="0" err="1"/>
              <a:t>hendaklah</a:t>
            </a:r>
            <a:r>
              <a:rPr lang="en-US" sz="2800" dirty="0"/>
              <a:t> </a:t>
            </a:r>
            <a:r>
              <a:rPr lang="en-US" sz="2800" dirty="0" err="1"/>
              <a:t>diulang</a:t>
            </a:r>
            <a:r>
              <a:rPr lang="en-US" sz="2800" dirty="0"/>
              <a:t> </a:t>
            </a:r>
            <a:r>
              <a:rPr lang="en-US" sz="2800" dirty="0" err="1"/>
              <a:t>kembali</a:t>
            </a:r>
            <a:r>
              <a:rPr lang="en-US" sz="2800" dirty="0"/>
              <a:t> </a:t>
            </a:r>
            <a:r>
              <a:rPr lang="en-US" sz="2800" dirty="0" err="1"/>
              <a:t>setelah</a:t>
            </a:r>
            <a:r>
              <a:rPr lang="en-US" sz="2800" dirty="0"/>
              <a:t> </a:t>
            </a:r>
            <a:r>
              <a:rPr lang="en-US" sz="2800" dirty="0" err="1"/>
              <a:t>sembuh</a:t>
            </a:r>
            <a:r>
              <a:rPr lang="en-US" sz="2800" dirty="0"/>
              <a:t> </a:t>
            </a:r>
            <a:r>
              <a:rPr lang="en-US" sz="2800" dirty="0" err="1"/>
              <a:t>dari</a:t>
            </a:r>
            <a:r>
              <a:rPr lang="en-US" sz="2800" dirty="0"/>
              <a:t> </a:t>
            </a:r>
            <a:r>
              <a:rPr lang="en-US" sz="2800" dirty="0" err="1"/>
              <a:t>sakit</a:t>
            </a:r>
            <a:r>
              <a:rPr lang="en-US" sz="2800" dirty="0"/>
              <a:t>, </a:t>
            </a:r>
            <a:r>
              <a:rPr lang="en-US" sz="2800" dirty="0" err="1"/>
              <a:t>kerana</a:t>
            </a:r>
            <a:r>
              <a:rPr lang="en-US" sz="2800" dirty="0"/>
              <a:t> </a:t>
            </a:r>
            <a:r>
              <a:rPr lang="en-US" sz="2800" dirty="0" err="1"/>
              <a:t>balutan</a:t>
            </a:r>
            <a:r>
              <a:rPr lang="en-US" sz="2800" dirty="0"/>
              <a:t> </a:t>
            </a:r>
            <a:r>
              <a:rPr lang="en-US" sz="2800" dirty="0" err="1"/>
              <a:t>tersebut</a:t>
            </a:r>
            <a:r>
              <a:rPr lang="en-US" sz="2800" dirty="0"/>
              <a:t> </a:t>
            </a:r>
            <a:r>
              <a:rPr lang="en-US" sz="2800" dirty="0" err="1"/>
              <a:t>berada</a:t>
            </a:r>
            <a:r>
              <a:rPr lang="en-US" sz="2800" dirty="0"/>
              <a:t> </a:t>
            </a:r>
            <a:r>
              <a:rPr lang="en-US" sz="2800" dirty="0" err="1"/>
              <a:t>pada</a:t>
            </a:r>
            <a:r>
              <a:rPr lang="en-US" sz="2800" dirty="0"/>
              <a:t> </a:t>
            </a:r>
            <a:r>
              <a:rPr lang="en-US" sz="2800" dirty="0" err="1"/>
              <a:t>anggota</a:t>
            </a:r>
            <a:r>
              <a:rPr lang="en-US" sz="2800" dirty="0"/>
              <a:t> </a:t>
            </a:r>
            <a:r>
              <a:rPr lang="en-US" sz="2800" dirty="0" err="1"/>
              <a:t>tayammum</a:t>
            </a:r>
            <a:endParaRPr lang="en-MY" dirty="0"/>
          </a:p>
        </p:txBody>
      </p:sp>
      <p:sp>
        <p:nvSpPr>
          <p:cNvPr id="3" name="Footer Placeholder 2"/>
          <p:cNvSpPr>
            <a:spLocks noGrp="1"/>
          </p:cNvSpPr>
          <p:nvPr>
            <p:ph type="ftr" sz="quarter" idx="11"/>
          </p:nvPr>
        </p:nvSpPr>
        <p:spPr/>
        <p:txBody>
          <a:bodyPr/>
          <a:lstStyle/>
          <a:p>
            <a:pPr>
              <a:defRPr/>
            </a:pPr>
            <a:r>
              <a:rPr lang="en-US"/>
              <a:t>PUSAT PENGAJIAN SYARIAH FAKULTI PENGAJIAN KONTEMPORI ISLAM UNIVERSITI  SULTAN ZAINAL ABIDIN</a:t>
            </a:r>
          </a:p>
        </p:txBody>
      </p:sp>
    </p:spTree>
    <p:extLst>
      <p:ext uri="{BB962C8B-B14F-4D97-AF65-F5344CB8AC3E}">
        <p14:creationId xmlns:p14="http://schemas.microsoft.com/office/powerpoint/2010/main" val="34867607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r>
              <a:rPr lang="en-US" sz="2800" dirty="0" err="1"/>
              <a:t>Pesakit</a:t>
            </a:r>
            <a:r>
              <a:rPr lang="en-US" sz="2800" dirty="0"/>
              <a:t> </a:t>
            </a:r>
            <a:r>
              <a:rPr lang="en-US" sz="2800" dirty="0" err="1"/>
              <a:t>lumpuh</a:t>
            </a:r>
            <a:endParaRPr lang="en-US" sz="2800" dirty="0"/>
          </a:p>
          <a:p>
            <a:pPr marL="109728" indent="0">
              <a:buNone/>
            </a:pPr>
            <a:endParaRPr lang="en-MY" sz="2800" dirty="0"/>
          </a:p>
          <a:p>
            <a:pPr algn="just"/>
            <a:r>
              <a:rPr lang="en-US" sz="2800" dirty="0" err="1"/>
              <a:t>Pesakit</a:t>
            </a:r>
            <a:r>
              <a:rPr lang="en-US" sz="2800" dirty="0"/>
              <a:t> </a:t>
            </a:r>
            <a:r>
              <a:rPr lang="en-US" sz="2800" dirty="0" err="1"/>
              <a:t>lumpuh</a:t>
            </a:r>
            <a:r>
              <a:rPr lang="en-US" sz="2800" dirty="0"/>
              <a:t> yang </a:t>
            </a:r>
            <a:r>
              <a:rPr lang="en-US" sz="2800" dirty="0" err="1"/>
              <a:t>tidak</a:t>
            </a:r>
            <a:r>
              <a:rPr lang="en-US" sz="2800" dirty="0"/>
              <a:t> </a:t>
            </a:r>
            <a:r>
              <a:rPr lang="en-US" sz="2800" dirty="0" err="1"/>
              <a:t>berupaya</a:t>
            </a:r>
            <a:r>
              <a:rPr lang="en-US" sz="2800" dirty="0"/>
              <a:t> </a:t>
            </a:r>
            <a:r>
              <a:rPr lang="en-US" sz="2800" dirty="0" err="1"/>
              <a:t>bergerak</a:t>
            </a:r>
            <a:r>
              <a:rPr lang="en-US" sz="2800" dirty="0"/>
              <a:t>, </a:t>
            </a:r>
            <a:r>
              <a:rPr lang="en-US" sz="2800" dirty="0" err="1"/>
              <a:t>boleh</a:t>
            </a:r>
            <a:r>
              <a:rPr lang="en-US" sz="2800" dirty="0"/>
              <a:t> </a:t>
            </a:r>
            <a:r>
              <a:rPr lang="en-US" sz="2800" dirty="0" err="1"/>
              <a:t>meminta</a:t>
            </a:r>
            <a:r>
              <a:rPr lang="en-US" sz="2800" dirty="0"/>
              <a:t> orang lain </a:t>
            </a:r>
            <a:r>
              <a:rPr lang="en-US" sz="2800" dirty="0" err="1"/>
              <a:t>untuk</a:t>
            </a:r>
            <a:r>
              <a:rPr lang="en-US" sz="2800" dirty="0"/>
              <a:t> </a:t>
            </a:r>
            <a:r>
              <a:rPr lang="en-US" sz="2800" dirty="0" err="1"/>
              <a:t>mewudukkan</a:t>
            </a:r>
            <a:r>
              <a:rPr lang="en-US" sz="2800" dirty="0"/>
              <a:t> </a:t>
            </a:r>
            <a:r>
              <a:rPr lang="en-US" sz="2800" dirty="0" err="1"/>
              <a:t>atau</a:t>
            </a:r>
            <a:r>
              <a:rPr lang="en-US" sz="2800" dirty="0"/>
              <a:t> </a:t>
            </a:r>
            <a:r>
              <a:rPr lang="en-US" sz="2800" dirty="0" err="1"/>
              <a:t>mentayammumkannya</a:t>
            </a:r>
            <a:r>
              <a:rPr lang="en-US" sz="2800" dirty="0"/>
              <a:t> (</a:t>
            </a:r>
            <a:r>
              <a:rPr lang="en-US" sz="2800" dirty="0" err="1"/>
              <a:t>sekiranya</a:t>
            </a:r>
            <a:r>
              <a:rPr lang="en-US" sz="2800" dirty="0"/>
              <a:t> </a:t>
            </a:r>
            <a:r>
              <a:rPr lang="en-US" sz="2800" dirty="0" err="1"/>
              <a:t>tidak</a:t>
            </a:r>
            <a:r>
              <a:rPr lang="en-US" sz="2800" dirty="0"/>
              <a:t> </a:t>
            </a:r>
            <a:r>
              <a:rPr lang="en-US" sz="2800" dirty="0" err="1"/>
              <a:t>boleh</a:t>
            </a:r>
            <a:r>
              <a:rPr lang="en-US" sz="2800" dirty="0"/>
              <a:t> </a:t>
            </a:r>
            <a:r>
              <a:rPr lang="en-US" sz="2800" dirty="0" err="1"/>
              <a:t>terkena</a:t>
            </a:r>
            <a:r>
              <a:rPr lang="en-US" sz="2800" dirty="0"/>
              <a:t> air), </a:t>
            </a:r>
            <a:r>
              <a:rPr lang="en-US" sz="2800" dirty="0" err="1"/>
              <a:t>walaupun</a:t>
            </a:r>
            <a:r>
              <a:rPr lang="en-US" sz="2800" dirty="0"/>
              <a:t> </a:t>
            </a:r>
            <a:r>
              <a:rPr lang="en-US" sz="2800" dirty="0" err="1"/>
              <a:t>terpaksa</a:t>
            </a:r>
            <a:r>
              <a:rPr lang="en-US" sz="2800" dirty="0"/>
              <a:t> </a:t>
            </a:r>
            <a:r>
              <a:rPr lang="en-US" sz="2800" dirty="0" err="1"/>
              <a:t>mengupah</a:t>
            </a:r>
            <a:r>
              <a:rPr lang="en-US" sz="2800" dirty="0"/>
              <a:t> </a:t>
            </a:r>
            <a:r>
              <a:rPr lang="en-US" sz="2800" dirty="0" err="1"/>
              <a:t>individu</a:t>
            </a:r>
            <a:r>
              <a:rPr lang="en-US" sz="2800" dirty="0"/>
              <a:t> lain </a:t>
            </a:r>
            <a:r>
              <a:rPr lang="en-US" sz="2800" dirty="0" err="1"/>
              <a:t>untuk</a:t>
            </a:r>
            <a:r>
              <a:rPr lang="en-US" sz="2800" dirty="0"/>
              <a:t> </a:t>
            </a:r>
            <a:r>
              <a:rPr lang="en-US" sz="2800" dirty="0" err="1"/>
              <a:t>berbuat</a:t>
            </a:r>
            <a:r>
              <a:rPr lang="en-US" sz="2800" dirty="0"/>
              <a:t> </a:t>
            </a:r>
            <a:r>
              <a:rPr lang="en-US" sz="2800" dirty="0" err="1"/>
              <a:t>demikian</a:t>
            </a:r>
            <a:r>
              <a:rPr lang="en-US" sz="2800" dirty="0"/>
              <a:t>. </a:t>
            </a:r>
            <a:r>
              <a:rPr lang="en-US" sz="2800" dirty="0" err="1"/>
              <a:t>Ini</a:t>
            </a:r>
            <a:r>
              <a:rPr lang="en-US" sz="2800" dirty="0"/>
              <a:t> </a:t>
            </a:r>
            <a:r>
              <a:rPr lang="en-US" sz="2800" dirty="0" err="1"/>
              <a:t>berdasarkan</a:t>
            </a:r>
            <a:r>
              <a:rPr lang="en-US" sz="2800" dirty="0"/>
              <a:t> </a:t>
            </a:r>
            <a:r>
              <a:rPr lang="en-US" sz="2800" dirty="0" err="1"/>
              <a:t>kepada</a:t>
            </a:r>
            <a:r>
              <a:rPr lang="en-US" sz="2800" dirty="0"/>
              <a:t> </a:t>
            </a:r>
            <a:r>
              <a:rPr lang="en-US" sz="2800" dirty="0" err="1"/>
              <a:t>hadis</a:t>
            </a:r>
            <a:r>
              <a:rPr lang="en-US" sz="2800" dirty="0"/>
              <a:t> yang </a:t>
            </a:r>
            <a:r>
              <a:rPr lang="en-US" sz="2800" dirty="0" err="1"/>
              <a:t>diriwayatkan</a:t>
            </a:r>
            <a:r>
              <a:rPr lang="en-US" sz="2800" dirty="0"/>
              <a:t> </a:t>
            </a:r>
            <a:r>
              <a:rPr lang="en-US" sz="2800" dirty="0" err="1"/>
              <a:t>daripada</a:t>
            </a:r>
            <a:r>
              <a:rPr lang="en-US" sz="2800" dirty="0"/>
              <a:t> al-</a:t>
            </a:r>
            <a:r>
              <a:rPr lang="en-US" sz="2800" dirty="0" err="1"/>
              <a:t>Mughirah</a:t>
            </a:r>
            <a:r>
              <a:rPr lang="en-US" sz="2800" dirty="0"/>
              <a:t> bin </a:t>
            </a:r>
            <a:r>
              <a:rPr lang="en-US" sz="2800" dirty="0" err="1"/>
              <a:t>Shu‘bah</a:t>
            </a:r>
            <a:r>
              <a:rPr lang="en-US" sz="2800" dirty="0"/>
              <a:t> </a:t>
            </a:r>
            <a:r>
              <a:rPr lang="en-US" sz="2800" dirty="0" err="1"/>
              <a:t>r.a</a:t>
            </a:r>
            <a:r>
              <a:rPr lang="en-US" sz="2800" dirty="0"/>
              <a:t>, </a:t>
            </a:r>
            <a:r>
              <a:rPr lang="en-US" sz="2800" dirty="0" err="1"/>
              <a:t>Rasulullah</a:t>
            </a:r>
            <a:r>
              <a:rPr lang="en-US" sz="2800" dirty="0"/>
              <a:t> S.A.W. </a:t>
            </a:r>
            <a:r>
              <a:rPr lang="en-US" sz="2800" dirty="0" err="1"/>
              <a:t>telah</a:t>
            </a:r>
            <a:r>
              <a:rPr lang="en-US" sz="2800" dirty="0"/>
              <a:t> </a:t>
            </a:r>
            <a:r>
              <a:rPr lang="en-US" sz="2800" dirty="0" err="1"/>
              <a:t>keluar</a:t>
            </a:r>
            <a:r>
              <a:rPr lang="en-US" sz="2800" dirty="0"/>
              <a:t> </a:t>
            </a:r>
            <a:r>
              <a:rPr lang="en-US" sz="2800" dirty="0" err="1"/>
              <a:t>untuk</a:t>
            </a:r>
            <a:r>
              <a:rPr lang="en-US" sz="2800" dirty="0"/>
              <a:t> </a:t>
            </a:r>
            <a:r>
              <a:rPr lang="en-US" sz="2800" dirty="0" err="1"/>
              <a:t>menunaikan</a:t>
            </a:r>
            <a:r>
              <a:rPr lang="en-US" sz="2800" dirty="0"/>
              <a:t> </a:t>
            </a:r>
            <a:r>
              <a:rPr lang="en-US" sz="2800" dirty="0" err="1"/>
              <a:t>sesuatu</a:t>
            </a:r>
            <a:r>
              <a:rPr lang="en-US" sz="2800" dirty="0"/>
              <a:t> </a:t>
            </a:r>
            <a:r>
              <a:rPr lang="en-US" sz="2800" dirty="0" err="1"/>
              <a:t>hajat</a:t>
            </a:r>
            <a:r>
              <a:rPr lang="en-US" sz="2800" dirty="0"/>
              <a:t> </a:t>
            </a:r>
            <a:r>
              <a:rPr lang="en-US" sz="2800" dirty="0" err="1"/>
              <a:t>dan</a:t>
            </a:r>
            <a:r>
              <a:rPr lang="en-US" sz="2800" dirty="0"/>
              <a:t> al-</a:t>
            </a:r>
            <a:r>
              <a:rPr lang="en-US" sz="2800" dirty="0" err="1"/>
              <a:t>Mughirah</a:t>
            </a:r>
            <a:r>
              <a:rPr lang="en-US" sz="2800" dirty="0"/>
              <a:t> </a:t>
            </a:r>
            <a:r>
              <a:rPr lang="en-US" sz="2800" dirty="0" err="1"/>
              <a:t>berada</a:t>
            </a:r>
            <a:r>
              <a:rPr lang="en-US" sz="2800" dirty="0"/>
              <a:t> </a:t>
            </a:r>
            <a:r>
              <a:rPr lang="en-US" sz="2800" dirty="0" err="1"/>
              <a:t>disisinya</a:t>
            </a:r>
            <a:r>
              <a:rPr lang="en-US" sz="2800" dirty="0"/>
              <a:t> </a:t>
            </a:r>
            <a:r>
              <a:rPr lang="en-US" sz="2800" dirty="0" err="1"/>
              <a:t>dengan</a:t>
            </a:r>
            <a:r>
              <a:rPr lang="en-US" sz="2800" dirty="0"/>
              <a:t> </a:t>
            </a:r>
            <a:r>
              <a:rPr lang="en-US" sz="2800" dirty="0" err="1"/>
              <a:t>membawa</a:t>
            </a:r>
            <a:r>
              <a:rPr lang="en-US" sz="2800" dirty="0"/>
              <a:t> air </a:t>
            </a:r>
            <a:r>
              <a:rPr lang="en-US" sz="2800" dirty="0" err="1"/>
              <a:t>untuk</a:t>
            </a:r>
            <a:r>
              <a:rPr lang="en-US" sz="2800" dirty="0"/>
              <a:t> </a:t>
            </a:r>
            <a:r>
              <a:rPr lang="en-US" sz="2800" dirty="0" err="1"/>
              <a:t>menolong</a:t>
            </a:r>
            <a:r>
              <a:rPr lang="en-US" sz="2800" dirty="0"/>
              <a:t> (</a:t>
            </a:r>
            <a:r>
              <a:rPr lang="en-US" sz="2800" dirty="0" err="1"/>
              <a:t>berwuduk</a:t>
            </a:r>
            <a:r>
              <a:rPr lang="en-US" sz="2800" dirty="0"/>
              <a:t>) :</a:t>
            </a:r>
          </a:p>
          <a:p>
            <a:pPr algn="just"/>
            <a:endParaRPr lang="en-MY" sz="2800" dirty="0"/>
          </a:p>
          <a:p>
            <a:pPr algn="just" rtl="1"/>
            <a:r>
              <a:rPr lang="ar-SA" sz="2800" b="1" dirty="0"/>
              <a:t>...فَصَبَّ عَلَيْهِ حِيْنَ فَرَغَ مِنْ حَاجَتِهِ فَتَوَضَأَ وَمَسَحَ عَلَىْ الْخُفَّيْنِ.... </a:t>
            </a:r>
            <a:endParaRPr lang="en-MY" sz="2000" dirty="0"/>
          </a:p>
          <a:p>
            <a:pPr algn="just"/>
            <a:r>
              <a:rPr lang="en-US" sz="2800" dirty="0" err="1"/>
              <a:t>Maksudnya</a:t>
            </a:r>
            <a:r>
              <a:rPr lang="en-US" sz="2800" dirty="0"/>
              <a:t> :</a:t>
            </a:r>
            <a:endParaRPr lang="en-MY" sz="2800" dirty="0"/>
          </a:p>
          <a:p>
            <a:pPr algn="just"/>
            <a:r>
              <a:rPr lang="en-US" sz="2800" dirty="0"/>
              <a:t>…(al-</a:t>
            </a:r>
            <a:r>
              <a:rPr lang="en-US" sz="2800" dirty="0" err="1"/>
              <a:t>Mughirah</a:t>
            </a:r>
            <a:r>
              <a:rPr lang="en-US" sz="2800" dirty="0"/>
              <a:t>) </a:t>
            </a:r>
            <a:r>
              <a:rPr lang="en-US" sz="2800" dirty="0" err="1"/>
              <a:t>menjirus</a:t>
            </a:r>
            <a:r>
              <a:rPr lang="en-US" sz="2800" dirty="0"/>
              <a:t> </a:t>
            </a:r>
            <a:r>
              <a:rPr lang="en-US" sz="2800" dirty="0" err="1"/>
              <a:t>ke</a:t>
            </a:r>
            <a:r>
              <a:rPr lang="en-US" sz="2800" dirty="0"/>
              <a:t> </a:t>
            </a:r>
            <a:r>
              <a:rPr lang="en-US" sz="2800" dirty="0" err="1"/>
              <a:t>atas</a:t>
            </a:r>
            <a:r>
              <a:rPr lang="en-US" sz="2800" dirty="0"/>
              <a:t> (</a:t>
            </a:r>
            <a:r>
              <a:rPr lang="en-US" sz="2800" dirty="0" err="1"/>
              <a:t>anggota</a:t>
            </a:r>
            <a:r>
              <a:rPr lang="en-US" sz="2800" dirty="0"/>
              <a:t>) </a:t>
            </a:r>
            <a:r>
              <a:rPr lang="en-US" sz="2800" dirty="0" err="1"/>
              <a:t>Nabi</a:t>
            </a:r>
            <a:r>
              <a:rPr lang="en-US" sz="2800" dirty="0"/>
              <a:t> </a:t>
            </a:r>
            <a:r>
              <a:rPr lang="en-US" sz="2800" dirty="0" err="1"/>
              <a:t>selepas</a:t>
            </a:r>
            <a:r>
              <a:rPr lang="en-US" sz="2800" dirty="0"/>
              <a:t> </a:t>
            </a:r>
            <a:r>
              <a:rPr lang="en-US" sz="2800" dirty="0" err="1"/>
              <a:t>menunaikan</a:t>
            </a:r>
            <a:r>
              <a:rPr lang="en-US" sz="2800" dirty="0"/>
              <a:t> </a:t>
            </a:r>
            <a:r>
              <a:rPr lang="en-US" sz="2800" dirty="0" err="1"/>
              <a:t>hajat</a:t>
            </a:r>
            <a:r>
              <a:rPr lang="en-US" sz="2800" dirty="0"/>
              <a:t>, </a:t>
            </a:r>
            <a:r>
              <a:rPr lang="en-US" sz="2800" dirty="0" err="1"/>
              <a:t>lalu</a:t>
            </a:r>
            <a:r>
              <a:rPr lang="en-US" sz="2800" dirty="0"/>
              <a:t> </a:t>
            </a:r>
            <a:r>
              <a:rPr lang="en-US" sz="2800" dirty="0" err="1"/>
              <a:t>berwuduk</a:t>
            </a:r>
            <a:r>
              <a:rPr lang="en-US" sz="2800" dirty="0"/>
              <a:t> </a:t>
            </a:r>
            <a:r>
              <a:rPr lang="en-US" sz="2800" dirty="0" err="1"/>
              <a:t>dan</a:t>
            </a:r>
            <a:r>
              <a:rPr lang="en-US" sz="2800" dirty="0"/>
              <a:t> </a:t>
            </a:r>
            <a:r>
              <a:rPr lang="en-US" sz="2800" dirty="0" err="1"/>
              <a:t>menyapu</a:t>
            </a:r>
            <a:r>
              <a:rPr lang="en-US" sz="2800" dirty="0"/>
              <a:t> di </a:t>
            </a:r>
            <a:r>
              <a:rPr lang="en-US" sz="2800" dirty="0" err="1"/>
              <a:t>atas</a:t>
            </a:r>
            <a:r>
              <a:rPr lang="en-US" sz="2800" dirty="0"/>
              <a:t> </a:t>
            </a:r>
            <a:r>
              <a:rPr lang="en-US" sz="2800" dirty="0" err="1"/>
              <a:t>kedua</a:t>
            </a:r>
            <a:r>
              <a:rPr lang="en-US" sz="2800" dirty="0"/>
              <a:t> </a:t>
            </a:r>
            <a:r>
              <a:rPr lang="en-US" sz="2800" dirty="0" err="1"/>
              <a:t>khuf</a:t>
            </a:r>
            <a:endParaRPr lang="en-MY" dirty="0"/>
          </a:p>
        </p:txBody>
      </p:sp>
      <p:sp>
        <p:nvSpPr>
          <p:cNvPr id="3" name="Footer Placeholder 2"/>
          <p:cNvSpPr>
            <a:spLocks noGrp="1"/>
          </p:cNvSpPr>
          <p:nvPr>
            <p:ph type="ftr" sz="quarter" idx="11"/>
          </p:nvPr>
        </p:nvSpPr>
        <p:spPr/>
        <p:txBody>
          <a:bodyPr/>
          <a:lstStyle/>
          <a:p>
            <a:pPr>
              <a:defRPr/>
            </a:pPr>
            <a:r>
              <a:rPr lang="en-US"/>
              <a:t>PUSAT PENGAJIAN SYARIAH FAKULTI PENGAJIAN KONTEMPORI ISLAM UNIVERSITI  SULTAN ZAINAL ABIDIN</a:t>
            </a:r>
          </a:p>
        </p:txBody>
      </p:sp>
    </p:spTree>
    <p:extLst>
      <p:ext uri="{BB962C8B-B14F-4D97-AF65-F5344CB8AC3E}">
        <p14:creationId xmlns:p14="http://schemas.microsoft.com/office/powerpoint/2010/main" val="17630597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marL="109728" indent="0" algn="just">
              <a:buNone/>
            </a:pPr>
            <a:r>
              <a:rPr lang="en-US" sz="2800" dirty="0"/>
              <a:t> </a:t>
            </a:r>
            <a:endParaRPr lang="en-MY" sz="2800" dirty="0"/>
          </a:p>
          <a:p>
            <a:pPr algn="just"/>
            <a:r>
              <a:rPr lang="en-US" sz="2800" dirty="0" err="1"/>
              <a:t>Ulama</a:t>
            </a:r>
            <a:r>
              <a:rPr lang="en-US" sz="2800" dirty="0"/>
              <a:t> </a:t>
            </a:r>
            <a:r>
              <a:rPr lang="en-US" sz="2800" dirty="0" err="1"/>
              <a:t>berbeza</a:t>
            </a:r>
            <a:r>
              <a:rPr lang="en-US" sz="2800" dirty="0"/>
              <a:t> </a:t>
            </a:r>
            <a:r>
              <a:rPr lang="en-US" sz="2800" dirty="0" err="1"/>
              <a:t>pendapat</a:t>
            </a:r>
            <a:r>
              <a:rPr lang="en-US" sz="2800" dirty="0"/>
              <a:t> </a:t>
            </a:r>
            <a:r>
              <a:rPr lang="en-US" sz="2800" dirty="0" err="1"/>
              <a:t>mengenai</a:t>
            </a:r>
            <a:r>
              <a:rPr lang="en-US" sz="2800" dirty="0"/>
              <a:t> </a:t>
            </a:r>
            <a:r>
              <a:rPr lang="en-US" sz="2800" dirty="0" err="1"/>
              <a:t>masa</a:t>
            </a:r>
            <a:r>
              <a:rPr lang="en-US" sz="2800" dirty="0"/>
              <a:t> </a:t>
            </a:r>
            <a:r>
              <a:rPr lang="en-US" sz="2800" dirty="0" err="1"/>
              <a:t>diharuskan</a:t>
            </a:r>
            <a:r>
              <a:rPr lang="en-US" sz="2800" dirty="0"/>
              <a:t> </a:t>
            </a:r>
            <a:r>
              <a:rPr lang="en-US" sz="2800" dirty="0" err="1"/>
              <a:t>tayammum</a:t>
            </a:r>
            <a:r>
              <a:rPr lang="en-US" sz="2800" dirty="0"/>
              <a:t> </a:t>
            </a:r>
            <a:r>
              <a:rPr lang="en-US" sz="2800" dirty="0" err="1"/>
              <a:t>setelah</a:t>
            </a:r>
            <a:r>
              <a:rPr lang="en-US" sz="2800" dirty="0"/>
              <a:t> </a:t>
            </a:r>
            <a:r>
              <a:rPr lang="en-US" sz="2800" dirty="0" err="1"/>
              <a:t>masuk</a:t>
            </a:r>
            <a:r>
              <a:rPr lang="en-US" sz="2800" dirty="0"/>
              <a:t> </a:t>
            </a:r>
            <a:r>
              <a:rPr lang="en-US" sz="2800" dirty="0" err="1"/>
              <a:t>waktu</a:t>
            </a:r>
            <a:r>
              <a:rPr lang="en-US" sz="2800" dirty="0"/>
              <a:t> </a:t>
            </a:r>
            <a:r>
              <a:rPr lang="en-US" sz="2800" dirty="0" err="1"/>
              <a:t>atau</a:t>
            </a:r>
            <a:r>
              <a:rPr lang="en-US" sz="2800" dirty="0"/>
              <a:t> </a:t>
            </a:r>
            <a:r>
              <a:rPr lang="en-US" sz="2800" dirty="0" err="1"/>
              <a:t>sebaliknya</a:t>
            </a:r>
            <a:r>
              <a:rPr lang="en-US" sz="2800" dirty="0"/>
              <a:t> </a:t>
            </a:r>
            <a:r>
              <a:rPr lang="en-US" sz="2800" dirty="0" err="1"/>
              <a:t>kepada</a:t>
            </a:r>
            <a:r>
              <a:rPr lang="en-US" sz="2800" dirty="0"/>
              <a:t> </a:t>
            </a:r>
            <a:r>
              <a:rPr lang="en-US" sz="2800" dirty="0" err="1"/>
              <a:t>dua</a:t>
            </a:r>
            <a:r>
              <a:rPr lang="en-US" sz="2800" dirty="0"/>
              <a:t> </a:t>
            </a:r>
            <a:r>
              <a:rPr lang="en-US" sz="2800" dirty="0" err="1"/>
              <a:t>pendapat</a:t>
            </a:r>
            <a:r>
              <a:rPr lang="en-US" sz="2800" dirty="0"/>
              <a:t>. </a:t>
            </a:r>
            <a:endParaRPr lang="en-MY" sz="2800" dirty="0"/>
          </a:p>
          <a:p>
            <a:pPr algn="just"/>
            <a:r>
              <a:rPr lang="en-US" sz="2800" b="1" dirty="0"/>
              <a:t> </a:t>
            </a:r>
            <a:endParaRPr lang="en-MY" sz="2800" dirty="0"/>
          </a:p>
          <a:p>
            <a:pPr algn="just"/>
            <a:r>
              <a:rPr lang="en-US" sz="2800" b="1" dirty="0" err="1"/>
              <a:t>Pendapat</a:t>
            </a:r>
            <a:r>
              <a:rPr lang="en-US" sz="2800" b="1" dirty="0"/>
              <a:t> </a:t>
            </a:r>
            <a:r>
              <a:rPr lang="en-US" sz="2800" b="1" dirty="0" err="1"/>
              <a:t>Pertama</a:t>
            </a:r>
            <a:r>
              <a:rPr lang="en-US" sz="2800" dirty="0"/>
              <a:t> : </a:t>
            </a:r>
            <a:r>
              <a:rPr lang="en-US" sz="2800" dirty="0" err="1"/>
              <a:t>Mesti</a:t>
            </a:r>
            <a:r>
              <a:rPr lang="en-US" sz="2800" dirty="0"/>
              <a:t> </a:t>
            </a:r>
            <a:r>
              <a:rPr lang="en-US" sz="2800" dirty="0" err="1"/>
              <a:t>masuk</a:t>
            </a:r>
            <a:r>
              <a:rPr lang="en-US" sz="2800" dirty="0"/>
              <a:t> </a:t>
            </a:r>
            <a:r>
              <a:rPr lang="en-US" sz="2800" dirty="0" err="1"/>
              <a:t>waktu</a:t>
            </a:r>
            <a:r>
              <a:rPr lang="en-US" sz="2800" dirty="0"/>
              <a:t> </a:t>
            </a:r>
            <a:r>
              <a:rPr lang="en-US" sz="2800" dirty="0" err="1"/>
              <a:t>terlebih</a:t>
            </a:r>
            <a:r>
              <a:rPr lang="en-US" sz="2800" dirty="0"/>
              <a:t> </a:t>
            </a:r>
            <a:r>
              <a:rPr lang="en-US" sz="2800" dirty="0" err="1"/>
              <a:t>dahulu</a:t>
            </a:r>
            <a:r>
              <a:rPr lang="en-US" sz="2800" dirty="0"/>
              <a:t> </a:t>
            </a:r>
            <a:r>
              <a:rPr lang="en-US" sz="2800" dirty="0" err="1"/>
              <a:t>baru</a:t>
            </a:r>
            <a:r>
              <a:rPr lang="en-US" sz="2800" dirty="0"/>
              <a:t> </a:t>
            </a:r>
            <a:r>
              <a:rPr lang="en-US" sz="2800" dirty="0" err="1"/>
              <a:t>diharuskan</a:t>
            </a:r>
            <a:r>
              <a:rPr lang="en-US" sz="2800" dirty="0"/>
              <a:t> </a:t>
            </a:r>
            <a:r>
              <a:rPr lang="en-US" sz="2800" dirty="0" err="1"/>
              <a:t>bertayammum</a:t>
            </a:r>
            <a:r>
              <a:rPr lang="en-US" sz="2800" dirty="0"/>
              <a:t>. </a:t>
            </a:r>
            <a:r>
              <a:rPr lang="en-MY" sz="2800" dirty="0" err="1"/>
              <a:t>Pendapat</a:t>
            </a:r>
            <a:r>
              <a:rPr lang="en-MY" sz="2800" dirty="0"/>
              <a:t> </a:t>
            </a:r>
            <a:r>
              <a:rPr lang="en-MY" sz="2800" dirty="0" err="1"/>
              <a:t>ini</a:t>
            </a:r>
            <a:r>
              <a:rPr lang="en-MY" sz="2800" dirty="0"/>
              <a:t> </a:t>
            </a:r>
            <a:r>
              <a:rPr lang="en-MY" sz="2800" dirty="0" err="1"/>
              <a:t>adalah</a:t>
            </a:r>
            <a:r>
              <a:rPr lang="en-MY" sz="2800" dirty="0"/>
              <a:t> </a:t>
            </a:r>
            <a:r>
              <a:rPr lang="en-MY" sz="2800" dirty="0" err="1"/>
              <a:t>pendapat</a:t>
            </a:r>
            <a:r>
              <a:rPr lang="en-MY" sz="2800" dirty="0"/>
              <a:t> Imam ash-</a:t>
            </a:r>
            <a:r>
              <a:rPr lang="en-MY" sz="2800" dirty="0" err="1"/>
              <a:t>Shafi‘iy</a:t>
            </a:r>
            <a:r>
              <a:rPr lang="en-MY" sz="2800" dirty="0"/>
              <a:t>, al-Imam Malik </a:t>
            </a:r>
            <a:r>
              <a:rPr lang="en-MY" sz="2800" dirty="0" err="1"/>
              <a:t>dan</a:t>
            </a:r>
            <a:r>
              <a:rPr lang="en-MY" sz="2800" dirty="0"/>
              <a:t> al-Imam </a:t>
            </a:r>
            <a:r>
              <a:rPr lang="en-MY" sz="2800" dirty="0" err="1"/>
              <a:t>AÍmad</a:t>
            </a:r>
            <a:r>
              <a:rPr lang="en-MY" sz="2800" dirty="0"/>
              <a:t>.</a:t>
            </a:r>
          </a:p>
          <a:p>
            <a:pPr algn="just"/>
            <a:r>
              <a:rPr lang="en-MY" sz="2800" b="1" dirty="0"/>
              <a:t> </a:t>
            </a:r>
            <a:endParaRPr lang="en-MY" sz="2800" dirty="0"/>
          </a:p>
          <a:p>
            <a:pPr algn="just"/>
            <a:r>
              <a:rPr lang="en-US" sz="2800" b="1" dirty="0" err="1"/>
              <a:t>Pendapat</a:t>
            </a:r>
            <a:r>
              <a:rPr lang="en-US" sz="2800" b="1" dirty="0"/>
              <a:t> </a:t>
            </a:r>
            <a:r>
              <a:rPr lang="en-US" sz="2800" b="1" dirty="0" err="1"/>
              <a:t>Kedua</a:t>
            </a:r>
            <a:r>
              <a:rPr lang="en-US" sz="2800" dirty="0"/>
              <a:t> : </a:t>
            </a:r>
            <a:r>
              <a:rPr lang="en-US" sz="2800" dirty="0" err="1"/>
              <a:t>Tidak</a:t>
            </a:r>
            <a:r>
              <a:rPr lang="en-US" sz="2800" dirty="0"/>
              <a:t> </a:t>
            </a:r>
            <a:r>
              <a:rPr lang="en-US" sz="2800" dirty="0" err="1"/>
              <a:t>mesti</a:t>
            </a:r>
            <a:r>
              <a:rPr lang="en-US" sz="2800" dirty="0"/>
              <a:t> </a:t>
            </a:r>
            <a:r>
              <a:rPr lang="en-US" sz="2800" dirty="0" err="1"/>
              <a:t>masuk</a:t>
            </a:r>
            <a:r>
              <a:rPr lang="en-US" sz="2800" dirty="0"/>
              <a:t> </a:t>
            </a:r>
            <a:r>
              <a:rPr lang="en-US" sz="2800" dirty="0" err="1"/>
              <a:t>waktu</a:t>
            </a:r>
            <a:r>
              <a:rPr lang="en-US" sz="2800" dirty="0"/>
              <a:t> </a:t>
            </a:r>
            <a:r>
              <a:rPr lang="en-US" sz="2800" dirty="0" err="1"/>
              <a:t>solat</a:t>
            </a:r>
            <a:r>
              <a:rPr lang="en-US" sz="2800" dirty="0"/>
              <a:t> </a:t>
            </a:r>
            <a:r>
              <a:rPr lang="en-US" sz="2800" dirty="0" err="1"/>
              <a:t>terlebih</a:t>
            </a:r>
            <a:r>
              <a:rPr lang="en-US" sz="2800" dirty="0"/>
              <a:t> </a:t>
            </a:r>
            <a:r>
              <a:rPr lang="en-US" sz="2800" dirty="0" err="1"/>
              <a:t>dahulu</a:t>
            </a:r>
            <a:r>
              <a:rPr lang="en-US" sz="2800" dirty="0"/>
              <a:t> </a:t>
            </a:r>
            <a:r>
              <a:rPr lang="en-US" sz="2800" dirty="0" err="1"/>
              <a:t>untuk</a:t>
            </a:r>
            <a:r>
              <a:rPr lang="en-US" sz="2800" dirty="0"/>
              <a:t> </a:t>
            </a:r>
            <a:r>
              <a:rPr lang="en-US" sz="2800" dirty="0" err="1"/>
              <a:t>bertayammum</a:t>
            </a:r>
            <a:r>
              <a:rPr lang="en-US" sz="2800" dirty="0"/>
              <a:t>. </a:t>
            </a:r>
            <a:r>
              <a:rPr lang="en-US" sz="2800" dirty="0" err="1"/>
              <a:t>Pendapat</a:t>
            </a:r>
            <a:r>
              <a:rPr lang="en-US" sz="2800" dirty="0"/>
              <a:t> </a:t>
            </a:r>
            <a:r>
              <a:rPr lang="en-US" sz="2800" dirty="0" err="1"/>
              <a:t>ini</a:t>
            </a:r>
            <a:r>
              <a:rPr lang="en-US" sz="2800" dirty="0"/>
              <a:t> </a:t>
            </a:r>
            <a:r>
              <a:rPr lang="en-US" sz="2800" dirty="0" err="1"/>
              <a:t>adalah</a:t>
            </a:r>
            <a:r>
              <a:rPr lang="en-US" sz="2800" dirty="0"/>
              <a:t> </a:t>
            </a:r>
            <a:r>
              <a:rPr lang="en-US" sz="2800" dirty="0" err="1"/>
              <a:t>pendapat</a:t>
            </a:r>
            <a:r>
              <a:rPr lang="en-US" sz="2800" dirty="0"/>
              <a:t> Imam Abu </a:t>
            </a:r>
            <a:r>
              <a:rPr lang="en-US" sz="2800" dirty="0" err="1"/>
              <a:t>hanifah</a:t>
            </a:r>
            <a:r>
              <a:rPr lang="en-US" sz="2800" dirty="0"/>
              <a:t>, </a:t>
            </a:r>
            <a:r>
              <a:rPr lang="en-US" sz="2800" dirty="0" err="1"/>
              <a:t>ulama</a:t>
            </a:r>
            <a:r>
              <a:rPr lang="en-US" sz="2800" dirty="0"/>
              <a:t> </a:t>
            </a:r>
            <a:r>
              <a:rPr lang="en-US" sz="2800" i="1" dirty="0" err="1"/>
              <a:t>Ahli</a:t>
            </a:r>
            <a:r>
              <a:rPr lang="en-US" sz="2800" i="1" dirty="0"/>
              <a:t> al-</a:t>
            </a:r>
            <a:r>
              <a:rPr lang="en-US" sz="2800" i="1" dirty="0" err="1"/>
              <a:t>Zahir</a:t>
            </a:r>
            <a:r>
              <a:rPr lang="en-US" sz="2800" dirty="0"/>
              <a:t> </a:t>
            </a:r>
            <a:r>
              <a:rPr lang="en-US" sz="2800" dirty="0" err="1"/>
              <a:t>dan</a:t>
            </a:r>
            <a:r>
              <a:rPr lang="en-US" sz="2800" dirty="0"/>
              <a:t> </a:t>
            </a:r>
            <a:r>
              <a:rPr lang="en-US" sz="2800" dirty="0" err="1"/>
              <a:t>Ibn</a:t>
            </a:r>
            <a:r>
              <a:rPr lang="en-US" sz="2800" dirty="0"/>
              <a:t> </a:t>
            </a:r>
            <a:r>
              <a:rPr lang="en-US" sz="2800" dirty="0" err="1"/>
              <a:t>Sha‘aban</a:t>
            </a:r>
            <a:r>
              <a:rPr lang="en-US" sz="2800" dirty="0"/>
              <a:t> </a:t>
            </a:r>
            <a:r>
              <a:rPr lang="en-US" sz="2800" dirty="0" err="1"/>
              <a:t>daripada</a:t>
            </a:r>
            <a:r>
              <a:rPr lang="en-US" sz="2800" dirty="0"/>
              <a:t> </a:t>
            </a:r>
            <a:r>
              <a:rPr lang="en-US" sz="2800" dirty="0" err="1"/>
              <a:t>kalangan</a:t>
            </a:r>
            <a:r>
              <a:rPr lang="en-US" sz="2800" dirty="0"/>
              <a:t> </a:t>
            </a:r>
            <a:r>
              <a:rPr lang="en-US" sz="2800" dirty="0" err="1"/>
              <a:t>ulama</a:t>
            </a:r>
            <a:r>
              <a:rPr lang="en-US" sz="2800" dirty="0"/>
              <a:t> </a:t>
            </a:r>
            <a:r>
              <a:rPr lang="en-US" sz="2800" dirty="0" err="1"/>
              <a:t>mazhab</a:t>
            </a:r>
            <a:r>
              <a:rPr lang="en-US" sz="2800" dirty="0"/>
              <a:t> </a:t>
            </a:r>
            <a:r>
              <a:rPr lang="en-US" sz="2800" dirty="0" err="1"/>
              <a:t>Malikiy</a:t>
            </a:r>
            <a:endParaRPr lang="en-MY" sz="1800" dirty="0"/>
          </a:p>
        </p:txBody>
      </p:sp>
      <p:sp>
        <p:nvSpPr>
          <p:cNvPr id="3" name="Footer Placeholder 2"/>
          <p:cNvSpPr>
            <a:spLocks noGrp="1"/>
          </p:cNvSpPr>
          <p:nvPr>
            <p:ph type="ftr" sz="quarter" idx="11"/>
          </p:nvPr>
        </p:nvSpPr>
        <p:spPr/>
        <p:txBody>
          <a:bodyPr/>
          <a:lstStyle/>
          <a:p>
            <a:pPr>
              <a:defRPr/>
            </a:pPr>
            <a:r>
              <a:rPr lang="en-US"/>
              <a:t>PUSAT PENGAJIAN SYARIAH FAKULTI PENGAJIAN KONTEMPORI ISLAM UNIVERSITI  SULTAN ZAINAL ABIDIN</a:t>
            </a:r>
          </a:p>
        </p:txBody>
      </p:sp>
      <p:sp>
        <p:nvSpPr>
          <p:cNvPr id="4" name="Title 3"/>
          <p:cNvSpPr>
            <a:spLocks noGrp="1"/>
          </p:cNvSpPr>
          <p:nvPr>
            <p:ph type="title"/>
          </p:nvPr>
        </p:nvSpPr>
        <p:spPr/>
        <p:txBody>
          <a:bodyPr>
            <a:normAutofit/>
          </a:bodyPr>
          <a:lstStyle/>
          <a:p>
            <a:pPr algn="ctr"/>
            <a:r>
              <a:rPr lang="en-MY" dirty="0"/>
              <a:t>MASA UNTUK BERTAYAMMUM</a:t>
            </a:r>
          </a:p>
        </p:txBody>
      </p:sp>
    </p:spTree>
    <p:extLst>
      <p:ext uri="{BB962C8B-B14F-4D97-AF65-F5344CB8AC3E}">
        <p14:creationId xmlns:p14="http://schemas.microsoft.com/office/powerpoint/2010/main" val="26984232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55000" lnSpcReduction="20000"/>
          </a:bodyPr>
          <a:lstStyle/>
          <a:p>
            <a:r>
              <a:rPr lang="en-US" sz="2800" dirty="0"/>
              <a:t> </a:t>
            </a:r>
            <a:r>
              <a:rPr lang="en-US" sz="2800" dirty="0" err="1"/>
              <a:t>Ketiadaan</a:t>
            </a:r>
            <a:r>
              <a:rPr lang="en-US" sz="2800" dirty="0"/>
              <a:t> Air </a:t>
            </a:r>
          </a:p>
          <a:p>
            <a:endParaRPr lang="en-MY" sz="2800" dirty="0"/>
          </a:p>
          <a:p>
            <a:pPr algn="just"/>
            <a:r>
              <a:rPr lang="en-MY" sz="2800" dirty="0" err="1"/>
              <a:t>Ulama</a:t>
            </a:r>
            <a:r>
              <a:rPr lang="en-MY" sz="2800" dirty="0"/>
              <a:t> </a:t>
            </a:r>
            <a:r>
              <a:rPr lang="en-MY" sz="2800" dirty="0" err="1"/>
              <a:t>berbeza</a:t>
            </a:r>
            <a:r>
              <a:rPr lang="en-MY" sz="2800" dirty="0"/>
              <a:t> </a:t>
            </a:r>
            <a:r>
              <a:rPr lang="en-MY" sz="2800" dirty="0" err="1"/>
              <a:t>pendapat</a:t>
            </a:r>
            <a:r>
              <a:rPr lang="en-MY" sz="2800" dirty="0"/>
              <a:t> </a:t>
            </a:r>
            <a:r>
              <a:rPr lang="en-MY" sz="2800" dirty="0" err="1"/>
              <a:t>mengenai</a:t>
            </a:r>
            <a:r>
              <a:rPr lang="en-MY" sz="2800" dirty="0"/>
              <a:t> </a:t>
            </a:r>
            <a:r>
              <a:rPr lang="en-MY" sz="2800" dirty="0" err="1"/>
              <a:t>masalah</a:t>
            </a:r>
            <a:r>
              <a:rPr lang="en-MY" sz="2800" dirty="0"/>
              <a:t> </a:t>
            </a:r>
            <a:r>
              <a:rPr lang="en-MY" sz="2800" dirty="0" err="1"/>
              <a:t>ini</a:t>
            </a:r>
            <a:r>
              <a:rPr lang="en-MY" sz="2800" dirty="0"/>
              <a:t> </a:t>
            </a:r>
            <a:r>
              <a:rPr lang="en-MY" sz="2800" dirty="0" err="1"/>
              <a:t>kepada</a:t>
            </a:r>
            <a:r>
              <a:rPr lang="en-MY" sz="2800" dirty="0"/>
              <a:t> </a:t>
            </a:r>
            <a:r>
              <a:rPr lang="en-MY" sz="2800" dirty="0" err="1"/>
              <a:t>dua</a:t>
            </a:r>
            <a:r>
              <a:rPr lang="en-MY" sz="2800" dirty="0"/>
              <a:t> </a:t>
            </a:r>
            <a:r>
              <a:rPr lang="en-MY" sz="2800" dirty="0" err="1"/>
              <a:t>pendapat</a:t>
            </a:r>
            <a:r>
              <a:rPr lang="en-MY" sz="2800" dirty="0"/>
              <a:t>. </a:t>
            </a:r>
          </a:p>
          <a:p>
            <a:pPr algn="just"/>
            <a:r>
              <a:rPr lang="en-MY" sz="2800" b="1" dirty="0"/>
              <a:t> </a:t>
            </a:r>
            <a:endParaRPr lang="en-MY" sz="2800" dirty="0"/>
          </a:p>
          <a:p>
            <a:pPr algn="just"/>
            <a:r>
              <a:rPr lang="en-MY" sz="2800" b="1" dirty="0" err="1"/>
              <a:t>Pendapat</a:t>
            </a:r>
            <a:r>
              <a:rPr lang="en-MY" sz="2800" b="1" dirty="0"/>
              <a:t> </a:t>
            </a:r>
            <a:r>
              <a:rPr lang="en-MY" sz="2800" b="1" dirty="0" err="1"/>
              <a:t>Pertama</a:t>
            </a:r>
            <a:r>
              <a:rPr lang="en-MY" sz="2800" dirty="0"/>
              <a:t> : </a:t>
            </a:r>
            <a:r>
              <a:rPr lang="en-MY" sz="2800" dirty="0" err="1"/>
              <a:t>Apabila</a:t>
            </a:r>
            <a:r>
              <a:rPr lang="en-MY" sz="2800" dirty="0"/>
              <a:t> </a:t>
            </a:r>
            <a:r>
              <a:rPr lang="en-MY" sz="2800" dirty="0" err="1"/>
              <a:t>seseorang</a:t>
            </a:r>
            <a:r>
              <a:rPr lang="en-MY" sz="2800" dirty="0"/>
              <a:t> </a:t>
            </a:r>
            <a:r>
              <a:rPr lang="en-MY" sz="2800" dirty="0" err="1"/>
              <a:t>tidak</a:t>
            </a:r>
            <a:r>
              <a:rPr lang="en-MY" sz="2800" dirty="0"/>
              <a:t> </a:t>
            </a:r>
            <a:r>
              <a:rPr lang="en-MY" sz="2800" dirty="0" err="1"/>
              <a:t>memperolehi</a:t>
            </a:r>
            <a:r>
              <a:rPr lang="en-MY" sz="2800" dirty="0"/>
              <a:t> air </a:t>
            </a:r>
            <a:r>
              <a:rPr lang="en-MY" sz="2800" dirty="0" err="1"/>
              <a:t>atau</a:t>
            </a:r>
            <a:r>
              <a:rPr lang="en-MY" sz="2800" dirty="0"/>
              <a:t> air yang </a:t>
            </a:r>
            <a:r>
              <a:rPr lang="en-MY" sz="2800" dirty="0" err="1"/>
              <a:t>diperolehi</a:t>
            </a:r>
            <a:r>
              <a:rPr lang="en-MY" sz="2800" dirty="0"/>
              <a:t> </a:t>
            </a:r>
            <a:r>
              <a:rPr lang="en-MY" sz="2800" dirty="0" err="1"/>
              <a:t>tidak</a:t>
            </a:r>
            <a:r>
              <a:rPr lang="en-MY" sz="2800" dirty="0"/>
              <a:t> </a:t>
            </a:r>
            <a:r>
              <a:rPr lang="en-MY" sz="2800" dirty="0" err="1"/>
              <a:t>cukup</a:t>
            </a:r>
            <a:r>
              <a:rPr lang="en-MY" sz="2800" dirty="0"/>
              <a:t> </a:t>
            </a:r>
            <a:r>
              <a:rPr lang="en-MY" sz="2800" dirty="0" err="1"/>
              <a:t>untuk</a:t>
            </a:r>
            <a:r>
              <a:rPr lang="en-MY" sz="2800" dirty="0"/>
              <a:t> </a:t>
            </a:r>
            <a:r>
              <a:rPr lang="en-MY" sz="2800" dirty="0" err="1"/>
              <a:t>berwuduk</a:t>
            </a:r>
            <a:r>
              <a:rPr lang="en-MY" sz="2800" dirty="0"/>
              <a:t>, </a:t>
            </a:r>
            <a:r>
              <a:rPr lang="en-MY" sz="2800" dirty="0" err="1"/>
              <a:t>harus</a:t>
            </a:r>
            <a:r>
              <a:rPr lang="en-MY" sz="2800" dirty="0"/>
              <a:t> </a:t>
            </a:r>
            <a:r>
              <a:rPr lang="en-MY" sz="2800" dirty="0" err="1"/>
              <a:t>bertayammum</a:t>
            </a:r>
            <a:r>
              <a:rPr lang="en-MY" sz="2800" dirty="0"/>
              <a:t>. </a:t>
            </a:r>
            <a:r>
              <a:rPr lang="en-MY" sz="2800" dirty="0" err="1"/>
              <a:t>Pendapat</a:t>
            </a:r>
            <a:r>
              <a:rPr lang="en-MY" sz="2800" dirty="0"/>
              <a:t> </a:t>
            </a:r>
            <a:r>
              <a:rPr lang="en-MY" sz="2800" dirty="0" err="1"/>
              <a:t>ini</a:t>
            </a:r>
            <a:r>
              <a:rPr lang="en-MY" sz="2800" dirty="0"/>
              <a:t> </a:t>
            </a:r>
            <a:r>
              <a:rPr lang="en-MY" sz="2800" dirty="0" err="1"/>
              <a:t>adalah</a:t>
            </a:r>
            <a:r>
              <a:rPr lang="en-MY" sz="2800" dirty="0"/>
              <a:t> </a:t>
            </a:r>
            <a:r>
              <a:rPr lang="en-MY" sz="2800" dirty="0" err="1"/>
              <a:t>pendapat</a:t>
            </a:r>
            <a:r>
              <a:rPr lang="en-MY" sz="2800" dirty="0"/>
              <a:t> al-Imam Malik, al-Imam ash-</a:t>
            </a:r>
            <a:r>
              <a:rPr lang="en-MY" sz="2800" dirty="0" err="1"/>
              <a:t>Shaf‘iy</a:t>
            </a:r>
            <a:r>
              <a:rPr lang="en-MY" sz="2800" dirty="0"/>
              <a:t>, al-Imam </a:t>
            </a:r>
            <a:r>
              <a:rPr lang="en-MY" sz="2800" dirty="0" err="1"/>
              <a:t>AÍmad</a:t>
            </a:r>
            <a:r>
              <a:rPr lang="en-MY" sz="2800" dirty="0"/>
              <a:t>, al-</a:t>
            </a:r>
            <a:r>
              <a:rPr lang="en-MY" sz="2800" dirty="0" err="1"/>
              <a:t>Thawriy</a:t>
            </a:r>
            <a:r>
              <a:rPr lang="en-MY" sz="2800" dirty="0"/>
              <a:t> </a:t>
            </a:r>
            <a:r>
              <a:rPr lang="en-MY" sz="2800" dirty="0" err="1"/>
              <a:t>dan</a:t>
            </a:r>
            <a:r>
              <a:rPr lang="en-MY" sz="2800" dirty="0"/>
              <a:t> al-’</a:t>
            </a:r>
            <a:r>
              <a:rPr lang="en-MY" sz="2800" dirty="0" err="1"/>
              <a:t>Awza‘iy</a:t>
            </a:r>
            <a:r>
              <a:rPr lang="en-MY" sz="2800" dirty="0"/>
              <a:t>.</a:t>
            </a:r>
          </a:p>
          <a:p>
            <a:pPr algn="just"/>
            <a:r>
              <a:rPr lang="en-MY" sz="2800" dirty="0"/>
              <a:t> </a:t>
            </a:r>
          </a:p>
          <a:p>
            <a:pPr algn="just"/>
            <a:r>
              <a:rPr lang="en-MY" sz="2800" dirty="0" err="1"/>
              <a:t>Mereka</a:t>
            </a:r>
            <a:r>
              <a:rPr lang="en-MY" sz="2800" dirty="0"/>
              <a:t> </a:t>
            </a:r>
            <a:r>
              <a:rPr lang="en-MY" sz="2800" dirty="0" err="1"/>
              <a:t>berpandukan</a:t>
            </a:r>
            <a:r>
              <a:rPr lang="en-MY" sz="2800" dirty="0"/>
              <a:t> </a:t>
            </a:r>
            <a:r>
              <a:rPr lang="en-MY" sz="2800" dirty="0" err="1"/>
              <a:t>kepada</a:t>
            </a:r>
            <a:r>
              <a:rPr lang="en-MY" sz="2800" dirty="0"/>
              <a:t> </a:t>
            </a:r>
            <a:r>
              <a:rPr lang="en-MY" sz="2800" dirty="0" err="1"/>
              <a:t>hadis</a:t>
            </a:r>
            <a:r>
              <a:rPr lang="en-MY" sz="2800" dirty="0"/>
              <a:t> ‘Imran bin </a:t>
            </a:r>
            <a:r>
              <a:rPr lang="en-MY" sz="2800" dirty="0" err="1"/>
              <a:t>Husayn</a:t>
            </a:r>
            <a:r>
              <a:rPr lang="en-MY" sz="2800" dirty="0"/>
              <a:t> </a:t>
            </a:r>
            <a:r>
              <a:rPr lang="en-MY" sz="2800" dirty="0" err="1"/>
              <a:t>r.a</a:t>
            </a:r>
            <a:r>
              <a:rPr lang="en-MY" sz="2800" dirty="0"/>
              <a:t> yang </a:t>
            </a:r>
            <a:r>
              <a:rPr lang="en-MY" sz="2800" dirty="0" err="1"/>
              <a:t>menjelaskan</a:t>
            </a:r>
            <a:r>
              <a:rPr lang="en-MY" sz="2800" dirty="0"/>
              <a:t> </a:t>
            </a:r>
            <a:r>
              <a:rPr lang="en-MY" sz="2800" dirty="0" err="1"/>
              <a:t>beliau</a:t>
            </a:r>
            <a:r>
              <a:rPr lang="en-MY" sz="2800" dirty="0"/>
              <a:t> </a:t>
            </a:r>
            <a:r>
              <a:rPr lang="en-MY" sz="2800" dirty="0" err="1"/>
              <a:t>bersama</a:t>
            </a:r>
            <a:r>
              <a:rPr lang="en-MY" sz="2800" dirty="0"/>
              <a:t> </a:t>
            </a:r>
            <a:r>
              <a:rPr lang="en-MY" sz="2800" dirty="0" err="1"/>
              <a:t>Rasulullah</a:t>
            </a:r>
            <a:r>
              <a:rPr lang="en-MY" sz="2800" dirty="0"/>
              <a:t> S.A.W. di </a:t>
            </a:r>
            <a:r>
              <a:rPr lang="en-MY" sz="2800" dirty="0" err="1"/>
              <a:t>dalam</a:t>
            </a:r>
            <a:r>
              <a:rPr lang="en-MY" sz="2800" dirty="0"/>
              <a:t> </a:t>
            </a:r>
            <a:r>
              <a:rPr lang="en-MY" sz="2800" dirty="0" err="1"/>
              <a:t>satu</a:t>
            </a:r>
            <a:r>
              <a:rPr lang="en-MY" sz="2800" dirty="0"/>
              <a:t> </a:t>
            </a:r>
            <a:r>
              <a:rPr lang="en-MY" sz="2800" dirty="0" err="1"/>
              <a:t>perjalanan</a:t>
            </a:r>
            <a:r>
              <a:rPr lang="en-MY" sz="2800" dirty="0"/>
              <a:t>, </a:t>
            </a:r>
            <a:r>
              <a:rPr lang="en-MY" sz="2800" dirty="0" err="1"/>
              <a:t>Baginda</a:t>
            </a:r>
            <a:r>
              <a:rPr lang="en-MY" sz="2800" dirty="0"/>
              <a:t> </a:t>
            </a:r>
            <a:r>
              <a:rPr lang="en-MY" sz="2800" dirty="0" err="1"/>
              <a:t>bersolat</a:t>
            </a:r>
            <a:r>
              <a:rPr lang="en-MY" sz="2800" dirty="0"/>
              <a:t> </a:t>
            </a:r>
            <a:r>
              <a:rPr lang="en-MY" sz="2800" dirty="0" err="1"/>
              <a:t>dengan</a:t>
            </a:r>
            <a:r>
              <a:rPr lang="en-MY" sz="2800" dirty="0"/>
              <a:t> orang </a:t>
            </a:r>
            <a:r>
              <a:rPr lang="en-MY" sz="2800" dirty="0" err="1"/>
              <a:t>ramai</a:t>
            </a:r>
            <a:r>
              <a:rPr lang="en-MY" sz="2800" dirty="0"/>
              <a:t> </a:t>
            </a:r>
            <a:r>
              <a:rPr lang="en-MY" sz="2800" dirty="0" err="1"/>
              <a:t>sebagai</a:t>
            </a:r>
            <a:r>
              <a:rPr lang="en-MY" sz="2800" dirty="0"/>
              <a:t> imam. </a:t>
            </a:r>
            <a:r>
              <a:rPr lang="en-MY" sz="2800" dirty="0" err="1"/>
              <a:t>Sesungguhnya</a:t>
            </a:r>
            <a:r>
              <a:rPr lang="en-MY" sz="2800" dirty="0"/>
              <a:t> </a:t>
            </a:r>
            <a:r>
              <a:rPr lang="en-MY" sz="2800" dirty="0" err="1"/>
              <a:t>Rasulullah</a:t>
            </a:r>
            <a:r>
              <a:rPr lang="en-MY" sz="2800" dirty="0"/>
              <a:t> S.A.W. </a:t>
            </a:r>
            <a:r>
              <a:rPr lang="en-MY" sz="2800" dirty="0" err="1"/>
              <a:t>melihat</a:t>
            </a:r>
            <a:r>
              <a:rPr lang="en-MY" sz="2800" dirty="0"/>
              <a:t> </a:t>
            </a:r>
            <a:r>
              <a:rPr lang="en-MY" sz="2800" dirty="0" err="1"/>
              <a:t>seorang</a:t>
            </a:r>
            <a:r>
              <a:rPr lang="en-MY" sz="2800" dirty="0"/>
              <a:t> </a:t>
            </a:r>
            <a:r>
              <a:rPr lang="en-MY" sz="2800" dirty="0" err="1"/>
              <a:t>lelaki</a:t>
            </a:r>
            <a:r>
              <a:rPr lang="en-MY" sz="2800" dirty="0"/>
              <a:t> </a:t>
            </a:r>
            <a:r>
              <a:rPr lang="en-MY" sz="2800" dirty="0" err="1"/>
              <a:t>berdiri</a:t>
            </a:r>
            <a:r>
              <a:rPr lang="en-MY" sz="2800" dirty="0"/>
              <a:t> </a:t>
            </a:r>
            <a:r>
              <a:rPr lang="en-MY" sz="2800" dirty="0" err="1"/>
              <a:t>jauh</a:t>
            </a:r>
            <a:r>
              <a:rPr lang="en-MY" sz="2800" dirty="0"/>
              <a:t> </a:t>
            </a:r>
            <a:r>
              <a:rPr lang="en-MY" sz="2800" dirty="0" err="1"/>
              <a:t>daripada</a:t>
            </a:r>
            <a:r>
              <a:rPr lang="en-MY" sz="2800" dirty="0"/>
              <a:t> orang </a:t>
            </a:r>
            <a:r>
              <a:rPr lang="en-MY" sz="2800" dirty="0" err="1"/>
              <a:t>ramai</a:t>
            </a:r>
            <a:r>
              <a:rPr lang="en-MY" sz="2800" dirty="0"/>
              <a:t> yang </a:t>
            </a:r>
            <a:r>
              <a:rPr lang="en-MY" sz="2800" dirty="0" err="1"/>
              <a:t>sedang</a:t>
            </a:r>
            <a:r>
              <a:rPr lang="en-MY" sz="2800" dirty="0"/>
              <a:t> </a:t>
            </a:r>
            <a:r>
              <a:rPr lang="en-MY" sz="2800" dirty="0" err="1"/>
              <a:t>bersolat</a:t>
            </a:r>
            <a:r>
              <a:rPr lang="en-MY" sz="2800" dirty="0"/>
              <a:t> </a:t>
            </a:r>
            <a:r>
              <a:rPr lang="en-MY" sz="2800" dirty="0" err="1"/>
              <a:t>itu</a:t>
            </a:r>
            <a:r>
              <a:rPr lang="en-MY" sz="2800" dirty="0"/>
              <a:t> </a:t>
            </a:r>
            <a:r>
              <a:rPr lang="en-MY" sz="2800" dirty="0" err="1"/>
              <a:t>lalu</a:t>
            </a:r>
            <a:r>
              <a:rPr lang="en-MY" sz="2800" dirty="0"/>
              <a:t> </a:t>
            </a:r>
            <a:r>
              <a:rPr lang="en-MY" sz="2800" dirty="0" err="1"/>
              <a:t>Baginda</a:t>
            </a:r>
            <a:r>
              <a:rPr lang="en-MY" sz="2800" dirty="0"/>
              <a:t> </a:t>
            </a:r>
            <a:r>
              <a:rPr lang="en-MY" sz="2800" dirty="0" err="1"/>
              <a:t>bertanya</a:t>
            </a:r>
            <a:r>
              <a:rPr lang="en-MY" sz="2800" dirty="0"/>
              <a:t> :</a:t>
            </a:r>
          </a:p>
          <a:p>
            <a:pPr algn="just"/>
            <a:r>
              <a:rPr lang="en-MY" sz="2800" dirty="0"/>
              <a:t> </a:t>
            </a:r>
          </a:p>
          <a:p>
            <a:pPr algn="just" rtl="1"/>
            <a:r>
              <a:rPr lang="ar-SA" sz="2800" b="1" dirty="0"/>
              <a:t>يَا فُلاَنُ مَا مَنَعَكَ أَنْ تُصَلِّيَ فِي الْقَوْمِ فَقَالَ يَا رَسُولَ اللَّهِ أَصَابَتْنِي جَنَابَةٌ وَلاَ مَاءَ قَالَ عَلَيْكَ بِالصَّعِيدِ فَإِنَّهُ يَكْفِيكَ ....</a:t>
            </a:r>
            <a:endParaRPr lang="en-MY" sz="2000" dirty="0"/>
          </a:p>
          <a:p>
            <a:pPr algn="just"/>
            <a:r>
              <a:rPr lang="en-US" sz="2800" dirty="0" err="1"/>
              <a:t>Maksudnya</a:t>
            </a:r>
            <a:r>
              <a:rPr lang="en-US" sz="2800" dirty="0"/>
              <a:t> :</a:t>
            </a:r>
            <a:r>
              <a:rPr lang="en-MY" sz="2800" dirty="0" err="1"/>
              <a:t>Wahai</a:t>
            </a:r>
            <a:r>
              <a:rPr lang="en-MY" sz="2800" dirty="0"/>
              <a:t> </a:t>
            </a:r>
            <a:r>
              <a:rPr lang="en-MY" sz="2800" dirty="0" err="1"/>
              <a:t>si</a:t>
            </a:r>
            <a:r>
              <a:rPr lang="en-MY" sz="2800" dirty="0"/>
              <a:t> </a:t>
            </a:r>
            <a:r>
              <a:rPr lang="en-MY" sz="2800" dirty="0" err="1"/>
              <a:t>Pulan</a:t>
            </a:r>
            <a:r>
              <a:rPr lang="en-MY" sz="2800" dirty="0"/>
              <a:t> ! </a:t>
            </a:r>
            <a:r>
              <a:rPr lang="en-MY" sz="2800" dirty="0" err="1"/>
              <a:t>Apa</a:t>
            </a:r>
            <a:r>
              <a:rPr lang="en-MY" sz="2800" dirty="0"/>
              <a:t> yang </a:t>
            </a:r>
            <a:r>
              <a:rPr lang="en-MY" sz="2800" dirty="0" err="1"/>
              <a:t>menghalang</a:t>
            </a:r>
            <a:r>
              <a:rPr lang="en-MY" sz="2800" dirty="0"/>
              <a:t> </a:t>
            </a:r>
            <a:r>
              <a:rPr lang="en-MY" sz="2800" dirty="0" err="1"/>
              <a:t>kamu</a:t>
            </a:r>
            <a:r>
              <a:rPr lang="en-MY" sz="2800" dirty="0"/>
              <a:t> </a:t>
            </a:r>
            <a:r>
              <a:rPr lang="en-MY" sz="2800" dirty="0" err="1"/>
              <a:t>daripada</a:t>
            </a:r>
            <a:r>
              <a:rPr lang="en-MY" sz="2800" dirty="0"/>
              <a:t> </a:t>
            </a:r>
            <a:r>
              <a:rPr lang="en-MY" sz="2800" dirty="0" err="1"/>
              <a:t>bersolat</a:t>
            </a:r>
            <a:r>
              <a:rPr lang="en-MY" sz="2800" dirty="0"/>
              <a:t> ? </a:t>
            </a:r>
            <a:r>
              <a:rPr lang="en-US" sz="2800" dirty="0" err="1"/>
              <a:t>Lelaki</a:t>
            </a:r>
            <a:r>
              <a:rPr lang="en-US" sz="2800" dirty="0"/>
              <a:t> </a:t>
            </a:r>
            <a:r>
              <a:rPr lang="en-US" sz="2800" dirty="0" err="1"/>
              <a:t>itu</a:t>
            </a:r>
            <a:r>
              <a:rPr lang="en-US" sz="2800" dirty="0"/>
              <a:t> </a:t>
            </a:r>
            <a:r>
              <a:rPr lang="en-US" sz="2800" dirty="0" err="1"/>
              <a:t>menjawab</a:t>
            </a:r>
            <a:r>
              <a:rPr lang="en-US" sz="2800" dirty="0"/>
              <a:t> </a:t>
            </a:r>
            <a:r>
              <a:rPr lang="en-MY" sz="2800" dirty="0"/>
              <a:t>: </a:t>
            </a:r>
            <a:r>
              <a:rPr lang="en-MY" sz="2800" dirty="0" err="1"/>
              <a:t>Aku</a:t>
            </a:r>
            <a:r>
              <a:rPr lang="en-MY" sz="2800" dirty="0"/>
              <a:t> </a:t>
            </a:r>
            <a:r>
              <a:rPr lang="en-MY" sz="2800" dirty="0" err="1"/>
              <a:t>berhadas</a:t>
            </a:r>
            <a:r>
              <a:rPr lang="en-MY" sz="2800" dirty="0"/>
              <a:t> </a:t>
            </a:r>
            <a:r>
              <a:rPr lang="en-MY" sz="2800" dirty="0" err="1"/>
              <a:t>besar</a:t>
            </a:r>
            <a:r>
              <a:rPr lang="en-MY" sz="2800" dirty="0"/>
              <a:t>, </a:t>
            </a:r>
            <a:r>
              <a:rPr lang="en-MY" sz="2800" dirty="0" err="1"/>
              <a:t>tetapi</a:t>
            </a:r>
            <a:r>
              <a:rPr lang="en-MY" sz="2800" dirty="0"/>
              <a:t> </a:t>
            </a:r>
            <a:r>
              <a:rPr lang="en-MY" sz="2800" dirty="0" err="1"/>
              <a:t>tidak</a:t>
            </a:r>
            <a:r>
              <a:rPr lang="en-MY" sz="2800" dirty="0"/>
              <a:t> </a:t>
            </a:r>
            <a:r>
              <a:rPr lang="en-MY" sz="2800" dirty="0" err="1"/>
              <a:t>ada</a:t>
            </a:r>
            <a:r>
              <a:rPr lang="en-MY" sz="2800" dirty="0"/>
              <a:t> air di </a:t>
            </a:r>
            <a:r>
              <a:rPr lang="en-MY" sz="2800" dirty="0" err="1"/>
              <a:t>sini</a:t>
            </a:r>
            <a:r>
              <a:rPr lang="en-MY" sz="2800" dirty="0"/>
              <a:t>. </a:t>
            </a:r>
            <a:r>
              <a:rPr lang="en-MY" sz="2800" dirty="0" err="1"/>
              <a:t>Baginda</a:t>
            </a:r>
            <a:r>
              <a:rPr lang="en-MY" sz="2800" dirty="0"/>
              <a:t> </a:t>
            </a:r>
            <a:r>
              <a:rPr lang="en-MY" sz="2800" dirty="0" err="1"/>
              <a:t>bersabda</a:t>
            </a:r>
            <a:r>
              <a:rPr lang="en-MY" sz="2800" dirty="0"/>
              <a:t> : </a:t>
            </a:r>
            <a:r>
              <a:rPr lang="en-MY" sz="2800" dirty="0" err="1"/>
              <a:t>Gunakanlah</a:t>
            </a:r>
            <a:r>
              <a:rPr lang="en-MY" sz="2800" dirty="0"/>
              <a:t> </a:t>
            </a:r>
            <a:r>
              <a:rPr lang="en-MY" sz="2800" dirty="0" err="1"/>
              <a:t>tanah</a:t>
            </a:r>
            <a:r>
              <a:rPr lang="en-MY" sz="2800" dirty="0"/>
              <a:t>, </a:t>
            </a:r>
            <a:r>
              <a:rPr lang="en-MY" sz="2800" dirty="0" err="1"/>
              <a:t>kerana</a:t>
            </a:r>
            <a:r>
              <a:rPr lang="en-MY" sz="2800" dirty="0"/>
              <a:t> </a:t>
            </a:r>
            <a:r>
              <a:rPr lang="en-MY" sz="2800" dirty="0" err="1"/>
              <a:t>ianya</a:t>
            </a:r>
            <a:r>
              <a:rPr lang="en-MY" sz="2800" dirty="0"/>
              <a:t> </a:t>
            </a:r>
            <a:r>
              <a:rPr lang="en-MY" sz="2800" dirty="0" err="1"/>
              <a:t>memadai</a:t>
            </a:r>
            <a:r>
              <a:rPr lang="en-MY" sz="2800" dirty="0"/>
              <a:t> </a:t>
            </a:r>
            <a:r>
              <a:rPr lang="en-MY" sz="2800" dirty="0" err="1"/>
              <a:t>bagi</a:t>
            </a:r>
            <a:r>
              <a:rPr lang="en-MY" sz="2800" dirty="0"/>
              <a:t> </a:t>
            </a:r>
            <a:r>
              <a:rPr lang="en-MY" sz="2800" dirty="0" err="1"/>
              <a:t>kamu</a:t>
            </a:r>
            <a:endParaRPr lang="en-MY" dirty="0"/>
          </a:p>
        </p:txBody>
      </p:sp>
      <p:sp>
        <p:nvSpPr>
          <p:cNvPr id="3" name="Footer Placeholder 2"/>
          <p:cNvSpPr>
            <a:spLocks noGrp="1"/>
          </p:cNvSpPr>
          <p:nvPr>
            <p:ph type="ftr" sz="quarter" idx="11"/>
          </p:nvPr>
        </p:nvSpPr>
        <p:spPr/>
        <p:txBody>
          <a:bodyPr/>
          <a:lstStyle/>
          <a:p>
            <a:pPr>
              <a:defRPr/>
            </a:pPr>
            <a:r>
              <a:rPr lang="en-US"/>
              <a:t>PUSAT PENGAJIAN SYARIAH FAKULTI PENGAJIAN KONTEMPORI ISLAM UNIVERSITI  SULTAN ZAINAL ABIDIN</a:t>
            </a:r>
          </a:p>
        </p:txBody>
      </p:sp>
      <p:sp>
        <p:nvSpPr>
          <p:cNvPr id="4" name="Title 3"/>
          <p:cNvSpPr>
            <a:spLocks noGrp="1"/>
          </p:cNvSpPr>
          <p:nvPr>
            <p:ph type="title"/>
          </p:nvPr>
        </p:nvSpPr>
        <p:spPr/>
        <p:txBody>
          <a:bodyPr>
            <a:noAutofit/>
          </a:bodyPr>
          <a:lstStyle/>
          <a:p>
            <a:pPr lvl="1" algn="ctr" rtl="0">
              <a:spcBef>
                <a:spcPct val="0"/>
              </a:spcBef>
            </a:pPr>
            <a:r>
              <a:rPr lang="en-US" sz="3200" b="1" dirty="0"/>
              <a:t>KEADAAN TAYAMMUM ORANG YANG UZUR SHAR‘IY</a:t>
            </a:r>
            <a:br>
              <a:rPr lang="en-MY" sz="3200" dirty="0"/>
            </a:br>
            <a:endParaRPr lang="en-MY" sz="3200" dirty="0"/>
          </a:p>
        </p:txBody>
      </p:sp>
    </p:spTree>
    <p:extLst>
      <p:ext uri="{BB962C8B-B14F-4D97-AF65-F5344CB8AC3E}">
        <p14:creationId xmlns:p14="http://schemas.microsoft.com/office/powerpoint/2010/main" val="2248686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b="1" dirty="0" err="1"/>
              <a:t>Pendapat</a:t>
            </a:r>
            <a:r>
              <a:rPr lang="en-US" b="1" dirty="0"/>
              <a:t> </a:t>
            </a:r>
            <a:r>
              <a:rPr lang="en-US" b="1" dirty="0" err="1"/>
              <a:t>Kedua</a:t>
            </a:r>
            <a:r>
              <a:rPr lang="en-US" dirty="0"/>
              <a:t> : </a:t>
            </a:r>
            <a:r>
              <a:rPr lang="en-US" dirty="0" err="1"/>
              <a:t>Tidak</a:t>
            </a:r>
            <a:r>
              <a:rPr lang="en-US" dirty="0"/>
              <a:t> </a:t>
            </a:r>
            <a:r>
              <a:rPr lang="en-US" dirty="0" err="1"/>
              <a:t>diharuskan</a:t>
            </a:r>
            <a:r>
              <a:rPr lang="en-US" dirty="0"/>
              <a:t> </a:t>
            </a:r>
            <a:r>
              <a:rPr lang="en-US" dirty="0" err="1"/>
              <a:t>bertayammum</a:t>
            </a:r>
            <a:r>
              <a:rPr lang="en-US" dirty="0"/>
              <a:t> </a:t>
            </a:r>
            <a:r>
              <a:rPr lang="en-US" dirty="0" err="1"/>
              <a:t>sekiranya</a:t>
            </a:r>
            <a:r>
              <a:rPr lang="en-US" dirty="0"/>
              <a:t> </a:t>
            </a:r>
            <a:r>
              <a:rPr lang="en-US" dirty="0" err="1"/>
              <a:t>tidak</a:t>
            </a:r>
            <a:r>
              <a:rPr lang="en-US" dirty="0"/>
              <a:t> </a:t>
            </a:r>
            <a:r>
              <a:rPr lang="en-US" dirty="0" err="1"/>
              <a:t>ada</a:t>
            </a:r>
            <a:r>
              <a:rPr lang="en-US" dirty="0"/>
              <a:t> air </a:t>
            </a:r>
            <a:r>
              <a:rPr lang="en-US" dirty="0" err="1"/>
              <a:t>bagi</a:t>
            </a:r>
            <a:r>
              <a:rPr lang="en-US" dirty="0"/>
              <a:t> orang yang </a:t>
            </a:r>
            <a:r>
              <a:rPr lang="en-US" dirty="0" err="1"/>
              <a:t>bermukim</a:t>
            </a:r>
            <a:r>
              <a:rPr lang="en-US" dirty="0"/>
              <a:t> </a:t>
            </a:r>
            <a:r>
              <a:rPr lang="en-US" dirty="0" err="1"/>
              <a:t>tetapi</a:t>
            </a:r>
            <a:r>
              <a:rPr lang="en-US" dirty="0"/>
              <a:t> </a:t>
            </a:r>
            <a:r>
              <a:rPr lang="en-US" dirty="0" err="1"/>
              <a:t>bagi</a:t>
            </a:r>
            <a:r>
              <a:rPr lang="en-US" dirty="0"/>
              <a:t> orang yang </a:t>
            </a:r>
            <a:r>
              <a:rPr lang="en-US" dirty="0" err="1"/>
              <a:t>bermusafir</a:t>
            </a:r>
            <a:r>
              <a:rPr lang="en-US" dirty="0"/>
              <a:t> </a:t>
            </a:r>
            <a:r>
              <a:rPr lang="en-US" dirty="0" err="1"/>
              <a:t>diharuskan</a:t>
            </a:r>
            <a:r>
              <a:rPr lang="en-US" dirty="0"/>
              <a:t> </a:t>
            </a:r>
            <a:r>
              <a:rPr lang="en-US" dirty="0" err="1"/>
              <a:t>bertayammum</a:t>
            </a:r>
            <a:r>
              <a:rPr lang="en-US" dirty="0"/>
              <a:t>. </a:t>
            </a:r>
            <a:r>
              <a:rPr lang="en-US" dirty="0" err="1"/>
              <a:t>Pendapat</a:t>
            </a:r>
            <a:r>
              <a:rPr lang="en-US" dirty="0"/>
              <a:t> </a:t>
            </a:r>
            <a:r>
              <a:rPr lang="en-US" dirty="0" err="1"/>
              <a:t>ini</a:t>
            </a:r>
            <a:r>
              <a:rPr lang="en-US" dirty="0"/>
              <a:t> </a:t>
            </a:r>
            <a:r>
              <a:rPr lang="en-US" dirty="0" err="1"/>
              <a:t>adalah</a:t>
            </a:r>
            <a:r>
              <a:rPr lang="en-US" dirty="0"/>
              <a:t> </a:t>
            </a:r>
            <a:r>
              <a:rPr lang="en-US" dirty="0" err="1"/>
              <a:t>pendapat</a:t>
            </a:r>
            <a:r>
              <a:rPr lang="en-US" dirty="0"/>
              <a:t> Imam Abu </a:t>
            </a:r>
            <a:r>
              <a:rPr lang="en-US" dirty="0" err="1"/>
              <a:t>Hanifah</a:t>
            </a:r>
            <a:r>
              <a:rPr lang="en-US" dirty="0"/>
              <a:t>. </a:t>
            </a:r>
            <a:r>
              <a:rPr lang="en-US" dirty="0" err="1"/>
              <a:t>Beliau</a:t>
            </a:r>
            <a:r>
              <a:rPr lang="en-US" dirty="0"/>
              <a:t> </a:t>
            </a:r>
            <a:r>
              <a:rPr lang="en-US" dirty="0" err="1"/>
              <a:t>berpandukan</a:t>
            </a:r>
            <a:r>
              <a:rPr lang="en-US" dirty="0"/>
              <a:t> </a:t>
            </a:r>
            <a:r>
              <a:rPr lang="en-US" dirty="0" err="1"/>
              <a:t>kepada</a:t>
            </a:r>
            <a:r>
              <a:rPr lang="en-US" dirty="0"/>
              <a:t> </a:t>
            </a:r>
            <a:r>
              <a:rPr lang="en-US" dirty="0" err="1"/>
              <a:t>zahir</a:t>
            </a:r>
            <a:r>
              <a:rPr lang="en-US" dirty="0"/>
              <a:t> </a:t>
            </a:r>
            <a:r>
              <a:rPr lang="en-US" dirty="0" err="1"/>
              <a:t>ayat</a:t>
            </a:r>
            <a:r>
              <a:rPr lang="en-US" dirty="0"/>
              <a:t> :</a:t>
            </a:r>
            <a:endParaRPr lang="ar-SA" dirty="0"/>
          </a:p>
          <a:p>
            <a:pPr marL="109728" indent="0">
              <a:buNone/>
            </a:pPr>
            <a:endParaRPr lang="en-US" dirty="0"/>
          </a:p>
          <a:p>
            <a:pPr marL="109728" indent="0" algn="r" rtl="1">
              <a:buNone/>
            </a:pPr>
            <a:r>
              <a:rPr lang="ar-SA" b="1" dirty="0"/>
              <a:t>وإنْ كُنْتُمْ مَرْضَى أوْ عَلى سَفَرٍ </a:t>
            </a:r>
            <a:endParaRPr lang="en-MY" dirty="0"/>
          </a:p>
          <a:p>
            <a:pPr marL="109728" indent="0" rtl="1">
              <a:buNone/>
            </a:pPr>
            <a:r>
              <a:rPr lang="en-US" dirty="0"/>
              <a:t> </a:t>
            </a:r>
            <a:endParaRPr lang="en-MY" dirty="0"/>
          </a:p>
          <a:p>
            <a:r>
              <a:rPr lang="en-US" dirty="0" err="1"/>
              <a:t>Maksudnya</a:t>
            </a:r>
            <a:r>
              <a:rPr lang="en-US" dirty="0"/>
              <a:t>:...</a:t>
            </a:r>
            <a:r>
              <a:rPr lang="en-US" dirty="0" err="1"/>
              <a:t>Sekiranya</a:t>
            </a:r>
            <a:r>
              <a:rPr lang="en-US" dirty="0"/>
              <a:t> </a:t>
            </a:r>
            <a:r>
              <a:rPr lang="en-US" dirty="0" err="1"/>
              <a:t>kamu</a:t>
            </a:r>
            <a:r>
              <a:rPr lang="en-US" dirty="0"/>
              <a:t> </a:t>
            </a:r>
            <a:r>
              <a:rPr lang="en-US" dirty="0" err="1"/>
              <a:t>sakit</a:t>
            </a:r>
            <a:r>
              <a:rPr lang="en-US" dirty="0"/>
              <a:t> </a:t>
            </a:r>
            <a:r>
              <a:rPr lang="en-US" dirty="0" err="1"/>
              <a:t>atau</a:t>
            </a:r>
            <a:r>
              <a:rPr lang="en-US" dirty="0"/>
              <a:t> </a:t>
            </a:r>
            <a:r>
              <a:rPr lang="en-US" dirty="0" err="1"/>
              <a:t>bermusafir</a:t>
            </a:r>
            <a:r>
              <a:rPr lang="en-US" dirty="0"/>
              <a:t>...</a:t>
            </a:r>
            <a:endParaRPr lang="en-MY" dirty="0"/>
          </a:p>
          <a:p>
            <a:pPr marL="109728" indent="0">
              <a:buNone/>
            </a:pPr>
            <a:r>
              <a:rPr lang="en-US" dirty="0"/>
              <a:t> </a:t>
            </a:r>
            <a:endParaRPr lang="en-MY" dirty="0"/>
          </a:p>
          <a:p>
            <a:r>
              <a:rPr lang="en-US" dirty="0" err="1"/>
              <a:t>Menurut</a:t>
            </a:r>
            <a:r>
              <a:rPr lang="en-US" dirty="0"/>
              <a:t> Imam Abu </a:t>
            </a:r>
            <a:r>
              <a:rPr lang="en-US" dirty="0" err="1"/>
              <a:t>Hanifah</a:t>
            </a:r>
            <a:r>
              <a:rPr lang="en-US" dirty="0"/>
              <a:t>, </a:t>
            </a:r>
            <a:r>
              <a:rPr lang="en-US" dirty="0" err="1"/>
              <a:t>asas</a:t>
            </a:r>
            <a:r>
              <a:rPr lang="en-US" dirty="0"/>
              <a:t> </a:t>
            </a:r>
            <a:r>
              <a:rPr lang="en-US" dirty="0" err="1"/>
              <a:t>kepada</a:t>
            </a:r>
            <a:r>
              <a:rPr lang="en-US" dirty="0"/>
              <a:t> </a:t>
            </a:r>
            <a:r>
              <a:rPr lang="en-US" dirty="0" err="1"/>
              <a:t>dalil</a:t>
            </a:r>
            <a:r>
              <a:rPr lang="en-US" dirty="0"/>
              <a:t> di </a:t>
            </a:r>
            <a:r>
              <a:rPr lang="en-US" dirty="0" err="1"/>
              <a:t>atas</a:t>
            </a:r>
            <a:r>
              <a:rPr lang="en-US" dirty="0"/>
              <a:t> </a:t>
            </a:r>
            <a:r>
              <a:rPr lang="en-US" dirty="0" err="1"/>
              <a:t>adalah</a:t>
            </a:r>
            <a:r>
              <a:rPr lang="en-US" dirty="0"/>
              <a:t> </a:t>
            </a:r>
            <a:r>
              <a:rPr lang="en-US" dirty="0" err="1"/>
              <a:t>lafaz</a:t>
            </a:r>
            <a:r>
              <a:rPr lang="en-US" dirty="0"/>
              <a:t> “</a:t>
            </a:r>
            <a:r>
              <a:rPr lang="en-US" i="1" dirty="0" err="1"/>
              <a:t>falam</a:t>
            </a:r>
            <a:r>
              <a:rPr lang="en-US" i="1" dirty="0"/>
              <a:t> </a:t>
            </a:r>
            <a:r>
              <a:rPr lang="en-US" i="1" dirty="0" err="1"/>
              <a:t>tajidu</a:t>
            </a:r>
            <a:r>
              <a:rPr lang="en-US" i="1" dirty="0"/>
              <a:t> al-Ma</a:t>
            </a:r>
            <a:r>
              <a:rPr lang="en-US" dirty="0"/>
              <a:t>” </a:t>
            </a:r>
            <a:r>
              <a:rPr lang="en-US" dirty="0" err="1"/>
              <a:t>ganti</a:t>
            </a:r>
            <a:r>
              <a:rPr lang="en-US" dirty="0"/>
              <a:t> </a:t>
            </a:r>
            <a:r>
              <a:rPr lang="en-US" dirty="0" err="1"/>
              <a:t>nama</a:t>
            </a:r>
            <a:r>
              <a:rPr lang="en-US" dirty="0"/>
              <a:t> </a:t>
            </a:r>
            <a:r>
              <a:rPr lang="en-US" dirty="0" err="1"/>
              <a:t>merujuk</a:t>
            </a:r>
            <a:r>
              <a:rPr lang="en-US" dirty="0"/>
              <a:t> </a:t>
            </a:r>
            <a:r>
              <a:rPr lang="en-US" dirty="0" err="1"/>
              <a:t>kepada</a:t>
            </a:r>
            <a:r>
              <a:rPr lang="en-US" dirty="0"/>
              <a:t> orang yang </a:t>
            </a:r>
            <a:r>
              <a:rPr lang="en-US" dirty="0" err="1"/>
              <a:t>bermusafir</a:t>
            </a:r>
            <a:r>
              <a:rPr lang="en-US" dirty="0"/>
              <a:t> </a:t>
            </a:r>
            <a:r>
              <a:rPr lang="en-US" dirty="0" err="1"/>
              <a:t>bukannya</a:t>
            </a:r>
            <a:r>
              <a:rPr lang="en-US" dirty="0"/>
              <a:t> orang yang </a:t>
            </a:r>
            <a:r>
              <a:rPr lang="en-US" dirty="0" err="1"/>
              <a:t>bermukim</a:t>
            </a:r>
            <a:r>
              <a:rPr lang="en-US" dirty="0"/>
              <a:t>. </a:t>
            </a:r>
            <a:r>
              <a:rPr lang="en-US" dirty="0" err="1"/>
              <a:t>Justeru</a:t>
            </a:r>
            <a:r>
              <a:rPr lang="en-US" dirty="0"/>
              <a:t> </a:t>
            </a:r>
            <a:r>
              <a:rPr lang="en-US" dirty="0" err="1"/>
              <a:t>itu</a:t>
            </a:r>
            <a:r>
              <a:rPr lang="en-US" dirty="0"/>
              <a:t>, </a:t>
            </a:r>
            <a:r>
              <a:rPr lang="en-US" dirty="0" err="1"/>
              <a:t>tidak</a:t>
            </a:r>
            <a:r>
              <a:rPr lang="en-US" dirty="0"/>
              <a:t> </a:t>
            </a:r>
            <a:r>
              <a:rPr lang="en-US" dirty="0" err="1"/>
              <a:t>diharuskan</a:t>
            </a:r>
            <a:r>
              <a:rPr lang="en-US" dirty="0"/>
              <a:t> </a:t>
            </a:r>
            <a:r>
              <a:rPr lang="en-US" dirty="0" err="1"/>
              <a:t>tayammum</a:t>
            </a:r>
            <a:r>
              <a:rPr lang="en-US" dirty="0"/>
              <a:t> </a:t>
            </a:r>
            <a:r>
              <a:rPr lang="en-US" dirty="0" err="1"/>
              <a:t>bagi</a:t>
            </a:r>
            <a:r>
              <a:rPr lang="en-US" dirty="0"/>
              <a:t> orang yang </a:t>
            </a:r>
            <a:r>
              <a:rPr lang="en-US" dirty="0" err="1"/>
              <a:t>bermukim</a:t>
            </a:r>
            <a:endParaRPr lang="en-MY" dirty="0"/>
          </a:p>
        </p:txBody>
      </p:sp>
      <p:sp>
        <p:nvSpPr>
          <p:cNvPr id="3" name="Footer Placeholder 2"/>
          <p:cNvSpPr>
            <a:spLocks noGrp="1"/>
          </p:cNvSpPr>
          <p:nvPr>
            <p:ph type="ftr" sz="quarter" idx="11"/>
          </p:nvPr>
        </p:nvSpPr>
        <p:spPr/>
        <p:txBody>
          <a:bodyPr/>
          <a:lstStyle/>
          <a:p>
            <a:pPr>
              <a:defRPr/>
            </a:pPr>
            <a:r>
              <a:rPr lang="en-US"/>
              <a:t>PUSAT PENGAJIAN SYARIAH FAKULTI PENGAJIAN KONTEMPORI ISLAM UNIVERSITI  SULTAN ZAINAL ABIDIN</a:t>
            </a:r>
          </a:p>
        </p:txBody>
      </p:sp>
    </p:spTree>
    <p:extLst>
      <p:ext uri="{BB962C8B-B14F-4D97-AF65-F5344CB8AC3E}">
        <p14:creationId xmlns:p14="http://schemas.microsoft.com/office/powerpoint/2010/main" val="18940640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algn="just"/>
            <a:r>
              <a:rPr lang="en-US" dirty="0" err="1"/>
              <a:t>Menurut</a:t>
            </a:r>
            <a:r>
              <a:rPr lang="en-US" dirty="0"/>
              <a:t> Imam Abu </a:t>
            </a:r>
            <a:r>
              <a:rPr lang="en-US" dirty="0" err="1"/>
              <a:t>Hanifah</a:t>
            </a:r>
            <a:r>
              <a:rPr lang="en-US" dirty="0"/>
              <a:t>, </a:t>
            </a:r>
            <a:r>
              <a:rPr lang="en-US" dirty="0" err="1"/>
              <a:t>asas</a:t>
            </a:r>
            <a:r>
              <a:rPr lang="en-US" dirty="0"/>
              <a:t> </a:t>
            </a:r>
            <a:r>
              <a:rPr lang="en-US" dirty="0" err="1"/>
              <a:t>kepada</a:t>
            </a:r>
            <a:r>
              <a:rPr lang="en-US" dirty="0"/>
              <a:t> </a:t>
            </a:r>
            <a:r>
              <a:rPr lang="en-US" dirty="0" err="1"/>
              <a:t>dalil</a:t>
            </a:r>
            <a:r>
              <a:rPr lang="en-US" dirty="0"/>
              <a:t> di </a:t>
            </a:r>
            <a:r>
              <a:rPr lang="en-US" dirty="0" err="1"/>
              <a:t>atas</a:t>
            </a:r>
            <a:r>
              <a:rPr lang="en-US" dirty="0"/>
              <a:t> </a:t>
            </a:r>
            <a:r>
              <a:rPr lang="en-US" dirty="0" err="1"/>
              <a:t>adalah</a:t>
            </a:r>
            <a:r>
              <a:rPr lang="en-US" dirty="0"/>
              <a:t> </a:t>
            </a:r>
            <a:r>
              <a:rPr lang="en-US" dirty="0" err="1"/>
              <a:t>lafaz</a:t>
            </a:r>
            <a:r>
              <a:rPr lang="en-US" dirty="0"/>
              <a:t> “</a:t>
            </a:r>
            <a:r>
              <a:rPr lang="en-US" i="1" dirty="0" err="1"/>
              <a:t>falam</a:t>
            </a:r>
            <a:r>
              <a:rPr lang="en-US" i="1" dirty="0"/>
              <a:t> </a:t>
            </a:r>
            <a:r>
              <a:rPr lang="en-US" i="1" dirty="0" err="1"/>
              <a:t>tajidu</a:t>
            </a:r>
            <a:r>
              <a:rPr lang="en-US" i="1" dirty="0"/>
              <a:t> al-Ma</a:t>
            </a:r>
            <a:r>
              <a:rPr lang="en-US" dirty="0"/>
              <a:t>” </a:t>
            </a:r>
            <a:r>
              <a:rPr lang="en-US" dirty="0" err="1"/>
              <a:t>ganti</a:t>
            </a:r>
            <a:r>
              <a:rPr lang="en-US" dirty="0"/>
              <a:t> </a:t>
            </a:r>
            <a:r>
              <a:rPr lang="en-US" dirty="0" err="1"/>
              <a:t>nama</a:t>
            </a:r>
            <a:r>
              <a:rPr lang="en-US" dirty="0"/>
              <a:t> </a:t>
            </a:r>
            <a:r>
              <a:rPr lang="en-US" dirty="0" err="1"/>
              <a:t>merujuk</a:t>
            </a:r>
            <a:r>
              <a:rPr lang="en-US" dirty="0"/>
              <a:t> </a:t>
            </a:r>
            <a:r>
              <a:rPr lang="en-US" dirty="0" err="1"/>
              <a:t>kepada</a:t>
            </a:r>
            <a:r>
              <a:rPr lang="en-US" dirty="0"/>
              <a:t> orang yang </a:t>
            </a:r>
            <a:r>
              <a:rPr lang="en-US" dirty="0" err="1"/>
              <a:t>bermusafir</a:t>
            </a:r>
            <a:r>
              <a:rPr lang="en-US" dirty="0"/>
              <a:t> </a:t>
            </a:r>
            <a:r>
              <a:rPr lang="en-US" dirty="0" err="1"/>
              <a:t>bukannya</a:t>
            </a:r>
            <a:r>
              <a:rPr lang="en-US" dirty="0"/>
              <a:t> orang yang </a:t>
            </a:r>
            <a:r>
              <a:rPr lang="en-US" dirty="0" err="1"/>
              <a:t>bermukim</a:t>
            </a:r>
            <a:r>
              <a:rPr lang="en-US" dirty="0"/>
              <a:t>. </a:t>
            </a:r>
            <a:r>
              <a:rPr lang="en-US" dirty="0" err="1"/>
              <a:t>Justeru</a:t>
            </a:r>
            <a:r>
              <a:rPr lang="en-US" dirty="0"/>
              <a:t> </a:t>
            </a:r>
            <a:r>
              <a:rPr lang="en-US" dirty="0" err="1"/>
              <a:t>itu</a:t>
            </a:r>
            <a:r>
              <a:rPr lang="en-US" dirty="0"/>
              <a:t>, </a:t>
            </a:r>
            <a:r>
              <a:rPr lang="en-US" dirty="0" err="1"/>
              <a:t>tidak</a:t>
            </a:r>
            <a:r>
              <a:rPr lang="en-US" dirty="0"/>
              <a:t> </a:t>
            </a:r>
            <a:r>
              <a:rPr lang="en-US" dirty="0" err="1"/>
              <a:t>diharuskan</a:t>
            </a:r>
            <a:r>
              <a:rPr lang="en-US" dirty="0"/>
              <a:t> </a:t>
            </a:r>
            <a:r>
              <a:rPr lang="en-US" dirty="0" err="1"/>
              <a:t>tayammum</a:t>
            </a:r>
            <a:r>
              <a:rPr lang="en-US" dirty="0"/>
              <a:t> </a:t>
            </a:r>
            <a:r>
              <a:rPr lang="en-US" dirty="0" err="1"/>
              <a:t>bagi</a:t>
            </a:r>
            <a:r>
              <a:rPr lang="en-US" dirty="0"/>
              <a:t> orang yang </a:t>
            </a:r>
            <a:r>
              <a:rPr lang="en-US" dirty="0" err="1"/>
              <a:t>bermukim</a:t>
            </a:r>
            <a:r>
              <a:rPr lang="en-US" dirty="0"/>
              <a:t>.</a:t>
            </a:r>
            <a:endParaRPr lang="en-MY" dirty="0"/>
          </a:p>
          <a:p>
            <a:pPr algn="just"/>
            <a:endParaRPr lang="en-MY" dirty="0"/>
          </a:p>
          <a:p>
            <a:pPr algn="just"/>
            <a:r>
              <a:rPr lang="en-US" dirty="0" err="1"/>
              <a:t>Kesimpulan</a:t>
            </a:r>
            <a:r>
              <a:rPr lang="en-US" dirty="0"/>
              <a:t>, </a:t>
            </a:r>
            <a:r>
              <a:rPr lang="en-US" dirty="0" err="1"/>
              <a:t>harus</a:t>
            </a:r>
            <a:r>
              <a:rPr lang="en-US" dirty="0"/>
              <a:t> </a:t>
            </a:r>
            <a:r>
              <a:rPr lang="en-US" dirty="0" err="1"/>
              <a:t>bertayammum</a:t>
            </a:r>
            <a:r>
              <a:rPr lang="en-US" dirty="0"/>
              <a:t> </a:t>
            </a:r>
            <a:r>
              <a:rPr lang="en-US" dirty="0" err="1"/>
              <a:t>sekiranya</a:t>
            </a:r>
            <a:r>
              <a:rPr lang="en-US" dirty="0"/>
              <a:t> </a:t>
            </a:r>
            <a:r>
              <a:rPr lang="en-US" dirty="0" err="1"/>
              <a:t>tidak</a:t>
            </a:r>
            <a:r>
              <a:rPr lang="en-US" dirty="0"/>
              <a:t> </a:t>
            </a:r>
            <a:r>
              <a:rPr lang="en-US" dirty="0" err="1"/>
              <a:t>ada</a:t>
            </a:r>
            <a:r>
              <a:rPr lang="en-US" dirty="0"/>
              <a:t> air </a:t>
            </a:r>
            <a:r>
              <a:rPr lang="en-US" dirty="0" err="1"/>
              <a:t>samada</a:t>
            </a:r>
            <a:r>
              <a:rPr lang="en-US" dirty="0"/>
              <a:t> </a:t>
            </a:r>
            <a:r>
              <a:rPr lang="en-US" dirty="0" err="1"/>
              <a:t>bermukim</a:t>
            </a:r>
            <a:r>
              <a:rPr lang="en-US" dirty="0"/>
              <a:t> </a:t>
            </a:r>
            <a:r>
              <a:rPr lang="en-US" dirty="0" err="1"/>
              <a:t>atau</a:t>
            </a:r>
            <a:r>
              <a:rPr lang="en-US" dirty="0"/>
              <a:t> </a:t>
            </a:r>
            <a:r>
              <a:rPr lang="en-US" dirty="0" err="1"/>
              <a:t>bermusafir</a:t>
            </a:r>
            <a:r>
              <a:rPr lang="en-US" dirty="0"/>
              <a:t>, </a:t>
            </a:r>
            <a:r>
              <a:rPr lang="en-US" dirty="0" err="1"/>
              <a:t>berdasarkan</a:t>
            </a:r>
            <a:r>
              <a:rPr lang="en-US" dirty="0"/>
              <a:t> </a:t>
            </a:r>
            <a:r>
              <a:rPr lang="en-US" dirty="0" err="1"/>
              <a:t>kepada</a:t>
            </a:r>
            <a:r>
              <a:rPr lang="en-US" dirty="0"/>
              <a:t> </a:t>
            </a:r>
            <a:r>
              <a:rPr lang="en-US" dirty="0" err="1"/>
              <a:t>ayat</a:t>
            </a:r>
            <a:r>
              <a:rPr lang="en-US" dirty="0"/>
              <a:t> 43 surah al-</a:t>
            </a:r>
            <a:r>
              <a:rPr lang="en-US" dirty="0" err="1"/>
              <a:t>Nisa</a:t>
            </a:r>
            <a:r>
              <a:rPr lang="en-US" dirty="0"/>
              <a:t>’ di </a:t>
            </a:r>
            <a:r>
              <a:rPr lang="en-US" dirty="0" err="1"/>
              <a:t>atas</a:t>
            </a:r>
            <a:r>
              <a:rPr lang="en-US" dirty="0"/>
              <a:t> </a:t>
            </a:r>
            <a:r>
              <a:rPr lang="en-US" dirty="0" err="1"/>
              <a:t>dan</a:t>
            </a:r>
            <a:r>
              <a:rPr lang="en-US" dirty="0"/>
              <a:t> </a:t>
            </a:r>
            <a:r>
              <a:rPr lang="en-US" dirty="0" err="1"/>
              <a:t>hadis</a:t>
            </a:r>
            <a:r>
              <a:rPr lang="en-US" dirty="0"/>
              <a:t> yang </a:t>
            </a:r>
            <a:r>
              <a:rPr lang="en-US" dirty="0" err="1"/>
              <a:t>diriwayatkan</a:t>
            </a:r>
            <a:r>
              <a:rPr lang="en-US" dirty="0"/>
              <a:t> </a:t>
            </a:r>
            <a:r>
              <a:rPr lang="en-US" dirty="0" err="1"/>
              <a:t>oleh</a:t>
            </a:r>
            <a:r>
              <a:rPr lang="en-US" dirty="0"/>
              <a:t> ‘Imran bin </a:t>
            </a:r>
            <a:r>
              <a:rPr lang="en-US" dirty="0" err="1"/>
              <a:t>Husayn</a:t>
            </a:r>
            <a:r>
              <a:rPr lang="en-US" dirty="0"/>
              <a:t> </a:t>
            </a:r>
            <a:r>
              <a:rPr lang="en-US" dirty="0" err="1"/>
              <a:t>dan</a:t>
            </a:r>
            <a:r>
              <a:rPr lang="en-US" dirty="0"/>
              <a:t> Abu </a:t>
            </a:r>
            <a:r>
              <a:rPr lang="en-US" dirty="0" err="1"/>
              <a:t>Dhar</a:t>
            </a:r>
            <a:r>
              <a:rPr lang="en-US" dirty="0"/>
              <a:t> </a:t>
            </a:r>
            <a:r>
              <a:rPr lang="en-US" dirty="0" err="1"/>
              <a:t>r.ahm</a:t>
            </a:r>
            <a:r>
              <a:rPr lang="en-US" dirty="0"/>
              <a:t>. </a:t>
            </a:r>
            <a:endParaRPr lang="en-MY" dirty="0"/>
          </a:p>
          <a:p>
            <a:endParaRPr lang="en-MY" dirty="0"/>
          </a:p>
        </p:txBody>
      </p:sp>
      <p:sp>
        <p:nvSpPr>
          <p:cNvPr id="3" name="Footer Placeholder 2"/>
          <p:cNvSpPr>
            <a:spLocks noGrp="1"/>
          </p:cNvSpPr>
          <p:nvPr>
            <p:ph type="ftr" sz="quarter" idx="11"/>
          </p:nvPr>
        </p:nvSpPr>
        <p:spPr/>
        <p:txBody>
          <a:bodyPr/>
          <a:lstStyle/>
          <a:p>
            <a:pPr>
              <a:defRPr/>
            </a:pPr>
            <a:r>
              <a:rPr lang="en-US"/>
              <a:t>PUSAT PENGAJIAN SYARIAH FAKULTI PENGAJIAN KONTEMPORI ISLAM UNIVERSITI  SULTAN ZAINAL ABIDIN</a:t>
            </a:r>
          </a:p>
        </p:txBody>
      </p:sp>
    </p:spTree>
    <p:extLst>
      <p:ext uri="{BB962C8B-B14F-4D97-AF65-F5344CB8AC3E}">
        <p14:creationId xmlns:p14="http://schemas.microsoft.com/office/powerpoint/2010/main" val="37001077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pPr algn="just"/>
            <a:r>
              <a:rPr lang="en-MY" dirty="0" err="1"/>
              <a:t>Ulama</a:t>
            </a:r>
            <a:r>
              <a:rPr lang="en-MY" dirty="0"/>
              <a:t> </a:t>
            </a:r>
            <a:r>
              <a:rPr lang="en-MY" dirty="0" err="1"/>
              <a:t>berbeza</a:t>
            </a:r>
            <a:r>
              <a:rPr lang="en-MY" dirty="0"/>
              <a:t> </a:t>
            </a:r>
            <a:r>
              <a:rPr lang="en-MY" dirty="0" err="1"/>
              <a:t>pendapat</a:t>
            </a:r>
            <a:r>
              <a:rPr lang="en-MY" dirty="0"/>
              <a:t> </a:t>
            </a:r>
            <a:r>
              <a:rPr lang="en-MY" dirty="0" err="1"/>
              <a:t>berkenaan</a:t>
            </a:r>
            <a:r>
              <a:rPr lang="en-MY" dirty="0"/>
              <a:t> </a:t>
            </a:r>
            <a:r>
              <a:rPr lang="en-MY" dirty="0" err="1"/>
              <a:t>masalah</a:t>
            </a:r>
            <a:r>
              <a:rPr lang="en-MY" dirty="0"/>
              <a:t> </a:t>
            </a:r>
            <a:r>
              <a:rPr lang="en-MY" dirty="0" err="1"/>
              <a:t>ini</a:t>
            </a:r>
            <a:r>
              <a:rPr lang="en-MY" dirty="0"/>
              <a:t> </a:t>
            </a:r>
            <a:r>
              <a:rPr lang="en-MY" dirty="0" err="1"/>
              <a:t>kepada</a:t>
            </a:r>
            <a:r>
              <a:rPr lang="en-MY" dirty="0"/>
              <a:t> </a:t>
            </a:r>
            <a:r>
              <a:rPr lang="en-MY" dirty="0" err="1"/>
              <a:t>dua</a:t>
            </a:r>
            <a:r>
              <a:rPr lang="en-MY" dirty="0"/>
              <a:t> </a:t>
            </a:r>
            <a:r>
              <a:rPr lang="en-MY" dirty="0" err="1"/>
              <a:t>pendapat</a:t>
            </a:r>
            <a:r>
              <a:rPr lang="en-MY" dirty="0"/>
              <a:t>. </a:t>
            </a:r>
            <a:r>
              <a:rPr lang="en-MY" b="1" dirty="0" err="1"/>
              <a:t>Pendapat</a:t>
            </a:r>
            <a:r>
              <a:rPr lang="en-MY" b="1" dirty="0"/>
              <a:t> </a:t>
            </a:r>
            <a:r>
              <a:rPr lang="en-MY" b="1" dirty="0" err="1"/>
              <a:t>Pertama</a:t>
            </a:r>
            <a:r>
              <a:rPr lang="en-MY" dirty="0"/>
              <a:t> : </a:t>
            </a:r>
            <a:r>
              <a:rPr lang="en-MY" dirty="0" err="1"/>
              <a:t>Diharuskan</a:t>
            </a:r>
            <a:r>
              <a:rPr lang="en-MY" dirty="0"/>
              <a:t> </a:t>
            </a:r>
            <a:r>
              <a:rPr lang="en-MY" dirty="0" err="1"/>
              <a:t>bertayammum</a:t>
            </a:r>
            <a:r>
              <a:rPr lang="en-MY" dirty="0"/>
              <a:t> </a:t>
            </a:r>
            <a:r>
              <a:rPr lang="en-MY" dirty="0" err="1"/>
              <a:t>bagi</a:t>
            </a:r>
            <a:r>
              <a:rPr lang="en-MY" dirty="0"/>
              <a:t> orang yang </a:t>
            </a:r>
            <a:r>
              <a:rPr lang="en-MY" dirty="0" err="1"/>
              <a:t>sakit</a:t>
            </a:r>
            <a:r>
              <a:rPr lang="en-MY" dirty="0"/>
              <a:t> </a:t>
            </a:r>
            <a:r>
              <a:rPr lang="en-MY" dirty="0" err="1"/>
              <a:t>kuat</a:t>
            </a:r>
            <a:r>
              <a:rPr lang="en-MY" dirty="0"/>
              <a:t> </a:t>
            </a:r>
            <a:r>
              <a:rPr lang="en-MY" dirty="0" err="1"/>
              <a:t>dan</a:t>
            </a:r>
            <a:r>
              <a:rPr lang="en-MY" dirty="0"/>
              <a:t> </a:t>
            </a:r>
            <a:r>
              <a:rPr lang="en-MY" dirty="0" err="1"/>
              <a:t>dikhuatiri</a:t>
            </a:r>
            <a:r>
              <a:rPr lang="en-MY" dirty="0"/>
              <a:t> </a:t>
            </a:r>
            <a:r>
              <a:rPr lang="en-MY" dirty="0" err="1"/>
              <a:t>akan</a:t>
            </a:r>
            <a:r>
              <a:rPr lang="en-MY" dirty="0"/>
              <a:t> </a:t>
            </a:r>
            <a:r>
              <a:rPr lang="en-MY" dirty="0" err="1"/>
              <a:t>memudaratkan</a:t>
            </a:r>
            <a:r>
              <a:rPr lang="en-MY" dirty="0"/>
              <a:t> </a:t>
            </a:r>
            <a:r>
              <a:rPr lang="en-MY" dirty="0" err="1"/>
              <a:t>diri</a:t>
            </a:r>
            <a:r>
              <a:rPr lang="en-MY" dirty="0"/>
              <a:t> </a:t>
            </a:r>
            <a:r>
              <a:rPr lang="en-MY" dirty="0" err="1"/>
              <a:t>sekira</a:t>
            </a:r>
            <a:r>
              <a:rPr lang="en-MY" dirty="0"/>
              <a:t> </a:t>
            </a:r>
            <a:r>
              <a:rPr lang="en-MY" dirty="0" err="1"/>
              <a:t>menggunakan</a:t>
            </a:r>
            <a:r>
              <a:rPr lang="en-MY" dirty="0"/>
              <a:t> air. </a:t>
            </a:r>
            <a:r>
              <a:rPr lang="en-MY" dirty="0" err="1"/>
              <a:t>Pendapat</a:t>
            </a:r>
            <a:r>
              <a:rPr lang="en-MY" dirty="0"/>
              <a:t> </a:t>
            </a:r>
            <a:r>
              <a:rPr lang="en-MY" dirty="0" err="1"/>
              <a:t>ini</a:t>
            </a:r>
            <a:r>
              <a:rPr lang="en-MY" dirty="0"/>
              <a:t> </a:t>
            </a:r>
            <a:r>
              <a:rPr lang="en-MY" dirty="0" err="1"/>
              <a:t>adalah</a:t>
            </a:r>
            <a:r>
              <a:rPr lang="en-MY" dirty="0"/>
              <a:t> </a:t>
            </a:r>
            <a:r>
              <a:rPr lang="en-MY" dirty="0" err="1"/>
              <a:t>pendapat</a:t>
            </a:r>
            <a:r>
              <a:rPr lang="en-MY" dirty="0"/>
              <a:t> </a:t>
            </a:r>
            <a:r>
              <a:rPr lang="en-MY" dirty="0" err="1"/>
              <a:t>kebanyakan</a:t>
            </a:r>
            <a:r>
              <a:rPr lang="en-MY" dirty="0"/>
              <a:t> </a:t>
            </a:r>
            <a:r>
              <a:rPr lang="en-MY" dirty="0" err="1"/>
              <a:t>ahli</a:t>
            </a:r>
            <a:r>
              <a:rPr lang="en-MY" dirty="0"/>
              <a:t> </a:t>
            </a:r>
            <a:r>
              <a:rPr lang="en-MY" dirty="0" err="1"/>
              <a:t>ilmu</a:t>
            </a:r>
            <a:r>
              <a:rPr lang="en-MY" dirty="0"/>
              <a:t>, </a:t>
            </a:r>
            <a:r>
              <a:rPr lang="en-MY" dirty="0" err="1"/>
              <a:t>para</a:t>
            </a:r>
            <a:r>
              <a:rPr lang="en-MY" dirty="0"/>
              <a:t> </a:t>
            </a:r>
            <a:r>
              <a:rPr lang="en-MY" dirty="0" err="1"/>
              <a:t>sahabat</a:t>
            </a:r>
            <a:r>
              <a:rPr lang="en-MY" dirty="0"/>
              <a:t> </a:t>
            </a:r>
            <a:r>
              <a:rPr lang="en-MY" dirty="0" err="1"/>
              <a:t>dan</a:t>
            </a:r>
            <a:r>
              <a:rPr lang="en-MY" dirty="0"/>
              <a:t> </a:t>
            </a:r>
            <a:r>
              <a:rPr lang="en-MY" dirty="0" err="1"/>
              <a:t>tÉbi‘in</a:t>
            </a:r>
            <a:r>
              <a:rPr lang="en-MY" dirty="0"/>
              <a:t> </a:t>
            </a:r>
            <a:r>
              <a:rPr lang="en-MY" dirty="0" err="1"/>
              <a:t>seperti</a:t>
            </a:r>
            <a:r>
              <a:rPr lang="en-MY" dirty="0"/>
              <a:t> </a:t>
            </a:r>
            <a:r>
              <a:rPr lang="en-MY" dirty="0" err="1"/>
              <a:t>Ibn</a:t>
            </a:r>
            <a:r>
              <a:rPr lang="en-MY" dirty="0"/>
              <a:t> ‘Abbas, </a:t>
            </a:r>
            <a:r>
              <a:rPr lang="en-MY" dirty="0" err="1"/>
              <a:t>Mujahid</a:t>
            </a:r>
            <a:r>
              <a:rPr lang="en-MY" dirty="0"/>
              <a:t>, ‘</a:t>
            </a:r>
            <a:r>
              <a:rPr lang="en-MY" dirty="0" err="1"/>
              <a:t>Ikrimah</a:t>
            </a:r>
            <a:r>
              <a:rPr lang="en-MY" dirty="0"/>
              <a:t>, </a:t>
            </a:r>
            <a:r>
              <a:rPr lang="en-MY" dirty="0" err="1"/>
              <a:t>Tawus</a:t>
            </a:r>
            <a:r>
              <a:rPr lang="en-MY" dirty="0"/>
              <a:t>, al-</a:t>
            </a:r>
            <a:r>
              <a:rPr lang="en-MY" dirty="0" err="1"/>
              <a:t>Nakha‘iy</a:t>
            </a:r>
            <a:r>
              <a:rPr lang="en-MY" dirty="0"/>
              <a:t>, </a:t>
            </a:r>
            <a:r>
              <a:rPr lang="en-MY" dirty="0" err="1"/>
              <a:t>QatÉdah</a:t>
            </a:r>
            <a:r>
              <a:rPr lang="en-MY" dirty="0"/>
              <a:t> </a:t>
            </a:r>
            <a:r>
              <a:rPr lang="en-MY" dirty="0" err="1"/>
              <a:t>dan</a:t>
            </a:r>
            <a:r>
              <a:rPr lang="en-MY" dirty="0"/>
              <a:t> </a:t>
            </a:r>
            <a:r>
              <a:rPr lang="en-MY" dirty="0" err="1"/>
              <a:t>begitu</a:t>
            </a:r>
            <a:r>
              <a:rPr lang="en-MY" dirty="0"/>
              <a:t> </a:t>
            </a:r>
            <a:r>
              <a:rPr lang="en-MY" dirty="0" err="1"/>
              <a:t>juga</a:t>
            </a:r>
            <a:r>
              <a:rPr lang="en-MY" dirty="0"/>
              <a:t> </a:t>
            </a:r>
            <a:r>
              <a:rPr lang="en-MY" dirty="0" err="1"/>
              <a:t>dengan</a:t>
            </a:r>
            <a:r>
              <a:rPr lang="en-MY" dirty="0"/>
              <a:t> </a:t>
            </a:r>
            <a:r>
              <a:rPr lang="en-MY" dirty="0" err="1"/>
              <a:t>Pengasas</a:t>
            </a:r>
            <a:r>
              <a:rPr lang="en-MY" dirty="0"/>
              <a:t> </a:t>
            </a:r>
            <a:r>
              <a:rPr lang="en-MY" dirty="0" err="1"/>
              <a:t>Mazhab</a:t>
            </a:r>
            <a:r>
              <a:rPr lang="en-MY" dirty="0"/>
              <a:t> </a:t>
            </a:r>
            <a:r>
              <a:rPr lang="en-MY" dirty="0" err="1"/>
              <a:t>Empat</a:t>
            </a:r>
            <a:r>
              <a:rPr lang="en-MY" dirty="0"/>
              <a:t> </a:t>
            </a:r>
            <a:r>
              <a:rPr lang="en-MY" dirty="0" err="1"/>
              <a:t>iaitu</a:t>
            </a:r>
            <a:r>
              <a:rPr lang="en-MY" dirty="0"/>
              <a:t> al-Imam Abu </a:t>
            </a:r>
            <a:r>
              <a:rPr lang="en-MY" dirty="0" err="1"/>
              <a:t>Hanifah</a:t>
            </a:r>
            <a:r>
              <a:rPr lang="en-MY" dirty="0"/>
              <a:t>, al-Imam </a:t>
            </a:r>
            <a:r>
              <a:rPr lang="en-MY" dirty="0" err="1"/>
              <a:t>MÉlik</a:t>
            </a:r>
            <a:r>
              <a:rPr lang="en-MY" dirty="0"/>
              <a:t>, al-Imam ash-</a:t>
            </a:r>
            <a:r>
              <a:rPr lang="en-MY" dirty="0" err="1"/>
              <a:t>Shaf‘iy</a:t>
            </a:r>
            <a:r>
              <a:rPr lang="en-MY" dirty="0"/>
              <a:t> </a:t>
            </a:r>
            <a:r>
              <a:rPr lang="en-MY" dirty="0" err="1"/>
              <a:t>berdasarkan</a:t>
            </a:r>
            <a:r>
              <a:rPr lang="en-MY" dirty="0"/>
              <a:t> </a:t>
            </a:r>
            <a:r>
              <a:rPr lang="en-MY" dirty="0" err="1"/>
              <a:t>pendapatnya</a:t>
            </a:r>
            <a:r>
              <a:rPr lang="en-MY" dirty="0"/>
              <a:t> yang </a:t>
            </a:r>
            <a:r>
              <a:rPr lang="en-MY" dirty="0" err="1"/>
              <a:t>pertama</a:t>
            </a:r>
            <a:r>
              <a:rPr lang="en-MY" dirty="0"/>
              <a:t> </a:t>
            </a:r>
            <a:r>
              <a:rPr lang="en-MY" dirty="0" err="1"/>
              <a:t>dan</a:t>
            </a:r>
            <a:r>
              <a:rPr lang="en-MY" dirty="0"/>
              <a:t> al-Imam </a:t>
            </a:r>
            <a:r>
              <a:rPr lang="en-MY" dirty="0" err="1"/>
              <a:t>AÍmad</a:t>
            </a:r>
            <a:r>
              <a:rPr lang="en-MY" dirty="0"/>
              <a:t>. </a:t>
            </a:r>
            <a:r>
              <a:rPr lang="en-MY" dirty="0" err="1"/>
              <a:t>Mereka</a:t>
            </a:r>
            <a:r>
              <a:rPr lang="en-MY" dirty="0"/>
              <a:t> </a:t>
            </a:r>
            <a:r>
              <a:rPr lang="en-MY" dirty="0" err="1"/>
              <a:t>berpandukan</a:t>
            </a:r>
            <a:r>
              <a:rPr lang="en-MY" dirty="0"/>
              <a:t> </a:t>
            </a:r>
            <a:r>
              <a:rPr lang="en-MY" dirty="0" err="1"/>
              <a:t>ayat</a:t>
            </a:r>
            <a:r>
              <a:rPr lang="en-MY" dirty="0"/>
              <a:t> 43 surah al-</a:t>
            </a:r>
            <a:r>
              <a:rPr lang="en-MY" dirty="0" err="1"/>
              <a:t>Nisa</a:t>
            </a:r>
            <a:endParaRPr lang="en-MY" dirty="0"/>
          </a:p>
          <a:p>
            <a:pPr algn="just"/>
            <a:endParaRPr lang="en-MY" dirty="0"/>
          </a:p>
          <a:p>
            <a:pPr algn="just"/>
            <a:r>
              <a:rPr lang="en-US" b="1" dirty="0" err="1"/>
              <a:t>Pendapat</a:t>
            </a:r>
            <a:r>
              <a:rPr lang="en-US" b="1" dirty="0"/>
              <a:t> </a:t>
            </a:r>
            <a:r>
              <a:rPr lang="en-US" b="1" dirty="0" err="1"/>
              <a:t>Kedua</a:t>
            </a:r>
            <a:r>
              <a:rPr lang="en-US" dirty="0"/>
              <a:t> : Imam ash-</a:t>
            </a:r>
            <a:r>
              <a:rPr lang="en-US" dirty="0" err="1"/>
              <a:t>Shaf‘iy</a:t>
            </a:r>
            <a:r>
              <a:rPr lang="en-US" dirty="0"/>
              <a:t> di </a:t>
            </a:r>
            <a:r>
              <a:rPr lang="en-US" dirty="0" err="1"/>
              <a:t>dalam</a:t>
            </a:r>
            <a:r>
              <a:rPr lang="en-US" dirty="0"/>
              <a:t> </a:t>
            </a:r>
            <a:r>
              <a:rPr lang="en-US" dirty="0" err="1"/>
              <a:t>pendapat</a:t>
            </a:r>
            <a:r>
              <a:rPr lang="en-US" dirty="0"/>
              <a:t> yang </a:t>
            </a:r>
            <a:r>
              <a:rPr lang="en-US" dirty="0" err="1"/>
              <a:t>kedua</a:t>
            </a:r>
            <a:r>
              <a:rPr lang="en-US" dirty="0"/>
              <a:t>, ‘Ata’ bin </a:t>
            </a:r>
            <a:r>
              <a:rPr lang="en-US" dirty="0" err="1"/>
              <a:t>Abi</a:t>
            </a:r>
            <a:r>
              <a:rPr lang="en-US" dirty="0"/>
              <a:t> </a:t>
            </a:r>
            <a:r>
              <a:rPr lang="en-US" dirty="0" err="1"/>
              <a:t>Rabah</a:t>
            </a:r>
            <a:r>
              <a:rPr lang="en-US" dirty="0"/>
              <a:t> </a:t>
            </a:r>
            <a:r>
              <a:rPr lang="en-US" dirty="0" err="1"/>
              <a:t>dan</a:t>
            </a:r>
            <a:r>
              <a:rPr lang="en-US" dirty="0"/>
              <a:t> </a:t>
            </a:r>
            <a:r>
              <a:rPr lang="en-US" dirty="0" err="1"/>
              <a:t>Hasan</a:t>
            </a:r>
            <a:r>
              <a:rPr lang="en-US" dirty="0"/>
              <a:t> al-</a:t>
            </a:r>
            <a:r>
              <a:rPr lang="en-US" dirty="0" err="1"/>
              <a:t>Basriy</a:t>
            </a:r>
            <a:r>
              <a:rPr lang="en-US" dirty="0"/>
              <a:t> </a:t>
            </a:r>
            <a:r>
              <a:rPr lang="en-US" dirty="0" err="1"/>
              <a:t>berpendapat</a:t>
            </a:r>
            <a:r>
              <a:rPr lang="en-US" dirty="0"/>
              <a:t> </a:t>
            </a:r>
            <a:r>
              <a:rPr lang="en-US" dirty="0" err="1"/>
              <a:t>tidak</a:t>
            </a:r>
            <a:r>
              <a:rPr lang="en-US" dirty="0"/>
              <a:t> </a:t>
            </a:r>
            <a:r>
              <a:rPr lang="en-US" dirty="0" err="1"/>
              <a:t>harus</a:t>
            </a:r>
            <a:r>
              <a:rPr lang="en-US" dirty="0"/>
              <a:t> </a:t>
            </a:r>
            <a:r>
              <a:rPr lang="en-US" dirty="0" err="1"/>
              <a:t>bertayammum</a:t>
            </a:r>
            <a:r>
              <a:rPr lang="en-US" dirty="0"/>
              <a:t> </a:t>
            </a:r>
            <a:r>
              <a:rPr lang="en-US" dirty="0" err="1"/>
              <a:t>sekiranya</a:t>
            </a:r>
            <a:r>
              <a:rPr lang="en-US" dirty="0"/>
              <a:t> </a:t>
            </a:r>
            <a:r>
              <a:rPr lang="en-US" dirty="0" err="1"/>
              <a:t>ada</a:t>
            </a:r>
            <a:r>
              <a:rPr lang="en-US" dirty="0"/>
              <a:t> air. </a:t>
            </a:r>
            <a:r>
              <a:rPr lang="en-US" dirty="0" err="1"/>
              <a:t>Hanya</a:t>
            </a:r>
            <a:r>
              <a:rPr lang="en-US" dirty="0"/>
              <a:t> </a:t>
            </a:r>
            <a:r>
              <a:rPr lang="en-US" dirty="0" err="1"/>
              <a:t>situasi</a:t>
            </a:r>
            <a:r>
              <a:rPr lang="en-US" dirty="0"/>
              <a:t> yang </a:t>
            </a:r>
            <a:r>
              <a:rPr lang="en-US" dirty="0" err="1"/>
              <a:t>benar-benar</a:t>
            </a:r>
            <a:r>
              <a:rPr lang="en-US" dirty="0"/>
              <a:t> </a:t>
            </a:r>
            <a:r>
              <a:rPr lang="en-US" dirty="0" err="1"/>
              <a:t>tidak</a:t>
            </a:r>
            <a:r>
              <a:rPr lang="en-US" dirty="0"/>
              <a:t> </a:t>
            </a:r>
            <a:r>
              <a:rPr lang="en-US" dirty="0" err="1"/>
              <a:t>ada</a:t>
            </a:r>
            <a:r>
              <a:rPr lang="en-US" dirty="0"/>
              <a:t> air </a:t>
            </a:r>
            <a:r>
              <a:rPr lang="en-US" dirty="0" err="1"/>
              <a:t>barulah</a:t>
            </a:r>
            <a:r>
              <a:rPr lang="en-US" dirty="0"/>
              <a:t> </a:t>
            </a:r>
            <a:r>
              <a:rPr lang="en-US" dirty="0" err="1"/>
              <a:t>diharuskan</a:t>
            </a:r>
            <a:r>
              <a:rPr lang="en-US" dirty="0"/>
              <a:t> </a:t>
            </a:r>
            <a:r>
              <a:rPr lang="en-US" dirty="0" err="1"/>
              <a:t>bertayammum</a:t>
            </a:r>
            <a:r>
              <a:rPr lang="en-US" dirty="0"/>
              <a:t>.</a:t>
            </a:r>
            <a:r>
              <a:rPr lang="en-MY" dirty="0"/>
              <a:t> </a:t>
            </a:r>
          </a:p>
          <a:p>
            <a:pPr algn="just"/>
            <a:r>
              <a:rPr lang="en-US" dirty="0"/>
              <a:t> </a:t>
            </a:r>
            <a:endParaRPr lang="en-MY" dirty="0"/>
          </a:p>
          <a:p>
            <a:pPr algn="just"/>
            <a:r>
              <a:rPr lang="en-US" dirty="0" err="1"/>
              <a:t>Kesimpulan</a:t>
            </a:r>
            <a:r>
              <a:rPr lang="en-US" dirty="0"/>
              <a:t>, </a:t>
            </a:r>
            <a:r>
              <a:rPr lang="en-US" dirty="0" err="1"/>
              <a:t>sekiranya</a:t>
            </a:r>
            <a:r>
              <a:rPr lang="en-US" dirty="0"/>
              <a:t> </a:t>
            </a:r>
            <a:r>
              <a:rPr lang="en-US" dirty="0" err="1"/>
              <a:t>seseorang</a:t>
            </a:r>
            <a:r>
              <a:rPr lang="en-US" dirty="0"/>
              <a:t> </a:t>
            </a:r>
            <a:r>
              <a:rPr lang="en-US" dirty="0" err="1"/>
              <a:t>ditimpa</a:t>
            </a:r>
            <a:r>
              <a:rPr lang="en-US" dirty="0"/>
              <a:t> </a:t>
            </a:r>
            <a:r>
              <a:rPr lang="en-US" dirty="0" err="1"/>
              <a:t>sakit</a:t>
            </a:r>
            <a:r>
              <a:rPr lang="en-US" dirty="0"/>
              <a:t> yang </a:t>
            </a:r>
            <a:r>
              <a:rPr lang="en-US" dirty="0" err="1"/>
              <a:t>kuat</a:t>
            </a:r>
            <a:r>
              <a:rPr lang="en-US" dirty="0"/>
              <a:t> </a:t>
            </a:r>
            <a:r>
              <a:rPr lang="en-US" dirty="0" err="1"/>
              <a:t>dan</a:t>
            </a:r>
            <a:r>
              <a:rPr lang="en-US" dirty="0"/>
              <a:t> </a:t>
            </a:r>
            <a:r>
              <a:rPr lang="en-US" dirty="0" err="1"/>
              <a:t>tidak</a:t>
            </a:r>
            <a:r>
              <a:rPr lang="en-US" dirty="0"/>
              <a:t> </a:t>
            </a:r>
            <a:r>
              <a:rPr lang="en-US" dirty="0" err="1"/>
              <a:t>dapat</a:t>
            </a:r>
            <a:r>
              <a:rPr lang="en-US" dirty="0"/>
              <a:t> </a:t>
            </a:r>
            <a:r>
              <a:rPr lang="en-US" dirty="0" err="1"/>
              <a:t>menggunakan</a:t>
            </a:r>
            <a:r>
              <a:rPr lang="en-US" dirty="0"/>
              <a:t> air, </a:t>
            </a:r>
            <a:r>
              <a:rPr lang="en-US" dirty="0" err="1"/>
              <a:t>harus</a:t>
            </a:r>
            <a:r>
              <a:rPr lang="en-US" dirty="0"/>
              <a:t> </a:t>
            </a:r>
            <a:r>
              <a:rPr lang="en-US" dirty="0" err="1"/>
              <a:t>bertayammum</a:t>
            </a:r>
            <a:r>
              <a:rPr lang="en-US" dirty="0"/>
              <a:t> </a:t>
            </a:r>
            <a:r>
              <a:rPr lang="en-US" dirty="0" err="1"/>
              <a:t>sebagai</a:t>
            </a:r>
            <a:r>
              <a:rPr lang="en-US" dirty="0"/>
              <a:t> </a:t>
            </a:r>
            <a:r>
              <a:rPr lang="en-US" dirty="0" err="1"/>
              <a:t>ganti</a:t>
            </a:r>
            <a:r>
              <a:rPr lang="en-US" dirty="0"/>
              <a:t> </a:t>
            </a:r>
            <a:r>
              <a:rPr lang="en-US" dirty="0" err="1"/>
              <a:t>wuduk</a:t>
            </a:r>
            <a:r>
              <a:rPr lang="en-US" dirty="0"/>
              <a:t> </a:t>
            </a:r>
            <a:r>
              <a:rPr lang="en-US" dirty="0" err="1"/>
              <a:t>dan</a:t>
            </a:r>
            <a:r>
              <a:rPr lang="en-US" dirty="0"/>
              <a:t> </a:t>
            </a:r>
            <a:r>
              <a:rPr lang="en-US" dirty="0" err="1"/>
              <a:t>mandi</a:t>
            </a:r>
            <a:r>
              <a:rPr lang="en-US" dirty="0"/>
              <a:t> </a:t>
            </a:r>
            <a:r>
              <a:rPr lang="en-US" dirty="0" err="1"/>
              <a:t>hadas</a:t>
            </a:r>
            <a:endParaRPr lang="en-MY" dirty="0"/>
          </a:p>
        </p:txBody>
      </p:sp>
      <p:sp>
        <p:nvSpPr>
          <p:cNvPr id="3" name="Footer Placeholder 2"/>
          <p:cNvSpPr>
            <a:spLocks noGrp="1"/>
          </p:cNvSpPr>
          <p:nvPr>
            <p:ph type="ftr" sz="quarter" idx="11"/>
          </p:nvPr>
        </p:nvSpPr>
        <p:spPr/>
        <p:txBody>
          <a:bodyPr/>
          <a:lstStyle/>
          <a:p>
            <a:pPr>
              <a:defRPr/>
            </a:pPr>
            <a:r>
              <a:rPr lang="en-US"/>
              <a:t>PUSAT PENGAJIAN SYARIAH FAKULTI PENGAJIAN KONTEMPORI ISLAM UNIVERSITI  SULTAN ZAINAL ABIDIN</a:t>
            </a:r>
          </a:p>
        </p:txBody>
      </p:sp>
      <p:sp>
        <p:nvSpPr>
          <p:cNvPr id="4" name="Title 3"/>
          <p:cNvSpPr>
            <a:spLocks noGrp="1"/>
          </p:cNvSpPr>
          <p:nvPr>
            <p:ph type="title"/>
          </p:nvPr>
        </p:nvSpPr>
        <p:spPr/>
        <p:txBody>
          <a:bodyPr>
            <a:noAutofit/>
          </a:bodyPr>
          <a:lstStyle/>
          <a:p>
            <a:pPr lvl="2" algn="ctr" rtl="0">
              <a:spcBef>
                <a:spcPct val="0"/>
              </a:spcBef>
            </a:pPr>
            <a:br>
              <a:rPr lang="en-US" sz="3600" b="1" dirty="0"/>
            </a:br>
            <a:r>
              <a:rPr lang="en-US" sz="3600" b="1" dirty="0"/>
              <a:t>CEDERA ATAU SAKIT</a:t>
            </a:r>
            <a:br>
              <a:rPr lang="en-MY" sz="3600" dirty="0"/>
            </a:br>
            <a:endParaRPr lang="en-MY" sz="3600" dirty="0"/>
          </a:p>
        </p:txBody>
      </p:sp>
    </p:spTree>
    <p:extLst>
      <p:ext uri="{BB962C8B-B14F-4D97-AF65-F5344CB8AC3E}">
        <p14:creationId xmlns:p14="http://schemas.microsoft.com/office/powerpoint/2010/main" val="1113925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pPr algn="just"/>
            <a:r>
              <a:rPr lang="en-MY" dirty="0" err="1"/>
              <a:t>Menurut</a:t>
            </a:r>
            <a:r>
              <a:rPr lang="en-MY" dirty="0"/>
              <a:t> </a:t>
            </a:r>
            <a:r>
              <a:rPr lang="en-MY" dirty="0" err="1"/>
              <a:t>sebahagian</a:t>
            </a:r>
            <a:r>
              <a:rPr lang="en-MY" dirty="0"/>
              <a:t> </a:t>
            </a:r>
            <a:r>
              <a:rPr lang="en-MY" dirty="0" err="1"/>
              <a:t>ulama</a:t>
            </a:r>
            <a:r>
              <a:rPr lang="en-MY" dirty="0"/>
              <a:t> </a:t>
            </a:r>
            <a:r>
              <a:rPr lang="en-MY" dirty="0" err="1"/>
              <a:t>fikah</a:t>
            </a:r>
            <a:r>
              <a:rPr lang="en-MY" dirty="0"/>
              <a:t>, </a:t>
            </a:r>
            <a:r>
              <a:rPr lang="en-MY" dirty="0" err="1"/>
              <a:t>uzur</a:t>
            </a:r>
            <a:r>
              <a:rPr lang="en-MY" dirty="0"/>
              <a:t> </a:t>
            </a:r>
            <a:r>
              <a:rPr lang="en-MY" dirty="0" err="1"/>
              <a:t>bermaksud</a:t>
            </a:r>
            <a:r>
              <a:rPr lang="en-MY" dirty="0"/>
              <a:t>, </a:t>
            </a:r>
            <a:r>
              <a:rPr lang="en-US" dirty="0" err="1"/>
              <a:t>keuzuran</a:t>
            </a:r>
            <a:r>
              <a:rPr lang="en-US" dirty="0"/>
              <a:t> yang </a:t>
            </a:r>
            <a:r>
              <a:rPr lang="en-US" dirty="0" err="1"/>
              <a:t>dialami</a:t>
            </a:r>
            <a:r>
              <a:rPr lang="en-US" dirty="0"/>
              <a:t> </a:t>
            </a:r>
            <a:r>
              <a:rPr lang="en-US" dirty="0" err="1"/>
              <a:t>tidak</a:t>
            </a:r>
            <a:r>
              <a:rPr lang="en-US" dirty="0"/>
              <a:t> </a:t>
            </a:r>
            <a:r>
              <a:rPr lang="en-US" dirty="0" err="1"/>
              <a:t>mendatangkan</a:t>
            </a:r>
            <a:r>
              <a:rPr lang="en-US" dirty="0"/>
              <a:t> </a:t>
            </a:r>
            <a:r>
              <a:rPr lang="en-US" dirty="0" err="1"/>
              <a:t>dosa</a:t>
            </a:r>
            <a:r>
              <a:rPr lang="en-US" dirty="0"/>
              <a:t> </a:t>
            </a:r>
            <a:r>
              <a:rPr lang="en-US" dirty="0" err="1"/>
              <a:t>dan</a:t>
            </a:r>
            <a:r>
              <a:rPr lang="en-US" dirty="0"/>
              <a:t> </a:t>
            </a:r>
            <a:r>
              <a:rPr lang="en-US" dirty="0" err="1"/>
              <a:t>tidak</a:t>
            </a:r>
            <a:r>
              <a:rPr lang="en-US" dirty="0"/>
              <a:t> </a:t>
            </a:r>
            <a:r>
              <a:rPr lang="en-US" dirty="0" err="1"/>
              <a:t>boleh</a:t>
            </a:r>
            <a:r>
              <a:rPr lang="en-US" dirty="0"/>
              <a:t> </a:t>
            </a:r>
            <a:r>
              <a:rPr lang="en-US" dirty="0" err="1"/>
              <a:t>dipersalahkan</a:t>
            </a:r>
            <a:r>
              <a:rPr lang="en-US" dirty="0"/>
              <a:t>. </a:t>
            </a:r>
            <a:r>
              <a:rPr lang="en-US" dirty="0" err="1"/>
              <a:t>Oleh</a:t>
            </a:r>
            <a:r>
              <a:rPr lang="en-US" dirty="0"/>
              <a:t> </a:t>
            </a:r>
            <a:r>
              <a:rPr lang="en-US" dirty="0" err="1"/>
              <a:t>itu</a:t>
            </a:r>
            <a:r>
              <a:rPr lang="en-US" dirty="0"/>
              <a:t>, </a:t>
            </a:r>
            <a:r>
              <a:rPr lang="en-US" dirty="0" err="1"/>
              <a:t>sekira</a:t>
            </a:r>
            <a:r>
              <a:rPr lang="en-US" dirty="0"/>
              <a:t> </a:t>
            </a:r>
            <a:r>
              <a:rPr lang="en-US" dirty="0" err="1"/>
              <a:t>seseorang</a:t>
            </a:r>
            <a:r>
              <a:rPr lang="en-US" dirty="0"/>
              <a:t> </a:t>
            </a:r>
            <a:r>
              <a:rPr lang="en-US" dirty="0" err="1"/>
              <a:t>tidak</a:t>
            </a:r>
            <a:r>
              <a:rPr lang="en-US" dirty="0"/>
              <a:t> </a:t>
            </a:r>
            <a:r>
              <a:rPr lang="en-US" dirty="0" err="1"/>
              <a:t>dapat</a:t>
            </a:r>
            <a:r>
              <a:rPr lang="en-US" dirty="0"/>
              <a:t> </a:t>
            </a:r>
            <a:r>
              <a:rPr lang="en-US" dirty="0" err="1"/>
              <a:t>melaksanakan</a:t>
            </a:r>
            <a:r>
              <a:rPr lang="en-US" dirty="0"/>
              <a:t> </a:t>
            </a:r>
            <a:r>
              <a:rPr lang="en-US" dirty="0" err="1"/>
              <a:t>ibadat</a:t>
            </a:r>
            <a:r>
              <a:rPr lang="en-US" dirty="0"/>
              <a:t> </a:t>
            </a:r>
            <a:r>
              <a:rPr lang="en-US" dirty="0" err="1"/>
              <a:t>dalam</a:t>
            </a:r>
            <a:r>
              <a:rPr lang="en-US" dirty="0"/>
              <a:t> </a:t>
            </a:r>
            <a:r>
              <a:rPr lang="en-US" dirty="0" err="1"/>
              <a:t>keadaan</a:t>
            </a:r>
            <a:r>
              <a:rPr lang="en-US" dirty="0"/>
              <a:t> </a:t>
            </a:r>
            <a:r>
              <a:rPr lang="en-US" dirty="0" err="1"/>
              <a:t>biasa</a:t>
            </a:r>
            <a:r>
              <a:rPr lang="en-US" dirty="0"/>
              <a:t> </a:t>
            </a:r>
            <a:r>
              <a:rPr lang="en-US" dirty="0" err="1"/>
              <a:t>disebabkan</a:t>
            </a:r>
            <a:r>
              <a:rPr lang="en-US" dirty="0"/>
              <a:t> </a:t>
            </a:r>
            <a:r>
              <a:rPr lang="en-US" dirty="0" err="1"/>
              <a:t>keuzuran</a:t>
            </a:r>
            <a:r>
              <a:rPr lang="en-US" dirty="0"/>
              <a:t> yang </a:t>
            </a:r>
            <a:r>
              <a:rPr lang="en-US" dirty="0" err="1"/>
              <a:t>dialami</a:t>
            </a:r>
            <a:r>
              <a:rPr lang="en-US" dirty="0"/>
              <a:t>, </a:t>
            </a:r>
            <a:r>
              <a:rPr lang="en-US" dirty="0" err="1"/>
              <a:t>mereka</a:t>
            </a:r>
            <a:r>
              <a:rPr lang="en-US" dirty="0"/>
              <a:t> </a:t>
            </a:r>
            <a:r>
              <a:rPr lang="en-US" dirty="0" err="1"/>
              <a:t>diberi</a:t>
            </a:r>
            <a:r>
              <a:rPr lang="en-US" dirty="0"/>
              <a:t> </a:t>
            </a:r>
            <a:r>
              <a:rPr lang="en-MY" i="1" dirty="0" err="1"/>
              <a:t>rukhÎah</a:t>
            </a:r>
            <a:r>
              <a:rPr lang="en-MY" dirty="0"/>
              <a:t> </a:t>
            </a:r>
            <a:r>
              <a:rPr lang="en-MY" dirty="0" err="1"/>
              <a:t>dalam</a:t>
            </a:r>
            <a:r>
              <a:rPr lang="en-MY" dirty="0"/>
              <a:t> </a:t>
            </a:r>
            <a:r>
              <a:rPr lang="en-MY" dirty="0" err="1"/>
              <a:t>melaksanakan</a:t>
            </a:r>
            <a:r>
              <a:rPr lang="en-MY" dirty="0"/>
              <a:t> </a:t>
            </a:r>
            <a:r>
              <a:rPr lang="en-MY" dirty="0" err="1"/>
              <a:t>ibadat</a:t>
            </a:r>
            <a:r>
              <a:rPr lang="en-MY" dirty="0"/>
              <a:t> </a:t>
            </a:r>
            <a:r>
              <a:rPr lang="en-MY" dirty="0" err="1"/>
              <a:t>mengikut</a:t>
            </a:r>
            <a:r>
              <a:rPr lang="en-MY" dirty="0"/>
              <a:t> </a:t>
            </a:r>
            <a:r>
              <a:rPr lang="en-MY" dirty="0" err="1"/>
              <a:t>kemampuan</a:t>
            </a:r>
            <a:r>
              <a:rPr lang="en-MY" dirty="0"/>
              <a:t> </a:t>
            </a:r>
            <a:r>
              <a:rPr lang="en-MY" dirty="0" err="1"/>
              <a:t>masing-masing</a:t>
            </a:r>
            <a:r>
              <a:rPr lang="en-MY" dirty="0"/>
              <a:t>.</a:t>
            </a:r>
          </a:p>
          <a:p>
            <a:pPr algn="just"/>
            <a:endParaRPr lang="en-MY" dirty="0"/>
          </a:p>
          <a:p>
            <a:pPr algn="just"/>
            <a:r>
              <a:rPr lang="en-MY" dirty="0" err="1"/>
              <a:t>Manakala</a:t>
            </a:r>
            <a:r>
              <a:rPr lang="en-MY" dirty="0"/>
              <a:t> </a:t>
            </a:r>
            <a:r>
              <a:rPr lang="en-MY" dirty="0" err="1"/>
              <a:t>shar‘iy</a:t>
            </a:r>
            <a:r>
              <a:rPr lang="en-MY" dirty="0"/>
              <a:t> </a:t>
            </a:r>
            <a:r>
              <a:rPr lang="en-MY" dirty="0" err="1"/>
              <a:t>bermaksud</a:t>
            </a:r>
            <a:r>
              <a:rPr lang="en-MY" dirty="0"/>
              <a:t>, </a:t>
            </a:r>
            <a:r>
              <a:rPr lang="en-MY" dirty="0" err="1"/>
              <a:t>sesuatu</a:t>
            </a:r>
            <a:r>
              <a:rPr lang="en-MY" dirty="0"/>
              <a:t> </a:t>
            </a:r>
            <a:r>
              <a:rPr lang="en-MY" dirty="0" err="1"/>
              <a:t>perkara</a:t>
            </a:r>
            <a:r>
              <a:rPr lang="en-MY" dirty="0"/>
              <a:t> yang </a:t>
            </a:r>
            <a:r>
              <a:rPr lang="en-MY" dirty="0" err="1"/>
              <a:t>disyariatkan</a:t>
            </a:r>
            <a:r>
              <a:rPr lang="en-MY" dirty="0"/>
              <a:t> </a:t>
            </a:r>
            <a:r>
              <a:rPr lang="en-MY" dirty="0" err="1"/>
              <a:t>oleh</a:t>
            </a:r>
            <a:r>
              <a:rPr lang="en-MY" dirty="0"/>
              <a:t> Allah S.W.T </a:t>
            </a:r>
            <a:r>
              <a:rPr lang="en-MY" dirty="0" err="1"/>
              <a:t>terhadap</a:t>
            </a:r>
            <a:r>
              <a:rPr lang="en-MY" dirty="0"/>
              <a:t> </a:t>
            </a:r>
            <a:r>
              <a:rPr lang="en-MY" dirty="0" err="1"/>
              <a:t>hambaNya</a:t>
            </a:r>
            <a:r>
              <a:rPr lang="en-MY" dirty="0"/>
              <a:t> </a:t>
            </a:r>
            <a:r>
              <a:rPr lang="en-MY" dirty="0" err="1"/>
              <a:t>dalam</a:t>
            </a:r>
            <a:r>
              <a:rPr lang="en-MY" dirty="0"/>
              <a:t> </a:t>
            </a:r>
            <a:r>
              <a:rPr lang="en-MY" dirty="0" err="1"/>
              <a:t>urusan</a:t>
            </a:r>
            <a:r>
              <a:rPr lang="en-MY" dirty="0"/>
              <a:t> agama.</a:t>
            </a:r>
          </a:p>
          <a:p>
            <a:pPr algn="just"/>
            <a:endParaRPr lang="en-MY" dirty="0"/>
          </a:p>
          <a:p>
            <a:pPr algn="just"/>
            <a:r>
              <a:rPr lang="en-MY" dirty="0" err="1"/>
              <a:t>Sehubungan</a:t>
            </a:r>
            <a:r>
              <a:rPr lang="en-MY" dirty="0"/>
              <a:t> </a:t>
            </a:r>
            <a:r>
              <a:rPr lang="en-MY" dirty="0" err="1"/>
              <a:t>dengan</a:t>
            </a:r>
            <a:r>
              <a:rPr lang="en-MY" dirty="0"/>
              <a:t> </a:t>
            </a:r>
            <a:r>
              <a:rPr lang="en-MY" dirty="0" err="1"/>
              <a:t>itu</a:t>
            </a:r>
            <a:r>
              <a:rPr lang="en-MY" dirty="0"/>
              <a:t>, </a:t>
            </a:r>
            <a:r>
              <a:rPr lang="en-MY" dirty="0" err="1"/>
              <a:t>uzur</a:t>
            </a:r>
            <a:r>
              <a:rPr lang="en-MY" dirty="0"/>
              <a:t> </a:t>
            </a:r>
            <a:r>
              <a:rPr lang="en-MY" dirty="0" err="1"/>
              <a:t>shar‘iy</a:t>
            </a:r>
            <a:r>
              <a:rPr lang="en-MY" dirty="0"/>
              <a:t> </a:t>
            </a:r>
            <a:r>
              <a:rPr lang="en-MY" dirty="0" err="1"/>
              <a:t>merupakan</a:t>
            </a:r>
            <a:r>
              <a:rPr lang="en-MY" dirty="0"/>
              <a:t> </a:t>
            </a:r>
            <a:r>
              <a:rPr lang="en-MY" dirty="0" err="1"/>
              <a:t>keuzuran</a:t>
            </a:r>
            <a:r>
              <a:rPr lang="en-MY" dirty="0"/>
              <a:t> yang </a:t>
            </a:r>
            <a:r>
              <a:rPr lang="en-MY" dirty="0" err="1"/>
              <a:t>dialami</a:t>
            </a:r>
            <a:r>
              <a:rPr lang="en-MY" dirty="0"/>
              <a:t> </a:t>
            </a:r>
            <a:r>
              <a:rPr lang="en-MY" dirty="0" err="1"/>
              <a:t>oleh</a:t>
            </a:r>
            <a:r>
              <a:rPr lang="en-MY" dirty="0"/>
              <a:t> </a:t>
            </a:r>
            <a:r>
              <a:rPr lang="en-MY" dirty="0" err="1"/>
              <a:t>seseorang</a:t>
            </a:r>
            <a:r>
              <a:rPr lang="en-MY" dirty="0"/>
              <a:t> </a:t>
            </a:r>
            <a:r>
              <a:rPr lang="en-MY" dirty="0" err="1"/>
              <a:t>dalam</a:t>
            </a:r>
            <a:r>
              <a:rPr lang="en-MY" dirty="0"/>
              <a:t> </a:t>
            </a:r>
            <a:r>
              <a:rPr lang="en-MY" dirty="0" err="1"/>
              <a:t>melaksanakan</a:t>
            </a:r>
            <a:r>
              <a:rPr lang="en-MY" dirty="0"/>
              <a:t> </a:t>
            </a:r>
            <a:r>
              <a:rPr lang="en-MY" dirty="0" err="1"/>
              <a:t>sesuatu</a:t>
            </a:r>
            <a:r>
              <a:rPr lang="en-MY" dirty="0"/>
              <a:t> </a:t>
            </a:r>
            <a:r>
              <a:rPr lang="en-MY" dirty="0" err="1"/>
              <a:t>perkara</a:t>
            </a:r>
            <a:r>
              <a:rPr lang="en-MY" dirty="0"/>
              <a:t> yang </a:t>
            </a:r>
            <a:r>
              <a:rPr lang="en-MY" dirty="0" err="1"/>
              <a:t>disyariatkan</a:t>
            </a:r>
            <a:r>
              <a:rPr lang="en-MY" dirty="0"/>
              <a:t> </a:t>
            </a:r>
            <a:r>
              <a:rPr lang="en-MY" dirty="0" err="1"/>
              <a:t>oleh</a:t>
            </a:r>
            <a:r>
              <a:rPr lang="en-MY" dirty="0"/>
              <a:t> Allah S.W.T </a:t>
            </a:r>
            <a:r>
              <a:rPr lang="en-MY" dirty="0" err="1"/>
              <a:t>dalam</a:t>
            </a:r>
            <a:r>
              <a:rPr lang="en-MY" dirty="0"/>
              <a:t> </a:t>
            </a:r>
            <a:r>
              <a:rPr lang="en-MY" dirty="0" err="1"/>
              <a:t>urusan</a:t>
            </a:r>
            <a:r>
              <a:rPr lang="en-MY" dirty="0"/>
              <a:t> agama, </a:t>
            </a:r>
            <a:r>
              <a:rPr lang="en-MY" dirty="0" err="1"/>
              <a:t>tidak</a:t>
            </a:r>
            <a:r>
              <a:rPr lang="en-MY" dirty="0"/>
              <a:t> </a:t>
            </a:r>
            <a:r>
              <a:rPr lang="en-MY" dirty="0" err="1"/>
              <a:t>menanggung</a:t>
            </a:r>
            <a:r>
              <a:rPr lang="en-MY" dirty="0"/>
              <a:t> </a:t>
            </a:r>
            <a:r>
              <a:rPr lang="en-MY" dirty="0" err="1"/>
              <a:t>dosa</a:t>
            </a:r>
            <a:r>
              <a:rPr lang="en-MY" dirty="0"/>
              <a:t> </a:t>
            </a:r>
            <a:r>
              <a:rPr lang="en-MY" dirty="0" err="1"/>
              <a:t>sekira</a:t>
            </a:r>
            <a:r>
              <a:rPr lang="en-MY" dirty="0"/>
              <a:t> </a:t>
            </a:r>
            <a:r>
              <a:rPr lang="en-MY" dirty="0" err="1"/>
              <a:t>tidak</a:t>
            </a:r>
            <a:r>
              <a:rPr lang="en-MY" dirty="0"/>
              <a:t> </a:t>
            </a:r>
            <a:r>
              <a:rPr lang="en-MY" dirty="0" err="1"/>
              <a:t>mampu</a:t>
            </a:r>
            <a:r>
              <a:rPr lang="en-MY" dirty="0"/>
              <a:t> </a:t>
            </a:r>
            <a:r>
              <a:rPr lang="en-MY" dirty="0" err="1"/>
              <a:t>melaksanakannya</a:t>
            </a:r>
            <a:r>
              <a:rPr lang="en-MY" dirty="0"/>
              <a:t>.</a:t>
            </a:r>
          </a:p>
          <a:p>
            <a:endParaRPr lang="en-MY" dirty="0"/>
          </a:p>
          <a:p>
            <a:pPr algn="l" rtl="0">
              <a:defRPr/>
            </a:pPr>
            <a:endParaRPr lang="en-US" dirty="0"/>
          </a:p>
        </p:txBody>
      </p:sp>
      <p:sp>
        <p:nvSpPr>
          <p:cNvPr id="4" name="Footer Placeholder 3"/>
          <p:cNvSpPr>
            <a:spLocks noGrp="1"/>
          </p:cNvSpPr>
          <p:nvPr>
            <p:ph type="ftr" sz="quarter" idx="11"/>
          </p:nvPr>
        </p:nvSpPr>
        <p:spPr/>
        <p:txBody>
          <a:bodyPr/>
          <a:lstStyle/>
          <a:p>
            <a:pPr>
              <a:defRPr/>
            </a:pPr>
            <a:r>
              <a:rPr lang="en-US"/>
              <a:t>PUSAT PENGAJIAN SYARIAH FAKULTI PENGAJIAN KONTEMPORI ISLAM UNIVERSITI  SULTAN ZAINAL ABIDIN</a:t>
            </a:r>
          </a:p>
        </p:txBody>
      </p:sp>
      <p:sp>
        <p:nvSpPr>
          <p:cNvPr id="2" name="Title 1"/>
          <p:cNvSpPr>
            <a:spLocks noGrp="1"/>
          </p:cNvSpPr>
          <p:nvPr>
            <p:ph type="title"/>
          </p:nvPr>
        </p:nvSpPr>
        <p:spPr/>
        <p:txBody>
          <a:bodyPr>
            <a:normAutofit/>
          </a:bodyPr>
          <a:lstStyle/>
          <a:p>
            <a:pPr algn="ctr">
              <a:defRPr/>
            </a:pPr>
            <a:r>
              <a:rPr lang="en-US" sz="3200" b="1" dirty="0"/>
              <a:t>BENTUK RUKHSAH SOLAT UNTUK ORANG YANG UZUR ATAU PESAKIT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pPr algn="just"/>
            <a:r>
              <a:rPr lang="en-MY" dirty="0" err="1"/>
              <a:t>Menurut</a:t>
            </a:r>
            <a:r>
              <a:rPr lang="en-MY" dirty="0"/>
              <a:t> Imam an-</a:t>
            </a:r>
            <a:r>
              <a:rPr lang="en-MY" dirty="0" err="1"/>
              <a:t>Nawawiy</a:t>
            </a:r>
            <a:r>
              <a:rPr lang="en-MY" dirty="0"/>
              <a:t>, </a:t>
            </a:r>
            <a:r>
              <a:rPr lang="en-MY" dirty="0" err="1"/>
              <a:t>sakit</a:t>
            </a:r>
            <a:r>
              <a:rPr lang="en-MY" dirty="0"/>
              <a:t> </a:t>
            </a:r>
            <a:r>
              <a:rPr lang="en-MY" dirty="0" err="1"/>
              <a:t>terbahagi</a:t>
            </a:r>
            <a:r>
              <a:rPr lang="en-MY" dirty="0"/>
              <a:t> </a:t>
            </a:r>
            <a:r>
              <a:rPr lang="en-MY" dirty="0" err="1"/>
              <a:t>kepada</a:t>
            </a:r>
            <a:r>
              <a:rPr lang="en-MY" dirty="0"/>
              <a:t> </a:t>
            </a:r>
            <a:r>
              <a:rPr lang="en-MY" dirty="0" err="1"/>
              <a:t>tiga</a:t>
            </a:r>
            <a:r>
              <a:rPr lang="en-MY" dirty="0"/>
              <a:t> </a:t>
            </a:r>
            <a:r>
              <a:rPr lang="en-MY" dirty="0" err="1"/>
              <a:t>keadaan</a:t>
            </a:r>
            <a:r>
              <a:rPr lang="en-MY" dirty="0"/>
              <a:t> :</a:t>
            </a:r>
          </a:p>
          <a:p>
            <a:pPr algn="just"/>
            <a:endParaRPr lang="en-MY" dirty="0"/>
          </a:p>
          <a:p>
            <a:pPr algn="just"/>
            <a:r>
              <a:rPr lang="en-MY" b="1" dirty="0" err="1"/>
              <a:t>Pertama</a:t>
            </a:r>
            <a:r>
              <a:rPr lang="en-MY" dirty="0"/>
              <a:t> : </a:t>
            </a:r>
            <a:r>
              <a:rPr lang="en-MY" dirty="0" err="1"/>
              <a:t>Sakit</a:t>
            </a:r>
            <a:r>
              <a:rPr lang="en-MY" dirty="0"/>
              <a:t> yang </a:t>
            </a:r>
            <a:r>
              <a:rPr lang="en-MY" dirty="0" err="1"/>
              <a:t>sedikit</a:t>
            </a:r>
            <a:r>
              <a:rPr lang="en-MY" dirty="0"/>
              <a:t> (</a:t>
            </a:r>
            <a:r>
              <a:rPr lang="en-MY" dirty="0" err="1"/>
              <a:t>ringan</a:t>
            </a:r>
            <a:r>
              <a:rPr lang="en-MY" dirty="0"/>
              <a:t>) </a:t>
            </a:r>
            <a:r>
              <a:rPr lang="en-MY" dirty="0" err="1"/>
              <a:t>dan</a:t>
            </a:r>
            <a:r>
              <a:rPr lang="en-MY" dirty="0"/>
              <a:t> </a:t>
            </a:r>
            <a:r>
              <a:rPr lang="en-MY" dirty="0" err="1"/>
              <a:t>tidak</a:t>
            </a:r>
            <a:r>
              <a:rPr lang="en-MY" dirty="0"/>
              <a:t> </a:t>
            </a:r>
            <a:r>
              <a:rPr lang="en-MY" dirty="0" err="1"/>
              <a:t>memudaratkan</a:t>
            </a:r>
            <a:r>
              <a:rPr lang="en-MY" dirty="0"/>
              <a:t> </a:t>
            </a:r>
            <a:r>
              <a:rPr lang="en-MY" dirty="0" err="1"/>
              <a:t>sekiranya</a:t>
            </a:r>
            <a:r>
              <a:rPr lang="en-MY" dirty="0"/>
              <a:t> </a:t>
            </a:r>
            <a:r>
              <a:rPr lang="en-MY" dirty="0" err="1"/>
              <a:t>menggunakan</a:t>
            </a:r>
            <a:r>
              <a:rPr lang="en-MY" dirty="0"/>
              <a:t> air, </a:t>
            </a:r>
            <a:r>
              <a:rPr lang="en-MY" dirty="0" err="1"/>
              <a:t>tidak</a:t>
            </a:r>
            <a:r>
              <a:rPr lang="en-MY" dirty="0"/>
              <a:t> </a:t>
            </a:r>
            <a:r>
              <a:rPr lang="en-MY" dirty="0" err="1"/>
              <a:t>menambahkan</a:t>
            </a:r>
            <a:r>
              <a:rPr lang="en-MY" dirty="0"/>
              <a:t> </a:t>
            </a:r>
            <a:r>
              <a:rPr lang="en-MY" dirty="0" err="1"/>
              <a:t>kesakitan</a:t>
            </a:r>
            <a:r>
              <a:rPr lang="en-MY" dirty="0"/>
              <a:t> </a:t>
            </a:r>
            <a:r>
              <a:rPr lang="en-MY" dirty="0" err="1"/>
              <a:t>kepada</a:t>
            </a:r>
            <a:r>
              <a:rPr lang="en-MY" dirty="0"/>
              <a:t> </a:t>
            </a:r>
            <a:r>
              <a:rPr lang="en-MY" dirty="0" err="1"/>
              <a:t>anggota</a:t>
            </a:r>
            <a:r>
              <a:rPr lang="en-MY" dirty="0"/>
              <a:t> </a:t>
            </a:r>
            <a:r>
              <a:rPr lang="en-MY" dirty="0" err="1"/>
              <a:t>dan</a:t>
            </a:r>
            <a:r>
              <a:rPr lang="en-MY" dirty="0"/>
              <a:t> </a:t>
            </a:r>
            <a:r>
              <a:rPr lang="en-MY" dirty="0" err="1"/>
              <a:t>tidak</a:t>
            </a:r>
            <a:r>
              <a:rPr lang="en-MY" dirty="0"/>
              <a:t> </a:t>
            </a:r>
            <a:r>
              <a:rPr lang="en-MY" dirty="0" err="1"/>
              <a:t>berlaku</a:t>
            </a:r>
            <a:r>
              <a:rPr lang="en-MY" dirty="0"/>
              <a:t> </a:t>
            </a:r>
            <a:r>
              <a:rPr lang="en-MY" dirty="0" err="1"/>
              <a:t>sesuatu</a:t>
            </a:r>
            <a:r>
              <a:rPr lang="en-MY" dirty="0"/>
              <a:t> yang </a:t>
            </a:r>
            <a:r>
              <a:rPr lang="en-MY" dirty="0" err="1"/>
              <a:t>buruk</a:t>
            </a:r>
            <a:r>
              <a:rPr lang="en-MY" dirty="0"/>
              <a:t> </a:t>
            </a:r>
            <a:r>
              <a:rPr lang="en-MY" dirty="0" err="1"/>
              <a:t>seperti</a:t>
            </a:r>
            <a:r>
              <a:rPr lang="en-MY" dirty="0"/>
              <a:t> </a:t>
            </a:r>
            <a:r>
              <a:rPr lang="en-MY" dirty="0" err="1"/>
              <a:t>demam</a:t>
            </a:r>
            <a:r>
              <a:rPr lang="en-MY" dirty="0"/>
              <a:t>, </a:t>
            </a:r>
            <a:r>
              <a:rPr lang="en-MY" dirty="0" err="1"/>
              <a:t>pening</a:t>
            </a:r>
            <a:r>
              <a:rPr lang="en-MY" dirty="0"/>
              <a:t> </a:t>
            </a:r>
            <a:r>
              <a:rPr lang="en-MY" dirty="0" err="1"/>
              <a:t>kepala</a:t>
            </a:r>
            <a:r>
              <a:rPr lang="en-MY" dirty="0"/>
              <a:t> </a:t>
            </a:r>
            <a:r>
              <a:rPr lang="en-MY" dirty="0" err="1"/>
              <a:t>atau</a:t>
            </a:r>
            <a:r>
              <a:rPr lang="en-MY" dirty="0"/>
              <a:t> </a:t>
            </a:r>
            <a:r>
              <a:rPr lang="en-MY" dirty="0" err="1"/>
              <a:t>seumpamanya</a:t>
            </a:r>
            <a:r>
              <a:rPr lang="en-MY" dirty="0"/>
              <a:t>. </a:t>
            </a:r>
            <a:r>
              <a:rPr lang="en-MY" dirty="0" err="1"/>
              <a:t>Sakit</a:t>
            </a:r>
            <a:r>
              <a:rPr lang="en-MY" dirty="0"/>
              <a:t> </a:t>
            </a:r>
            <a:r>
              <a:rPr lang="en-MY" dirty="0" err="1"/>
              <a:t>seperti</a:t>
            </a:r>
            <a:r>
              <a:rPr lang="en-MY" dirty="0"/>
              <a:t> </a:t>
            </a:r>
            <a:r>
              <a:rPr lang="en-MY" dirty="0" err="1"/>
              <a:t>ini</a:t>
            </a:r>
            <a:r>
              <a:rPr lang="en-MY" dirty="0"/>
              <a:t> </a:t>
            </a:r>
            <a:r>
              <a:rPr lang="en-MY" dirty="0" err="1"/>
              <a:t>tidak</a:t>
            </a:r>
            <a:r>
              <a:rPr lang="en-MY" dirty="0"/>
              <a:t> </a:t>
            </a:r>
            <a:r>
              <a:rPr lang="en-MY" dirty="0" err="1"/>
              <a:t>diharuskan</a:t>
            </a:r>
            <a:r>
              <a:rPr lang="en-MY" dirty="0"/>
              <a:t> </a:t>
            </a:r>
            <a:r>
              <a:rPr lang="en-MY" dirty="0" err="1"/>
              <a:t>bertayammum</a:t>
            </a:r>
            <a:r>
              <a:rPr lang="en-MY" dirty="0"/>
              <a:t> </a:t>
            </a:r>
            <a:r>
              <a:rPr lang="en-MY" dirty="0" err="1"/>
              <a:t>tanpa</a:t>
            </a:r>
            <a:r>
              <a:rPr lang="en-MY" dirty="0"/>
              <a:t> </a:t>
            </a:r>
            <a:r>
              <a:rPr lang="en-MY" dirty="0" err="1"/>
              <a:t>ada</a:t>
            </a:r>
            <a:r>
              <a:rPr lang="en-MY" dirty="0"/>
              <a:t> </a:t>
            </a:r>
            <a:r>
              <a:rPr lang="en-MY" dirty="0" err="1"/>
              <a:t>perbezaan</a:t>
            </a:r>
            <a:r>
              <a:rPr lang="en-MY" dirty="0"/>
              <a:t> </a:t>
            </a:r>
            <a:r>
              <a:rPr lang="en-MY" dirty="0" err="1"/>
              <a:t>pendapat</a:t>
            </a:r>
            <a:r>
              <a:rPr lang="en-MY" dirty="0"/>
              <a:t> di </a:t>
            </a:r>
            <a:r>
              <a:rPr lang="en-MY" dirty="0" err="1"/>
              <a:t>antara</a:t>
            </a:r>
            <a:r>
              <a:rPr lang="en-MY" dirty="0"/>
              <a:t> </a:t>
            </a:r>
            <a:r>
              <a:rPr lang="en-MY" dirty="0" err="1"/>
              <a:t>ulama</a:t>
            </a:r>
            <a:r>
              <a:rPr lang="en-MY" dirty="0"/>
              <a:t>.</a:t>
            </a:r>
            <a:r>
              <a:rPr lang="en-MY" baseline="30000" dirty="0"/>
              <a:t> </a:t>
            </a:r>
            <a:endParaRPr lang="en-MY" dirty="0"/>
          </a:p>
          <a:p>
            <a:pPr algn="just"/>
            <a:endParaRPr lang="en-MY" dirty="0"/>
          </a:p>
          <a:p>
            <a:pPr algn="just"/>
            <a:r>
              <a:rPr lang="en-MY" b="1" dirty="0" err="1"/>
              <a:t>Kedua</a:t>
            </a:r>
            <a:r>
              <a:rPr lang="en-MY" dirty="0"/>
              <a:t> : </a:t>
            </a:r>
            <a:r>
              <a:rPr lang="en-MY" dirty="0" err="1"/>
              <a:t>Sakit</a:t>
            </a:r>
            <a:r>
              <a:rPr lang="en-MY" dirty="0"/>
              <a:t> yang </a:t>
            </a:r>
            <a:r>
              <a:rPr lang="en-MY" dirty="0" err="1"/>
              <a:t>memudaratkan</a:t>
            </a:r>
            <a:r>
              <a:rPr lang="en-MY" dirty="0"/>
              <a:t> </a:t>
            </a:r>
            <a:r>
              <a:rPr lang="en-MY" dirty="0" err="1"/>
              <a:t>diri</a:t>
            </a:r>
            <a:r>
              <a:rPr lang="en-MY" dirty="0"/>
              <a:t>, </a:t>
            </a:r>
            <a:r>
              <a:rPr lang="en-MY" dirty="0" err="1"/>
              <a:t>anggota</a:t>
            </a:r>
            <a:r>
              <a:rPr lang="en-MY" dirty="0"/>
              <a:t> </a:t>
            </a:r>
            <a:r>
              <a:rPr lang="en-MY" dirty="0" err="1"/>
              <a:t>atau</a:t>
            </a:r>
            <a:r>
              <a:rPr lang="en-MY" dirty="0"/>
              <a:t> </a:t>
            </a:r>
            <a:r>
              <a:rPr lang="en-MY" dirty="0" err="1"/>
              <a:t>berlaku</a:t>
            </a:r>
            <a:r>
              <a:rPr lang="en-MY" dirty="0"/>
              <a:t> </a:t>
            </a:r>
            <a:r>
              <a:rPr lang="en-MY" dirty="0" err="1"/>
              <a:t>perkara</a:t>
            </a:r>
            <a:r>
              <a:rPr lang="en-MY" dirty="0"/>
              <a:t> yang </a:t>
            </a:r>
            <a:r>
              <a:rPr lang="en-MY" dirty="0" err="1"/>
              <a:t>lebih</a:t>
            </a:r>
            <a:r>
              <a:rPr lang="en-MY" dirty="0"/>
              <a:t> </a:t>
            </a:r>
            <a:r>
              <a:rPr lang="en-MY" dirty="0" err="1"/>
              <a:t>buruk</a:t>
            </a:r>
            <a:r>
              <a:rPr lang="en-MY" dirty="0"/>
              <a:t> </a:t>
            </a:r>
            <a:r>
              <a:rPr lang="en-MY" dirty="0" err="1"/>
              <a:t>jika</a:t>
            </a:r>
            <a:r>
              <a:rPr lang="en-MY" dirty="0"/>
              <a:t> </a:t>
            </a:r>
            <a:r>
              <a:rPr lang="en-MY" dirty="0" err="1"/>
              <a:t>menggunakan</a:t>
            </a:r>
            <a:r>
              <a:rPr lang="en-MY" dirty="0"/>
              <a:t> air. </a:t>
            </a:r>
            <a:r>
              <a:rPr lang="en-MY" dirty="0" err="1"/>
              <a:t>Sakit</a:t>
            </a:r>
            <a:r>
              <a:rPr lang="en-MY" dirty="0"/>
              <a:t> </a:t>
            </a:r>
            <a:r>
              <a:rPr lang="en-MY" dirty="0" err="1"/>
              <a:t>seperti</a:t>
            </a:r>
            <a:r>
              <a:rPr lang="en-MY" dirty="0"/>
              <a:t> </a:t>
            </a:r>
            <a:r>
              <a:rPr lang="en-MY" dirty="0" err="1"/>
              <a:t>ini</a:t>
            </a:r>
            <a:r>
              <a:rPr lang="en-MY" dirty="0"/>
              <a:t> </a:t>
            </a:r>
            <a:r>
              <a:rPr lang="en-MY" dirty="0" err="1"/>
              <a:t>diharuskan</a:t>
            </a:r>
            <a:r>
              <a:rPr lang="en-MY" dirty="0"/>
              <a:t> </a:t>
            </a:r>
            <a:r>
              <a:rPr lang="en-MY" dirty="0" err="1"/>
              <a:t>bertayammum</a:t>
            </a:r>
            <a:r>
              <a:rPr lang="en-MY" dirty="0"/>
              <a:t>, </a:t>
            </a:r>
            <a:r>
              <a:rPr lang="en-MY" dirty="0" err="1"/>
              <a:t>tanpa</a:t>
            </a:r>
            <a:r>
              <a:rPr lang="en-MY" dirty="0"/>
              <a:t> </a:t>
            </a:r>
            <a:r>
              <a:rPr lang="en-MY" dirty="0" err="1"/>
              <a:t>sebarang</a:t>
            </a:r>
            <a:r>
              <a:rPr lang="en-MY" dirty="0"/>
              <a:t> </a:t>
            </a:r>
            <a:r>
              <a:rPr lang="en-MY" dirty="0" err="1"/>
              <a:t>perbezaan</a:t>
            </a:r>
            <a:r>
              <a:rPr lang="en-MY" dirty="0"/>
              <a:t> </a:t>
            </a:r>
            <a:r>
              <a:rPr lang="en-MY" dirty="0" err="1"/>
              <a:t>pendapat</a:t>
            </a:r>
            <a:r>
              <a:rPr lang="en-MY" dirty="0"/>
              <a:t> </a:t>
            </a:r>
            <a:r>
              <a:rPr lang="en-MY" dirty="0" err="1"/>
              <a:t>dikalangan</a:t>
            </a:r>
            <a:r>
              <a:rPr lang="en-MY" dirty="0"/>
              <a:t> </a:t>
            </a:r>
            <a:r>
              <a:rPr lang="en-MY" dirty="0" err="1"/>
              <a:t>ulama</a:t>
            </a:r>
            <a:r>
              <a:rPr lang="en-MY" dirty="0"/>
              <a:t>.</a:t>
            </a:r>
          </a:p>
          <a:p>
            <a:pPr marL="109728" indent="0" algn="just">
              <a:buNone/>
            </a:pPr>
            <a:r>
              <a:rPr lang="en-MY" dirty="0"/>
              <a:t> </a:t>
            </a:r>
          </a:p>
          <a:p>
            <a:pPr algn="just"/>
            <a:r>
              <a:rPr lang="en-MY" b="1" dirty="0" err="1"/>
              <a:t>Ketiga</a:t>
            </a:r>
            <a:r>
              <a:rPr lang="en-MY" dirty="0"/>
              <a:t> : </a:t>
            </a:r>
            <a:r>
              <a:rPr lang="en-MY" dirty="0" err="1"/>
              <a:t>Sakit</a:t>
            </a:r>
            <a:r>
              <a:rPr lang="en-MY" dirty="0"/>
              <a:t> yang </a:t>
            </a:r>
            <a:r>
              <a:rPr lang="en-MY" dirty="0" err="1"/>
              <a:t>kuat</a:t>
            </a:r>
            <a:r>
              <a:rPr lang="en-MY" dirty="0"/>
              <a:t> </a:t>
            </a:r>
            <a:r>
              <a:rPr lang="en-MY" dirty="0" err="1"/>
              <a:t>dan</a:t>
            </a:r>
            <a:r>
              <a:rPr lang="en-MY" dirty="0"/>
              <a:t> </a:t>
            </a:r>
            <a:r>
              <a:rPr lang="en-MY" dirty="0" err="1"/>
              <a:t>lambat</a:t>
            </a:r>
            <a:r>
              <a:rPr lang="en-MY" dirty="0"/>
              <a:t> </a:t>
            </a:r>
            <a:r>
              <a:rPr lang="en-MY" dirty="0" err="1"/>
              <a:t>sembuh</a:t>
            </a:r>
            <a:r>
              <a:rPr lang="en-MY" dirty="0"/>
              <a:t>. </a:t>
            </a:r>
            <a:r>
              <a:rPr lang="en-MY" dirty="0" err="1"/>
              <a:t>Ulama</a:t>
            </a:r>
            <a:r>
              <a:rPr lang="en-MY" dirty="0"/>
              <a:t> </a:t>
            </a:r>
            <a:r>
              <a:rPr lang="en-MY" dirty="0" err="1"/>
              <a:t>berbeza</a:t>
            </a:r>
            <a:r>
              <a:rPr lang="en-MY" dirty="0"/>
              <a:t> </a:t>
            </a:r>
            <a:r>
              <a:rPr lang="en-MY" dirty="0" err="1"/>
              <a:t>pendapat</a:t>
            </a:r>
            <a:r>
              <a:rPr lang="en-MY" dirty="0"/>
              <a:t> </a:t>
            </a:r>
            <a:r>
              <a:rPr lang="en-MY" dirty="0" err="1"/>
              <a:t>berkenaan</a:t>
            </a:r>
            <a:r>
              <a:rPr lang="en-MY" dirty="0"/>
              <a:t> </a:t>
            </a:r>
            <a:r>
              <a:rPr lang="en-MY" dirty="0" err="1"/>
              <a:t>masalah</a:t>
            </a:r>
            <a:r>
              <a:rPr lang="en-MY" dirty="0"/>
              <a:t> </a:t>
            </a:r>
            <a:r>
              <a:rPr lang="en-MY" dirty="0" err="1"/>
              <a:t>ini</a:t>
            </a:r>
            <a:r>
              <a:rPr lang="en-MY" dirty="0"/>
              <a:t> </a:t>
            </a:r>
            <a:r>
              <a:rPr lang="en-MY" dirty="0" err="1"/>
              <a:t>kepada</a:t>
            </a:r>
            <a:r>
              <a:rPr lang="en-MY" dirty="0"/>
              <a:t> </a:t>
            </a:r>
            <a:r>
              <a:rPr lang="en-MY" dirty="0" err="1"/>
              <a:t>dua</a:t>
            </a:r>
            <a:r>
              <a:rPr lang="en-MY" dirty="0"/>
              <a:t> </a:t>
            </a:r>
            <a:r>
              <a:rPr lang="en-MY" dirty="0" err="1"/>
              <a:t>pendapat</a:t>
            </a:r>
            <a:r>
              <a:rPr lang="en-MY" dirty="0"/>
              <a:t> </a:t>
            </a:r>
            <a:r>
              <a:rPr lang="en-MY" dirty="0" err="1"/>
              <a:t>sebagaimana</a:t>
            </a:r>
            <a:r>
              <a:rPr lang="en-MY" dirty="0"/>
              <a:t> yang </a:t>
            </a:r>
            <a:r>
              <a:rPr lang="en-MY" dirty="0" err="1"/>
              <a:t>telah</a:t>
            </a:r>
            <a:r>
              <a:rPr lang="en-MY" dirty="0"/>
              <a:t> di </a:t>
            </a:r>
            <a:r>
              <a:rPr lang="en-MY" dirty="0" err="1"/>
              <a:t>sebutkan</a:t>
            </a:r>
            <a:r>
              <a:rPr lang="en-MY" dirty="0"/>
              <a:t> di </a:t>
            </a:r>
            <a:r>
              <a:rPr lang="en-MY" dirty="0" err="1"/>
              <a:t>atas</a:t>
            </a:r>
            <a:endParaRPr lang="en-MY" dirty="0"/>
          </a:p>
        </p:txBody>
      </p:sp>
      <p:sp>
        <p:nvSpPr>
          <p:cNvPr id="3" name="Footer Placeholder 2"/>
          <p:cNvSpPr>
            <a:spLocks noGrp="1"/>
          </p:cNvSpPr>
          <p:nvPr>
            <p:ph type="ftr" sz="quarter" idx="11"/>
          </p:nvPr>
        </p:nvSpPr>
        <p:spPr/>
        <p:txBody>
          <a:bodyPr/>
          <a:lstStyle/>
          <a:p>
            <a:pPr>
              <a:defRPr/>
            </a:pPr>
            <a:r>
              <a:rPr lang="en-US"/>
              <a:t>PUSAT PENGAJIAN SYARIAH FAKULTI PENGAJIAN KONTEMPORI ISLAM UNIVERSITI  SULTAN ZAINAL ABIDIN</a:t>
            </a:r>
          </a:p>
        </p:txBody>
      </p:sp>
    </p:spTree>
    <p:extLst>
      <p:ext uri="{BB962C8B-B14F-4D97-AF65-F5344CB8AC3E}">
        <p14:creationId xmlns:p14="http://schemas.microsoft.com/office/powerpoint/2010/main" val="24508129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lgn="just"/>
            <a:r>
              <a:rPr lang="en-MY" sz="2800" dirty="0"/>
              <a:t> Air </a:t>
            </a:r>
            <a:r>
              <a:rPr lang="en-MY" sz="2800" dirty="0" err="1"/>
              <a:t>terlalu</a:t>
            </a:r>
            <a:r>
              <a:rPr lang="en-MY" sz="2800" dirty="0"/>
              <a:t> </a:t>
            </a:r>
            <a:r>
              <a:rPr lang="en-MY" sz="2800" dirty="0" err="1"/>
              <a:t>sejuk</a:t>
            </a:r>
            <a:endParaRPr lang="en-MY" sz="2800" dirty="0"/>
          </a:p>
          <a:p>
            <a:pPr algn="just"/>
            <a:endParaRPr lang="en-MY" sz="2800" dirty="0"/>
          </a:p>
          <a:p>
            <a:pPr algn="just"/>
            <a:r>
              <a:rPr lang="en-MY" sz="2800" dirty="0" err="1"/>
              <a:t>Menurut</a:t>
            </a:r>
            <a:r>
              <a:rPr lang="en-MY" sz="2800" dirty="0"/>
              <a:t> </a:t>
            </a:r>
            <a:r>
              <a:rPr lang="en-MY" sz="2800" dirty="0" err="1"/>
              <a:t>pendapat</a:t>
            </a:r>
            <a:r>
              <a:rPr lang="en-MY" sz="2800" dirty="0"/>
              <a:t> </a:t>
            </a:r>
            <a:r>
              <a:rPr lang="en-MY" sz="2800" dirty="0" err="1"/>
              <a:t>kebanyakan</a:t>
            </a:r>
            <a:r>
              <a:rPr lang="en-MY" sz="2800" dirty="0"/>
              <a:t> </a:t>
            </a:r>
            <a:r>
              <a:rPr lang="en-MY" sz="2800" dirty="0" err="1"/>
              <a:t>ulama</a:t>
            </a:r>
            <a:r>
              <a:rPr lang="en-MY" sz="2800" dirty="0"/>
              <a:t>, </a:t>
            </a:r>
            <a:r>
              <a:rPr lang="en-MY" sz="2800" dirty="0" err="1"/>
              <a:t>harus</a:t>
            </a:r>
            <a:r>
              <a:rPr lang="en-MY" sz="2800" dirty="0"/>
              <a:t> </a:t>
            </a:r>
            <a:r>
              <a:rPr lang="en-MY" sz="2800" dirty="0" err="1"/>
              <a:t>bertayammum</a:t>
            </a:r>
            <a:r>
              <a:rPr lang="en-MY" sz="2800" dirty="0"/>
              <a:t> </a:t>
            </a:r>
            <a:r>
              <a:rPr lang="en-MY" sz="2800" dirty="0" err="1"/>
              <a:t>bagi</a:t>
            </a:r>
            <a:r>
              <a:rPr lang="en-MY" sz="2800" dirty="0"/>
              <a:t> orang yang </a:t>
            </a:r>
            <a:r>
              <a:rPr lang="en-MY" sz="2800" dirty="0" err="1"/>
              <a:t>berada</a:t>
            </a:r>
            <a:r>
              <a:rPr lang="en-MY" sz="2800" dirty="0"/>
              <a:t> </a:t>
            </a:r>
            <a:r>
              <a:rPr lang="en-MY" sz="2800" dirty="0" err="1"/>
              <a:t>dalam</a:t>
            </a:r>
            <a:r>
              <a:rPr lang="en-MY" sz="2800" dirty="0"/>
              <a:t> </a:t>
            </a:r>
            <a:r>
              <a:rPr lang="en-MY" sz="2800" dirty="0" err="1"/>
              <a:t>suasana</a:t>
            </a:r>
            <a:r>
              <a:rPr lang="en-MY" sz="2800" dirty="0"/>
              <a:t> </a:t>
            </a:r>
            <a:r>
              <a:rPr lang="en-MY" sz="2800" dirty="0" err="1"/>
              <a:t>terlalu</a:t>
            </a:r>
            <a:r>
              <a:rPr lang="en-MY" sz="2800" dirty="0"/>
              <a:t> </a:t>
            </a:r>
            <a:r>
              <a:rPr lang="en-MY" sz="2800" dirty="0" err="1"/>
              <a:t>sejuk</a:t>
            </a:r>
            <a:r>
              <a:rPr lang="en-MY" sz="2800" dirty="0"/>
              <a:t> yang </a:t>
            </a:r>
            <a:r>
              <a:rPr lang="en-MY" sz="2800" dirty="0" err="1"/>
              <a:t>boleh</a:t>
            </a:r>
            <a:r>
              <a:rPr lang="en-MY" sz="2800" dirty="0"/>
              <a:t> </a:t>
            </a:r>
            <a:r>
              <a:rPr lang="en-MY" sz="2800" dirty="0" err="1"/>
              <a:t>menyebabkan</a:t>
            </a:r>
            <a:r>
              <a:rPr lang="en-MY" sz="2800" dirty="0"/>
              <a:t> </a:t>
            </a:r>
            <a:r>
              <a:rPr lang="en-MY" sz="2800" dirty="0" err="1"/>
              <a:t>kemudaratan</a:t>
            </a:r>
            <a:r>
              <a:rPr lang="en-MY" sz="2800" dirty="0"/>
              <a:t> </a:t>
            </a:r>
            <a:r>
              <a:rPr lang="en-MY" sz="2800" dirty="0" err="1"/>
              <a:t>kepada</a:t>
            </a:r>
            <a:r>
              <a:rPr lang="en-MY" sz="2800" dirty="0"/>
              <a:t> </a:t>
            </a:r>
            <a:r>
              <a:rPr lang="en-MY" sz="2800" dirty="0" err="1"/>
              <a:t>anggota</a:t>
            </a:r>
            <a:r>
              <a:rPr lang="en-MY" sz="2800" dirty="0"/>
              <a:t> </a:t>
            </a:r>
            <a:r>
              <a:rPr lang="en-MY" sz="2800" dirty="0" err="1"/>
              <a:t>badan</a:t>
            </a:r>
            <a:r>
              <a:rPr lang="en-MY" sz="2800" dirty="0"/>
              <a:t>. </a:t>
            </a:r>
            <a:r>
              <a:rPr lang="en-MY" sz="2800" dirty="0" err="1"/>
              <a:t>Tetapi</a:t>
            </a:r>
            <a:r>
              <a:rPr lang="en-MY" sz="2800" dirty="0"/>
              <a:t> </a:t>
            </a:r>
            <a:r>
              <a:rPr lang="en-MY" sz="2800" dirty="0" err="1"/>
              <a:t>disyaratkan</a:t>
            </a:r>
            <a:r>
              <a:rPr lang="en-MY" sz="2800" dirty="0"/>
              <a:t> </a:t>
            </a:r>
            <a:r>
              <a:rPr lang="en-MY" sz="2800" dirty="0" err="1"/>
              <a:t>tidak</a:t>
            </a:r>
            <a:r>
              <a:rPr lang="en-MY" sz="2800" dirty="0"/>
              <a:t> </a:t>
            </a:r>
            <a:r>
              <a:rPr lang="en-MY" sz="2800" dirty="0" err="1"/>
              <a:t>ada</a:t>
            </a:r>
            <a:r>
              <a:rPr lang="en-MY" sz="2800" dirty="0"/>
              <a:t> orang yang </a:t>
            </a:r>
            <a:r>
              <a:rPr lang="en-MY" sz="2800" dirty="0" err="1"/>
              <a:t>sanggup</a:t>
            </a:r>
            <a:r>
              <a:rPr lang="en-MY" sz="2800" dirty="0"/>
              <a:t> </a:t>
            </a:r>
            <a:r>
              <a:rPr lang="en-MY" sz="2800" dirty="0" err="1"/>
              <a:t>memanaskannya</a:t>
            </a:r>
            <a:r>
              <a:rPr lang="en-MY" sz="2800" dirty="0"/>
              <a:t> </a:t>
            </a:r>
            <a:r>
              <a:rPr lang="en-MY" sz="2800" dirty="0" err="1"/>
              <a:t>atau</a:t>
            </a:r>
            <a:r>
              <a:rPr lang="en-MY" sz="2800" dirty="0"/>
              <a:t> </a:t>
            </a:r>
            <a:r>
              <a:rPr lang="en-MY" sz="2800" dirty="0" err="1"/>
              <a:t>dia</a:t>
            </a:r>
            <a:r>
              <a:rPr lang="en-MY" sz="2800" dirty="0"/>
              <a:t> </a:t>
            </a:r>
            <a:r>
              <a:rPr lang="en-MY" sz="2800" dirty="0" err="1"/>
              <a:t>sendiri</a:t>
            </a:r>
            <a:r>
              <a:rPr lang="en-MY" sz="2800" dirty="0"/>
              <a:t> </a:t>
            </a:r>
            <a:r>
              <a:rPr lang="en-MY" sz="2800" dirty="0" err="1"/>
              <a:t>tidak</a:t>
            </a:r>
            <a:r>
              <a:rPr lang="en-MY" sz="2800" dirty="0"/>
              <a:t> </a:t>
            </a:r>
            <a:r>
              <a:rPr lang="en-MY" sz="2800" dirty="0" err="1"/>
              <a:t>mampu</a:t>
            </a:r>
            <a:r>
              <a:rPr lang="en-MY" sz="2800" dirty="0"/>
              <a:t> </a:t>
            </a:r>
            <a:r>
              <a:rPr lang="en-MY" sz="2800" dirty="0" err="1"/>
              <a:t>untuk</a:t>
            </a:r>
            <a:r>
              <a:rPr lang="en-MY" sz="2800" dirty="0"/>
              <a:t> </a:t>
            </a:r>
            <a:r>
              <a:rPr lang="en-MY" sz="2800" dirty="0" err="1"/>
              <a:t>menggunakan</a:t>
            </a:r>
            <a:r>
              <a:rPr lang="en-MY" sz="2800" dirty="0"/>
              <a:t> </a:t>
            </a:r>
            <a:r>
              <a:rPr lang="en-MY" sz="2800" dirty="0" err="1"/>
              <a:t>bilik</a:t>
            </a:r>
            <a:r>
              <a:rPr lang="en-MY" sz="2800" dirty="0"/>
              <a:t> </a:t>
            </a:r>
            <a:r>
              <a:rPr lang="en-MY" sz="2800" dirty="0" err="1"/>
              <a:t>mandi</a:t>
            </a:r>
            <a:r>
              <a:rPr lang="en-MY" sz="2800" dirty="0"/>
              <a:t> (yang </a:t>
            </a:r>
            <a:r>
              <a:rPr lang="en-MY" sz="2800" dirty="0" err="1"/>
              <a:t>terdapat</a:t>
            </a:r>
            <a:r>
              <a:rPr lang="en-MY" sz="2800" dirty="0"/>
              <a:t> air </a:t>
            </a:r>
            <a:r>
              <a:rPr lang="en-MY" sz="2800" dirty="0" err="1"/>
              <a:t>panas</a:t>
            </a:r>
            <a:r>
              <a:rPr lang="en-MY" sz="2800" dirty="0"/>
              <a:t>)</a:t>
            </a:r>
            <a:endParaRPr lang="en-MY" dirty="0"/>
          </a:p>
        </p:txBody>
      </p:sp>
      <p:sp>
        <p:nvSpPr>
          <p:cNvPr id="3" name="Footer Placeholder 2"/>
          <p:cNvSpPr>
            <a:spLocks noGrp="1"/>
          </p:cNvSpPr>
          <p:nvPr>
            <p:ph type="ftr" sz="quarter" idx="11"/>
          </p:nvPr>
        </p:nvSpPr>
        <p:spPr/>
        <p:txBody>
          <a:bodyPr/>
          <a:lstStyle/>
          <a:p>
            <a:pPr>
              <a:defRPr/>
            </a:pPr>
            <a:r>
              <a:rPr lang="en-US"/>
              <a:t>PUSAT PENGAJIAN SYARIAH FAKULTI PENGAJIAN KONTEMPORI ISLAM UNIVERSITI  SULTAN ZAINAL ABIDIN</a:t>
            </a:r>
          </a:p>
        </p:txBody>
      </p:sp>
    </p:spTree>
    <p:extLst>
      <p:ext uri="{BB962C8B-B14F-4D97-AF65-F5344CB8AC3E}">
        <p14:creationId xmlns:p14="http://schemas.microsoft.com/office/powerpoint/2010/main" val="29153122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algn="just"/>
            <a:r>
              <a:rPr lang="fi-FI" sz="2800" dirty="0"/>
              <a:t> Kegunaan air boleh menjejaskan keselamatan nyawa</a:t>
            </a:r>
          </a:p>
          <a:p>
            <a:pPr algn="just"/>
            <a:endParaRPr lang="en-MY" sz="2800" dirty="0"/>
          </a:p>
          <a:p>
            <a:pPr algn="just"/>
            <a:r>
              <a:rPr lang="fi-FI" sz="2800" dirty="0"/>
              <a:t>Jika seseorang berada dalam keadaan yang boleh menjejaskan keselamatan nyawa. Contohnya, terdapat musuh, binatang buas, banduan yang terlepas atau seumpamanya, boleh bertayammum. Juga dibenarkan jika ada air tetapi tidak ada kemampuan untuk  mengambilnya, atau takut terkena tuduhan yang bukan-bukan terhadap diri sendiri jika mengambil air tersebut.</a:t>
            </a:r>
            <a:endParaRPr lang="en-MY" sz="2800" dirty="0"/>
          </a:p>
          <a:p>
            <a:pPr marL="109728" indent="0" algn="just">
              <a:buNone/>
            </a:pPr>
            <a:endParaRPr lang="en-MY" sz="2800" dirty="0"/>
          </a:p>
          <a:p>
            <a:pPr algn="just"/>
            <a:r>
              <a:rPr lang="fi-FI" sz="2800" dirty="0"/>
              <a:t>Menurut Ibn Qudamah, seseorang yang berada dalam keadaan sedemikian, diharuskan bertayammum dan tidak perlu mengulangi solat. Ini merupakan pendapat yang paling sahih</a:t>
            </a:r>
            <a:endParaRPr lang="en-MY" dirty="0"/>
          </a:p>
        </p:txBody>
      </p:sp>
      <p:sp>
        <p:nvSpPr>
          <p:cNvPr id="3" name="Footer Placeholder 2"/>
          <p:cNvSpPr>
            <a:spLocks noGrp="1"/>
          </p:cNvSpPr>
          <p:nvPr>
            <p:ph type="ftr" sz="quarter" idx="11"/>
          </p:nvPr>
        </p:nvSpPr>
        <p:spPr/>
        <p:txBody>
          <a:bodyPr/>
          <a:lstStyle/>
          <a:p>
            <a:pPr>
              <a:defRPr/>
            </a:pPr>
            <a:r>
              <a:rPr lang="en-US"/>
              <a:t>PUSAT PENGAJIAN SYARIAH FAKULTI PENGAJIAN KONTEMPORI ISLAM UNIVERSITI  SULTAN ZAINAL ABIDIN</a:t>
            </a:r>
          </a:p>
        </p:txBody>
      </p:sp>
    </p:spTree>
    <p:extLst>
      <p:ext uri="{BB962C8B-B14F-4D97-AF65-F5344CB8AC3E}">
        <p14:creationId xmlns:p14="http://schemas.microsoft.com/office/powerpoint/2010/main" val="36478463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55000" lnSpcReduction="20000"/>
          </a:bodyPr>
          <a:lstStyle/>
          <a:p>
            <a:pPr algn="just"/>
            <a:r>
              <a:rPr lang="en-US" sz="2800" dirty="0" err="1"/>
              <a:t>Menepuk</a:t>
            </a:r>
            <a:r>
              <a:rPr lang="en-US" sz="2800" dirty="0"/>
              <a:t> </a:t>
            </a:r>
            <a:r>
              <a:rPr lang="en-US" sz="2800" dirty="0" err="1"/>
              <a:t>tangan</a:t>
            </a:r>
            <a:r>
              <a:rPr lang="en-US" sz="2800" dirty="0"/>
              <a:t> di </a:t>
            </a:r>
            <a:r>
              <a:rPr lang="en-US" sz="2800" dirty="0" err="1"/>
              <a:t>atas</a:t>
            </a:r>
            <a:r>
              <a:rPr lang="en-US" sz="2800" dirty="0"/>
              <a:t> </a:t>
            </a:r>
            <a:r>
              <a:rPr lang="en-US" sz="2800" dirty="0" err="1"/>
              <a:t>tanah</a:t>
            </a:r>
            <a:endParaRPr lang="en-US" sz="2800" dirty="0"/>
          </a:p>
          <a:p>
            <a:pPr algn="just"/>
            <a:endParaRPr lang="en-MY" sz="2800" dirty="0"/>
          </a:p>
          <a:p>
            <a:pPr algn="just"/>
            <a:r>
              <a:rPr lang="en-MY" sz="2800" dirty="0" err="1"/>
              <a:t>Ulama</a:t>
            </a:r>
            <a:r>
              <a:rPr lang="en-MY" sz="2800" dirty="0"/>
              <a:t> </a:t>
            </a:r>
            <a:r>
              <a:rPr lang="en-MY" sz="2800" dirty="0" err="1"/>
              <a:t>berbeza</a:t>
            </a:r>
            <a:r>
              <a:rPr lang="en-MY" sz="2800" dirty="0"/>
              <a:t> </a:t>
            </a:r>
            <a:r>
              <a:rPr lang="en-MY" sz="2800" dirty="0" err="1"/>
              <a:t>pendapat</a:t>
            </a:r>
            <a:r>
              <a:rPr lang="en-MY" sz="2800" dirty="0"/>
              <a:t> </a:t>
            </a:r>
            <a:r>
              <a:rPr lang="en-MY" sz="2800" dirty="0" err="1"/>
              <a:t>tentang</a:t>
            </a:r>
            <a:r>
              <a:rPr lang="en-MY" sz="2800" dirty="0"/>
              <a:t> </a:t>
            </a:r>
            <a:r>
              <a:rPr lang="en-MY" sz="2800" dirty="0" err="1"/>
              <a:t>bilangan</a:t>
            </a:r>
            <a:r>
              <a:rPr lang="en-MY" sz="2800" dirty="0"/>
              <a:t> </a:t>
            </a:r>
            <a:r>
              <a:rPr lang="en-MY" sz="2800" dirty="0" err="1"/>
              <a:t>menepuk</a:t>
            </a:r>
            <a:r>
              <a:rPr lang="en-MY" sz="2800" dirty="0"/>
              <a:t> </a:t>
            </a:r>
            <a:r>
              <a:rPr lang="en-MY" sz="2800" dirty="0" err="1"/>
              <a:t>tangan</a:t>
            </a:r>
            <a:r>
              <a:rPr lang="en-MY" sz="2800" dirty="0"/>
              <a:t> di </a:t>
            </a:r>
            <a:r>
              <a:rPr lang="en-MY" sz="2800" dirty="0" err="1"/>
              <a:t>atas</a:t>
            </a:r>
            <a:r>
              <a:rPr lang="en-MY" sz="2800" dirty="0"/>
              <a:t> </a:t>
            </a:r>
            <a:r>
              <a:rPr lang="en-MY" sz="2800" dirty="0" err="1"/>
              <a:t>tanah</a:t>
            </a:r>
            <a:r>
              <a:rPr lang="en-MY" sz="2800" dirty="0"/>
              <a:t> </a:t>
            </a:r>
            <a:r>
              <a:rPr lang="en-MY" sz="2800" dirty="0" err="1"/>
              <a:t>kepada</a:t>
            </a:r>
            <a:r>
              <a:rPr lang="en-MY" sz="2800" dirty="0"/>
              <a:t> </a:t>
            </a:r>
            <a:r>
              <a:rPr lang="en-MY" sz="2800" dirty="0" err="1"/>
              <a:t>dua</a:t>
            </a:r>
            <a:r>
              <a:rPr lang="en-MY" sz="2800" dirty="0"/>
              <a:t> </a:t>
            </a:r>
            <a:r>
              <a:rPr lang="en-MY" sz="2800" dirty="0" err="1"/>
              <a:t>pendapat</a:t>
            </a:r>
            <a:r>
              <a:rPr lang="en-MY" sz="2800" dirty="0"/>
              <a:t>.</a:t>
            </a:r>
          </a:p>
          <a:p>
            <a:pPr algn="just"/>
            <a:r>
              <a:rPr lang="en-MY" sz="2800" b="1" dirty="0"/>
              <a:t> </a:t>
            </a:r>
            <a:endParaRPr lang="en-MY" sz="2800" dirty="0"/>
          </a:p>
          <a:p>
            <a:pPr algn="just"/>
            <a:r>
              <a:rPr lang="fi-FI" sz="2800" b="1" dirty="0"/>
              <a:t>Pendapat Pertama</a:t>
            </a:r>
            <a:r>
              <a:rPr lang="fi-FI" sz="2800" dirty="0"/>
              <a:t> : Dua kali tepuk, sekali untuk muka dan sekali untuk tangan. Pendapat ini adalah pendapat ulama mazhab ×anafiy, MÉlikiy dan ash-ShÉf‘iy. Ia juga diriwayatkan daripada Ibn ‘Umar, ‘Ali, al-Hasan, al-Sha‘biy, al-Thawriy dan lain-lain</a:t>
            </a:r>
          </a:p>
          <a:p>
            <a:pPr algn="just"/>
            <a:endParaRPr lang="fi-FI" sz="2800" dirty="0"/>
          </a:p>
          <a:p>
            <a:pPr algn="just"/>
            <a:r>
              <a:rPr lang="fi-FI" sz="2800" dirty="0"/>
              <a:t>Golongan ini berdalilkan hadis Ibn ‘Umar </a:t>
            </a:r>
            <a:r>
              <a:rPr lang="en-MY" sz="2800" dirty="0" err="1"/>
              <a:t>r.a</a:t>
            </a:r>
            <a:r>
              <a:rPr lang="fi-FI" sz="2800" dirty="0"/>
              <a:t> Rasulullah S.A.W. bersabda :</a:t>
            </a:r>
            <a:endParaRPr lang="en-MY" sz="2800" dirty="0"/>
          </a:p>
          <a:p>
            <a:pPr algn="just"/>
            <a:r>
              <a:rPr lang="fi-FI" sz="2800" dirty="0"/>
              <a:t> </a:t>
            </a:r>
            <a:endParaRPr lang="en-MY" sz="2800" dirty="0"/>
          </a:p>
          <a:p>
            <a:pPr algn="just" rtl="1"/>
            <a:r>
              <a:rPr lang="ar-SA" sz="2800" b="1" dirty="0"/>
              <a:t>التَّيَمُّمُ ضَرْبَتَانِ ضَرْبَةٌ لِلْوَجْهِ وَضَرْبَةٌ لِلْيَدَيْنِ إِلَى الْمِرْفَقَيْنِ.... </a:t>
            </a:r>
            <a:endParaRPr lang="en-MY" sz="2800" b="1" dirty="0"/>
          </a:p>
          <a:p>
            <a:pPr algn="just" rtl="1"/>
            <a:endParaRPr lang="en-MY" sz="2800" dirty="0"/>
          </a:p>
          <a:p>
            <a:pPr algn="just"/>
            <a:r>
              <a:rPr lang="en-MY" sz="2800" dirty="0" err="1"/>
              <a:t>Maksudnya</a:t>
            </a:r>
            <a:r>
              <a:rPr lang="en-MY" sz="2800" dirty="0"/>
              <a:t> :</a:t>
            </a:r>
            <a:r>
              <a:rPr lang="en-MY" sz="2800" dirty="0" err="1"/>
              <a:t>Tayammum</a:t>
            </a:r>
            <a:r>
              <a:rPr lang="en-MY" sz="2800" dirty="0"/>
              <a:t> </a:t>
            </a:r>
            <a:r>
              <a:rPr lang="en-MY" sz="2800" dirty="0" err="1"/>
              <a:t>itu</a:t>
            </a:r>
            <a:r>
              <a:rPr lang="en-MY" sz="2800" dirty="0"/>
              <a:t> (</a:t>
            </a:r>
            <a:r>
              <a:rPr lang="en-MY" sz="2800" dirty="0" err="1"/>
              <a:t>dilakukan</a:t>
            </a:r>
            <a:r>
              <a:rPr lang="en-MY" sz="2800" dirty="0"/>
              <a:t>) </a:t>
            </a:r>
            <a:r>
              <a:rPr lang="en-MY" sz="2800" dirty="0" err="1"/>
              <a:t>dengan</a:t>
            </a:r>
            <a:r>
              <a:rPr lang="en-MY" sz="2800" dirty="0"/>
              <a:t> </a:t>
            </a:r>
            <a:r>
              <a:rPr lang="en-MY" sz="2800" dirty="0" err="1"/>
              <a:t>dua</a:t>
            </a:r>
            <a:r>
              <a:rPr lang="en-MY" sz="2800" dirty="0"/>
              <a:t> kali </a:t>
            </a:r>
            <a:r>
              <a:rPr lang="en-MY" sz="2800" dirty="0" err="1"/>
              <a:t>tepuk</a:t>
            </a:r>
            <a:r>
              <a:rPr lang="en-MY" sz="2800" dirty="0"/>
              <a:t> (</a:t>
            </a:r>
            <a:r>
              <a:rPr lang="en-MY" sz="2800" dirty="0" err="1"/>
              <a:t>ke</a:t>
            </a:r>
            <a:r>
              <a:rPr lang="en-MY" sz="2800" dirty="0"/>
              <a:t> </a:t>
            </a:r>
            <a:r>
              <a:rPr lang="en-MY" sz="2800" dirty="0" err="1"/>
              <a:t>atas</a:t>
            </a:r>
            <a:r>
              <a:rPr lang="en-MY" sz="2800" dirty="0"/>
              <a:t> </a:t>
            </a:r>
            <a:r>
              <a:rPr lang="en-MY" sz="2800" dirty="0" err="1"/>
              <a:t>tanah</a:t>
            </a:r>
            <a:r>
              <a:rPr lang="en-MY" sz="2800" dirty="0"/>
              <a:t>). </a:t>
            </a:r>
            <a:r>
              <a:rPr lang="fi-FI" sz="2800" dirty="0"/>
              <a:t>Satu tepukan untuk muka dan satu tepukan lagi untuk ke dua tangan hingga ke siku.</a:t>
            </a:r>
          </a:p>
          <a:p>
            <a:pPr algn="just"/>
            <a:endParaRPr lang="fi-FI" sz="2800" dirty="0"/>
          </a:p>
          <a:p>
            <a:pPr algn="just"/>
            <a:endParaRPr lang="en-MY" dirty="0"/>
          </a:p>
        </p:txBody>
      </p:sp>
      <p:sp>
        <p:nvSpPr>
          <p:cNvPr id="3" name="Footer Placeholder 2"/>
          <p:cNvSpPr>
            <a:spLocks noGrp="1"/>
          </p:cNvSpPr>
          <p:nvPr>
            <p:ph type="ftr" sz="quarter" idx="11"/>
          </p:nvPr>
        </p:nvSpPr>
        <p:spPr/>
        <p:txBody>
          <a:bodyPr/>
          <a:lstStyle/>
          <a:p>
            <a:pPr>
              <a:defRPr/>
            </a:pPr>
            <a:r>
              <a:rPr lang="en-US"/>
              <a:t>PUSAT PENGAJIAN SYARIAH FAKULTI PENGAJIAN KONTEMPORI ISLAM UNIVERSITI  SULTAN ZAINAL ABIDIN</a:t>
            </a:r>
          </a:p>
        </p:txBody>
      </p:sp>
      <p:sp>
        <p:nvSpPr>
          <p:cNvPr id="4" name="Title 3"/>
          <p:cNvSpPr>
            <a:spLocks noGrp="1"/>
          </p:cNvSpPr>
          <p:nvPr>
            <p:ph type="title"/>
          </p:nvPr>
        </p:nvSpPr>
        <p:spPr/>
        <p:txBody>
          <a:bodyPr>
            <a:noAutofit/>
          </a:bodyPr>
          <a:lstStyle/>
          <a:p>
            <a:pPr lvl="1" algn="ctr" rtl="0"/>
            <a:br>
              <a:rPr lang="en-US" sz="3600" b="1" dirty="0"/>
            </a:br>
            <a:br>
              <a:rPr lang="en-US" sz="3600" b="1" dirty="0"/>
            </a:br>
            <a:r>
              <a:rPr lang="en-US" sz="3600" b="1" dirty="0"/>
              <a:t>ISU-ISU TAYAMMUM BAGI ORANG YANG UZUR SHAR‘IY</a:t>
            </a:r>
            <a:br>
              <a:rPr lang="en-MY" sz="3600" dirty="0"/>
            </a:br>
            <a:r>
              <a:rPr lang="en-US" sz="3600" b="1" dirty="0"/>
              <a:t> </a:t>
            </a:r>
            <a:br>
              <a:rPr lang="en-MY" sz="3600" dirty="0"/>
            </a:br>
            <a:endParaRPr lang="en-MY" sz="3600" dirty="0"/>
          </a:p>
        </p:txBody>
      </p:sp>
    </p:spTree>
    <p:extLst>
      <p:ext uri="{BB962C8B-B14F-4D97-AF65-F5344CB8AC3E}">
        <p14:creationId xmlns:p14="http://schemas.microsoft.com/office/powerpoint/2010/main" val="11984862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pPr algn="just"/>
            <a:r>
              <a:rPr lang="fi-FI" b="1" dirty="0"/>
              <a:t>Pendapat Kedua</a:t>
            </a:r>
            <a:r>
              <a:rPr lang="fi-FI" dirty="0"/>
              <a:t> : Sekali tepuk sahaja, untuk muka dan dua tangan. Pendapat ini adalah pendapat al-Imam AÍmad, ‘Atha’, Makhul, al-’Auzai‘iy, Ishak, al-Sadiq, Ulama Mazhab al-Imamiyyah dan ulama Ahli Hadis.</a:t>
            </a:r>
            <a:endParaRPr lang="en-MY" dirty="0"/>
          </a:p>
          <a:p>
            <a:pPr algn="just"/>
            <a:r>
              <a:rPr lang="en-MY" dirty="0"/>
              <a:t> </a:t>
            </a:r>
          </a:p>
          <a:p>
            <a:pPr algn="just"/>
            <a:r>
              <a:rPr lang="en-MY" dirty="0" err="1"/>
              <a:t>Pendapat</a:t>
            </a:r>
            <a:r>
              <a:rPr lang="en-MY" dirty="0"/>
              <a:t> </a:t>
            </a:r>
            <a:r>
              <a:rPr lang="en-MY" dirty="0" err="1"/>
              <a:t>golongan</a:t>
            </a:r>
            <a:r>
              <a:rPr lang="en-MY" dirty="0"/>
              <a:t> </a:t>
            </a:r>
            <a:r>
              <a:rPr lang="en-MY" dirty="0" err="1"/>
              <a:t>ini</a:t>
            </a:r>
            <a:r>
              <a:rPr lang="en-MY" dirty="0"/>
              <a:t> </a:t>
            </a:r>
            <a:r>
              <a:rPr lang="en-MY" dirty="0" err="1"/>
              <a:t>berdalilkan</a:t>
            </a:r>
            <a:r>
              <a:rPr lang="en-MY" dirty="0"/>
              <a:t> </a:t>
            </a:r>
            <a:r>
              <a:rPr lang="en-MY" dirty="0" err="1"/>
              <a:t>hadis</a:t>
            </a:r>
            <a:r>
              <a:rPr lang="en-MY" dirty="0"/>
              <a:t> ‘</a:t>
            </a:r>
            <a:r>
              <a:rPr lang="en-MY" dirty="0" err="1"/>
              <a:t>AmmÉr</a:t>
            </a:r>
            <a:r>
              <a:rPr lang="en-MY" dirty="0"/>
              <a:t> </a:t>
            </a:r>
            <a:r>
              <a:rPr lang="en-MY" dirty="0" err="1"/>
              <a:t>r.a</a:t>
            </a:r>
            <a:r>
              <a:rPr lang="en-MY" dirty="0"/>
              <a:t> </a:t>
            </a:r>
            <a:r>
              <a:rPr lang="en-MY" dirty="0" err="1"/>
              <a:t>Beliau</a:t>
            </a:r>
            <a:r>
              <a:rPr lang="en-MY" dirty="0"/>
              <a:t> </a:t>
            </a:r>
            <a:r>
              <a:rPr lang="en-MY" dirty="0" err="1"/>
              <a:t>berkata</a:t>
            </a:r>
            <a:r>
              <a:rPr lang="en-MY" dirty="0"/>
              <a:t>:</a:t>
            </a:r>
          </a:p>
          <a:p>
            <a:pPr algn="just"/>
            <a:r>
              <a:rPr lang="en-MY" dirty="0"/>
              <a:t> </a:t>
            </a:r>
          </a:p>
          <a:p>
            <a:pPr algn="just" rtl="1"/>
            <a:r>
              <a:rPr lang="ar-SA" b="1" dirty="0"/>
              <a:t>بَعَثَنِي رَسُولُ اللَّهِ صَلَّى اللَّهُ عَلَيْهِ وَسَلَّمَ فِي حَاجَةٍ فَأَجْنَبْتُ فَلَمْ أَجِدْ الْمَاءَ فَتَمَرَّغْتُ فِي الصَّعِيدِ كَمَا تَمَرَّغُ الدَّابَّةُ ثُمَّ أَتَيْتُ النَّبِيَّ صَلَّى اللَّهُ عَلَيْهِ وَسَلَّمَ فَذَكَرْتُ ذَلِكَ لَهُ فَقَالَ إِنَّمَا كَانَ يَكْفِيكَ أَنْ تَقُولَ بِيَدَيْكَ هَكَذَا ثُمَّ ضَرَبَ بِيَدَيْهِ الأَرْضَ ضَرْبَةً وَاحِدَةً ثُمَّ مَسَحَ الشِّمَالَ عَلَى الْيَمِينِ وَظَاهِرَ كَفَّيْهِ وَوَجْهَهُ....</a:t>
            </a:r>
            <a:endParaRPr lang="en-MY" b="1" dirty="0"/>
          </a:p>
          <a:p>
            <a:pPr algn="just" rtl="1"/>
            <a:r>
              <a:rPr lang="ar-SA" b="1" dirty="0"/>
              <a:t> </a:t>
            </a:r>
            <a:endParaRPr lang="en-MY" dirty="0"/>
          </a:p>
          <a:p>
            <a:pPr algn="just"/>
            <a:r>
              <a:rPr lang="en-MY" dirty="0" err="1"/>
              <a:t>Maksudnya</a:t>
            </a:r>
            <a:r>
              <a:rPr lang="en-MY" dirty="0"/>
              <a:t> : </a:t>
            </a:r>
            <a:r>
              <a:rPr lang="en-MY" dirty="0" err="1"/>
              <a:t>Rasulullah</a:t>
            </a:r>
            <a:r>
              <a:rPr lang="en-MY" dirty="0"/>
              <a:t> </a:t>
            </a:r>
            <a:r>
              <a:rPr lang="en-MY" dirty="0" err="1"/>
              <a:t>mengutuskan</a:t>
            </a:r>
            <a:r>
              <a:rPr lang="en-MY" dirty="0"/>
              <a:t> </a:t>
            </a:r>
            <a:r>
              <a:rPr lang="en-MY" dirty="0" err="1"/>
              <a:t>aku</a:t>
            </a:r>
            <a:r>
              <a:rPr lang="en-MY" dirty="0"/>
              <a:t> </a:t>
            </a:r>
            <a:r>
              <a:rPr lang="en-MY" dirty="0" err="1"/>
              <a:t>untuk</a:t>
            </a:r>
            <a:r>
              <a:rPr lang="en-MY" dirty="0"/>
              <a:t> </a:t>
            </a:r>
            <a:r>
              <a:rPr lang="en-MY" dirty="0" err="1"/>
              <a:t>melaksanakan</a:t>
            </a:r>
            <a:r>
              <a:rPr lang="en-MY" dirty="0"/>
              <a:t> </a:t>
            </a:r>
            <a:r>
              <a:rPr lang="en-MY" dirty="0" err="1"/>
              <a:t>sesuatu</a:t>
            </a:r>
            <a:r>
              <a:rPr lang="en-MY" dirty="0"/>
              <a:t> </a:t>
            </a:r>
            <a:r>
              <a:rPr lang="en-MY" dirty="0" err="1"/>
              <a:t>urusan</a:t>
            </a:r>
            <a:r>
              <a:rPr lang="en-MY" dirty="0"/>
              <a:t>, </a:t>
            </a:r>
            <a:r>
              <a:rPr lang="en-MY" dirty="0" err="1"/>
              <a:t>tiba-tiba</a:t>
            </a:r>
            <a:r>
              <a:rPr lang="en-MY" dirty="0"/>
              <a:t> </a:t>
            </a:r>
            <a:r>
              <a:rPr lang="en-MY" dirty="0" err="1"/>
              <a:t>aku</a:t>
            </a:r>
            <a:r>
              <a:rPr lang="en-MY" dirty="0"/>
              <a:t> </a:t>
            </a:r>
            <a:r>
              <a:rPr lang="en-MY" dirty="0" err="1"/>
              <a:t>berjunub</a:t>
            </a:r>
            <a:r>
              <a:rPr lang="en-MY" dirty="0"/>
              <a:t> </a:t>
            </a:r>
            <a:r>
              <a:rPr lang="en-MY" dirty="0" err="1"/>
              <a:t>dan</a:t>
            </a:r>
            <a:r>
              <a:rPr lang="en-MY" dirty="0"/>
              <a:t> </a:t>
            </a:r>
            <a:r>
              <a:rPr lang="en-MY" dirty="0" err="1"/>
              <a:t>tidak</a:t>
            </a:r>
            <a:r>
              <a:rPr lang="en-MY" dirty="0"/>
              <a:t> </a:t>
            </a:r>
            <a:r>
              <a:rPr lang="en-MY" dirty="0" err="1"/>
              <a:t>ada</a:t>
            </a:r>
            <a:r>
              <a:rPr lang="en-MY" dirty="0"/>
              <a:t> air </a:t>
            </a:r>
            <a:r>
              <a:rPr lang="en-MY" dirty="0" err="1"/>
              <a:t>untuk</a:t>
            </a:r>
            <a:r>
              <a:rPr lang="en-MY" dirty="0"/>
              <a:t> </a:t>
            </a:r>
            <a:r>
              <a:rPr lang="en-MY" dirty="0" err="1"/>
              <a:t>berwuduk</a:t>
            </a:r>
            <a:r>
              <a:rPr lang="en-MY" dirty="0"/>
              <a:t>. </a:t>
            </a:r>
            <a:r>
              <a:rPr lang="en-MY" dirty="0" err="1"/>
              <a:t>Aku</a:t>
            </a:r>
            <a:r>
              <a:rPr lang="en-MY" dirty="0"/>
              <a:t> </a:t>
            </a:r>
            <a:r>
              <a:rPr lang="en-MY" dirty="0" err="1"/>
              <a:t>merebahkan</a:t>
            </a:r>
            <a:r>
              <a:rPr lang="en-MY" dirty="0"/>
              <a:t> </a:t>
            </a:r>
            <a:r>
              <a:rPr lang="en-MY" dirty="0" err="1"/>
              <a:t>diri</a:t>
            </a:r>
            <a:r>
              <a:rPr lang="en-MY" dirty="0"/>
              <a:t> di </a:t>
            </a:r>
            <a:r>
              <a:rPr lang="en-MY" dirty="0" err="1"/>
              <a:t>atas</a:t>
            </a:r>
            <a:r>
              <a:rPr lang="en-MY" dirty="0"/>
              <a:t> </a:t>
            </a:r>
            <a:r>
              <a:rPr lang="en-MY" dirty="0" err="1"/>
              <a:t>tanah</a:t>
            </a:r>
            <a:r>
              <a:rPr lang="en-MY" dirty="0"/>
              <a:t> </a:t>
            </a:r>
            <a:r>
              <a:rPr lang="en-MY" dirty="0" err="1"/>
              <a:t>sebagaimana</a:t>
            </a:r>
            <a:r>
              <a:rPr lang="en-MY" dirty="0"/>
              <a:t> yang </a:t>
            </a:r>
            <a:r>
              <a:rPr lang="en-MY" dirty="0" err="1"/>
              <a:t>dilakukan</a:t>
            </a:r>
            <a:r>
              <a:rPr lang="en-MY" dirty="0"/>
              <a:t> </a:t>
            </a:r>
            <a:r>
              <a:rPr lang="en-MY" dirty="0" err="1"/>
              <a:t>oleh</a:t>
            </a:r>
            <a:r>
              <a:rPr lang="en-MY" dirty="0"/>
              <a:t> </a:t>
            </a:r>
            <a:r>
              <a:rPr lang="en-MY" dirty="0" err="1"/>
              <a:t>binatang</a:t>
            </a:r>
            <a:r>
              <a:rPr lang="en-MY" dirty="0"/>
              <a:t>. </a:t>
            </a:r>
            <a:r>
              <a:rPr lang="en-MY" dirty="0" err="1"/>
              <a:t>Setelah</a:t>
            </a:r>
            <a:r>
              <a:rPr lang="en-MY" dirty="0"/>
              <a:t> </a:t>
            </a:r>
            <a:r>
              <a:rPr lang="en-MY" dirty="0" err="1"/>
              <a:t>itu</a:t>
            </a:r>
            <a:r>
              <a:rPr lang="en-MY" dirty="0"/>
              <a:t> </a:t>
            </a:r>
            <a:r>
              <a:rPr lang="en-MY" dirty="0" err="1"/>
              <a:t>aku</a:t>
            </a:r>
            <a:r>
              <a:rPr lang="en-MY" dirty="0"/>
              <a:t> </a:t>
            </a:r>
            <a:r>
              <a:rPr lang="en-MY" dirty="0" err="1"/>
              <a:t>menceritakan</a:t>
            </a:r>
            <a:r>
              <a:rPr lang="en-MY" dirty="0"/>
              <a:t> </a:t>
            </a:r>
            <a:r>
              <a:rPr lang="en-MY" dirty="0" err="1"/>
              <a:t>kepada</a:t>
            </a:r>
            <a:r>
              <a:rPr lang="en-MY" dirty="0"/>
              <a:t> </a:t>
            </a:r>
            <a:r>
              <a:rPr lang="en-MY" dirty="0" err="1"/>
              <a:t>Baginda</a:t>
            </a:r>
            <a:r>
              <a:rPr lang="en-MY" dirty="0"/>
              <a:t> </a:t>
            </a:r>
            <a:r>
              <a:rPr lang="en-MY" dirty="0" err="1"/>
              <a:t>apa</a:t>
            </a:r>
            <a:r>
              <a:rPr lang="en-MY" dirty="0"/>
              <a:t> yang </a:t>
            </a:r>
            <a:r>
              <a:rPr lang="en-MY" dirty="0" err="1"/>
              <a:t>berlaku</a:t>
            </a:r>
            <a:r>
              <a:rPr lang="en-MY" dirty="0"/>
              <a:t>. </a:t>
            </a:r>
            <a:r>
              <a:rPr lang="en-MY" dirty="0" err="1"/>
              <a:t>Sabdanya</a:t>
            </a:r>
            <a:r>
              <a:rPr lang="en-MY" dirty="0"/>
              <a:t> : </a:t>
            </a:r>
            <a:r>
              <a:rPr lang="en-MY" dirty="0" err="1"/>
              <a:t>Memadailah</a:t>
            </a:r>
            <a:r>
              <a:rPr lang="en-MY" dirty="0"/>
              <a:t> </a:t>
            </a:r>
            <a:r>
              <a:rPr lang="en-MY" dirty="0" err="1"/>
              <a:t>engkau</a:t>
            </a:r>
            <a:r>
              <a:rPr lang="en-MY" dirty="0"/>
              <a:t> </a:t>
            </a:r>
            <a:r>
              <a:rPr lang="en-MY" dirty="0" err="1"/>
              <a:t>berbuat</a:t>
            </a:r>
            <a:r>
              <a:rPr lang="en-MY" dirty="0"/>
              <a:t> </a:t>
            </a:r>
            <a:r>
              <a:rPr lang="en-MY" dirty="0" err="1"/>
              <a:t>begini</a:t>
            </a:r>
            <a:r>
              <a:rPr lang="en-MY" dirty="0"/>
              <a:t> </a:t>
            </a:r>
            <a:r>
              <a:rPr lang="en-MY" dirty="0" err="1"/>
              <a:t>dengan</a:t>
            </a:r>
            <a:r>
              <a:rPr lang="en-MY" dirty="0"/>
              <a:t> </a:t>
            </a:r>
            <a:r>
              <a:rPr lang="en-MY" dirty="0" err="1"/>
              <a:t>dua</a:t>
            </a:r>
            <a:r>
              <a:rPr lang="en-MY" dirty="0"/>
              <a:t> </a:t>
            </a:r>
            <a:r>
              <a:rPr lang="en-MY" dirty="0" err="1"/>
              <a:t>belah</a:t>
            </a:r>
            <a:r>
              <a:rPr lang="en-MY" dirty="0"/>
              <a:t> </a:t>
            </a:r>
            <a:r>
              <a:rPr lang="en-MY" dirty="0" err="1"/>
              <a:t>tangan</a:t>
            </a:r>
            <a:r>
              <a:rPr lang="en-MY" dirty="0"/>
              <a:t> </a:t>
            </a:r>
            <a:r>
              <a:rPr lang="en-MY" dirty="0" err="1"/>
              <a:t>engkau</a:t>
            </a:r>
            <a:r>
              <a:rPr lang="en-MY" dirty="0"/>
              <a:t> </a:t>
            </a:r>
            <a:r>
              <a:rPr lang="en-MY" dirty="0" err="1"/>
              <a:t>lalu</a:t>
            </a:r>
            <a:r>
              <a:rPr lang="en-MY" dirty="0"/>
              <a:t> </a:t>
            </a:r>
            <a:r>
              <a:rPr lang="en-MY" dirty="0" err="1"/>
              <a:t>Baginda</a:t>
            </a:r>
            <a:r>
              <a:rPr lang="en-MY" dirty="0"/>
              <a:t> </a:t>
            </a:r>
            <a:r>
              <a:rPr lang="en-MY" dirty="0" err="1"/>
              <a:t>menepuk</a:t>
            </a:r>
            <a:r>
              <a:rPr lang="en-MY" dirty="0"/>
              <a:t> </a:t>
            </a:r>
            <a:r>
              <a:rPr lang="en-MY" dirty="0" err="1"/>
              <a:t>tanah</a:t>
            </a:r>
            <a:r>
              <a:rPr lang="en-MY" dirty="0"/>
              <a:t> </a:t>
            </a:r>
            <a:r>
              <a:rPr lang="en-MY" dirty="0" err="1"/>
              <a:t>dengan</a:t>
            </a:r>
            <a:r>
              <a:rPr lang="en-MY" dirty="0"/>
              <a:t> </a:t>
            </a:r>
            <a:r>
              <a:rPr lang="en-MY" dirty="0" err="1"/>
              <a:t>dua</a:t>
            </a:r>
            <a:r>
              <a:rPr lang="en-MY" dirty="0"/>
              <a:t> </a:t>
            </a:r>
            <a:r>
              <a:rPr lang="en-MY" dirty="0" err="1"/>
              <a:t>tangan</a:t>
            </a:r>
            <a:r>
              <a:rPr lang="en-MY" dirty="0"/>
              <a:t> </a:t>
            </a:r>
            <a:r>
              <a:rPr lang="en-MY" dirty="0" err="1"/>
              <a:t>dengan</a:t>
            </a:r>
            <a:r>
              <a:rPr lang="en-MY" dirty="0"/>
              <a:t> </a:t>
            </a:r>
            <a:r>
              <a:rPr lang="en-MY" dirty="0" err="1"/>
              <a:t>sekali</a:t>
            </a:r>
            <a:r>
              <a:rPr lang="en-MY" dirty="0"/>
              <a:t> </a:t>
            </a:r>
            <a:r>
              <a:rPr lang="en-MY" dirty="0" err="1"/>
              <a:t>tepuk</a:t>
            </a:r>
            <a:r>
              <a:rPr lang="en-MY" dirty="0"/>
              <a:t>, </a:t>
            </a:r>
            <a:r>
              <a:rPr lang="en-MY" dirty="0" err="1"/>
              <a:t>kemudian</a:t>
            </a:r>
            <a:r>
              <a:rPr lang="en-MY" dirty="0"/>
              <a:t> </a:t>
            </a:r>
            <a:r>
              <a:rPr lang="en-MY" dirty="0" err="1"/>
              <a:t>menyapu</a:t>
            </a:r>
            <a:r>
              <a:rPr lang="en-MY" dirty="0"/>
              <a:t> </a:t>
            </a:r>
            <a:r>
              <a:rPr lang="en-MY" dirty="0" err="1"/>
              <a:t>tangan</a:t>
            </a:r>
            <a:r>
              <a:rPr lang="en-MY" dirty="0"/>
              <a:t> </a:t>
            </a:r>
            <a:r>
              <a:rPr lang="en-MY" dirty="0" err="1"/>
              <a:t>kiri</a:t>
            </a:r>
            <a:r>
              <a:rPr lang="en-MY" dirty="0"/>
              <a:t> </a:t>
            </a:r>
            <a:r>
              <a:rPr lang="en-MY" dirty="0" err="1"/>
              <a:t>ke</a:t>
            </a:r>
            <a:r>
              <a:rPr lang="en-MY" dirty="0"/>
              <a:t> </a:t>
            </a:r>
            <a:r>
              <a:rPr lang="en-MY" dirty="0" err="1"/>
              <a:t>atas</a:t>
            </a:r>
            <a:r>
              <a:rPr lang="en-MY" dirty="0"/>
              <a:t> </a:t>
            </a:r>
            <a:r>
              <a:rPr lang="en-MY" dirty="0" err="1"/>
              <a:t>tangan</a:t>
            </a:r>
            <a:r>
              <a:rPr lang="en-MY" dirty="0"/>
              <a:t> </a:t>
            </a:r>
            <a:r>
              <a:rPr lang="en-MY" dirty="0" err="1"/>
              <a:t>kanannya</a:t>
            </a:r>
            <a:r>
              <a:rPr lang="en-MY" dirty="0"/>
              <a:t> </a:t>
            </a:r>
            <a:r>
              <a:rPr lang="en-MY" dirty="0" err="1"/>
              <a:t>dan</a:t>
            </a:r>
            <a:r>
              <a:rPr lang="en-MY" dirty="0"/>
              <a:t> </a:t>
            </a:r>
            <a:r>
              <a:rPr lang="en-MY" dirty="0" err="1"/>
              <a:t>belakang</a:t>
            </a:r>
            <a:r>
              <a:rPr lang="en-MY" dirty="0"/>
              <a:t> </a:t>
            </a:r>
            <a:r>
              <a:rPr lang="en-MY" dirty="0" err="1"/>
              <a:t>dua</a:t>
            </a:r>
            <a:r>
              <a:rPr lang="en-MY" dirty="0"/>
              <a:t> </a:t>
            </a:r>
            <a:r>
              <a:rPr lang="en-MY" dirty="0" err="1"/>
              <a:t>tapak</a:t>
            </a:r>
            <a:r>
              <a:rPr lang="en-MY" dirty="0"/>
              <a:t> </a:t>
            </a:r>
            <a:r>
              <a:rPr lang="en-MY" dirty="0" err="1"/>
              <a:t>tangan</a:t>
            </a:r>
            <a:r>
              <a:rPr lang="en-MY" dirty="0"/>
              <a:t> </a:t>
            </a:r>
            <a:r>
              <a:rPr lang="en-MY" dirty="0" err="1"/>
              <a:t>dan</a:t>
            </a:r>
            <a:r>
              <a:rPr lang="en-MY" dirty="0"/>
              <a:t> </a:t>
            </a:r>
            <a:r>
              <a:rPr lang="en-MY" dirty="0" err="1"/>
              <a:t>muka</a:t>
            </a:r>
            <a:endParaRPr lang="en-MY" dirty="0"/>
          </a:p>
        </p:txBody>
      </p:sp>
      <p:sp>
        <p:nvSpPr>
          <p:cNvPr id="3" name="Footer Placeholder 2"/>
          <p:cNvSpPr>
            <a:spLocks noGrp="1"/>
          </p:cNvSpPr>
          <p:nvPr>
            <p:ph type="ftr" sz="quarter" idx="11"/>
          </p:nvPr>
        </p:nvSpPr>
        <p:spPr/>
        <p:txBody>
          <a:bodyPr/>
          <a:lstStyle/>
          <a:p>
            <a:pPr>
              <a:defRPr/>
            </a:pPr>
            <a:r>
              <a:rPr lang="en-US"/>
              <a:t>PUSAT PENGAJIAN SYARIAH FAKULTI PENGAJIAN KONTEMPORI ISLAM UNIVERSITI  SULTAN ZAINAL ABIDIN</a:t>
            </a:r>
          </a:p>
        </p:txBody>
      </p:sp>
    </p:spTree>
    <p:extLst>
      <p:ext uri="{BB962C8B-B14F-4D97-AF65-F5344CB8AC3E}">
        <p14:creationId xmlns:p14="http://schemas.microsoft.com/office/powerpoint/2010/main" val="432835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lgn="just"/>
            <a:r>
              <a:rPr lang="en-MY" dirty="0" err="1"/>
              <a:t>Ditinjau</a:t>
            </a:r>
            <a:r>
              <a:rPr lang="en-MY" dirty="0"/>
              <a:t> </a:t>
            </a:r>
            <a:r>
              <a:rPr lang="en-MY" dirty="0" err="1"/>
              <a:t>kepada</a:t>
            </a:r>
            <a:r>
              <a:rPr lang="en-MY" dirty="0"/>
              <a:t> </a:t>
            </a:r>
            <a:r>
              <a:rPr lang="en-MY" dirty="0" err="1"/>
              <a:t>dalil</a:t>
            </a:r>
            <a:r>
              <a:rPr lang="en-MY" dirty="0"/>
              <a:t> yang </a:t>
            </a:r>
            <a:r>
              <a:rPr lang="en-MY" dirty="0" err="1"/>
              <a:t>dikemukakan</a:t>
            </a:r>
            <a:r>
              <a:rPr lang="en-MY" dirty="0"/>
              <a:t> </a:t>
            </a:r>
            <a:r>
              <a:rPr lang="en-MY" dirty="0" err="1"/>
              <a:t>oleh</a:t>
            </a:r>
            <a:r>
              <a:rPr lang="en-MY" dirty="0"/>
              <a:t> </a:t>
            </a:r>
            <a:r>
              <a:rPr lang="en-MY" dirty="0" err="1"/>
              <a:t>kedua-dua</a:t>
            </a:r>
            <a:r>
              <a:rPr lang="en-MY" dirty="0"/>
              <a:t> </a:t>
            </a:r>
            <a:r>
              <a:rPr lang="en-MY" dirty="0" err="1"/>
              <a:t>golongan</a:t>
            </a:r>
            <a:r>
              <a:rPr lang="en-MY" dirty="0"/>
              <a:t>. </a:t>
            </a:r>
            <a:r>
              <a:rPr lang="en-MY" dirty="0" err="1"/>
              <a:t>Jelas</a:t>
            </a:r>
            <a:r>
              <a:rPr lang="en-MY" dirty="0"/>
              <a:t> </a:t>
            </a:r>
            <a:r>
              <a:rPr lang="en-MY" dirty="0" err="1"/>
              <a:t>pendapat</a:t>
            </a:r>
            <a:r>
              <a:rPr lang="en-MY" dirty="0"/>
              <a:t> </a:t>
            </a:r>
            <a:r>
              <a:rPr lang="en-MY" dirty="0" err="1"/>
              <a:t>golongan</a:t>
            </a:r>
            <a:r>
              <a:rPr lang="en-MY" dirty="0"/>
              <a:t> yang </a:t>
            </a:r>
            <a:r>
              <a:rPr lang="en-MY" dirty="0" err="1"/>
              <a:t>kedua</a:t>
            </a:r>
            <a:r>
              <a:rPr lang="en-MY" dirty="0"/>
              <a:t> </a:t>
            </a:r>
            <a:r>
              <a:rPr lang="en-MY" dirty="0" err="1"/>
              <a:t>adalah</a:t>
            </a:r>
            <a:r>
              <a:rPr lang="en-MY" dirty="0"/>
              <a:t> </a:t>
            </a:r>
            <a:r>
              <a:rPr lang="en-MY" dirty="0" err="1"/>
              <a:t>lebih</a:t>
            </a:r>
            <a:r>
              <a:rPr lang="en-MY" dirty="0"/>
              <a:t> </a:t>
            </a:r>
            <a:r>
              <a:rPr lang="en-MY" dirty="0" err="1"/>
              <a:t>kuat</a:t>
            </a:r>
            <a:r>
              <a:rPr lang="en-MY" dirty="0"/>
              <a:t>, </a:t>
            </a:r>
            <a:r>
              <a:rPr lang="en-MY" dirty="0" err="1"/>
              <a:t>ini</a:t>
            </a:r>
            <a:r>
              <a:rPr lang="en-MY" dirty="0"/>
              <a:t> </a:t>
            </a:r>
            <a:r>
              <a:rPr lang="en-MY" dirty="0" err="1"/>
              <a:t>kerana</a:t>
            </a:r>
            <a:r>
              <a:rPr lang="en-MY" dirty="0"/>
              <a:t> </a:t>
            </a:r>
            <a:r>
              <a:rPr lang="en-MY" dirty="0" err="1"/>
              <a:t>hadis</a:t>
            </a:r>
            <a:r>
              <a:rPr lang="en-MY" dirty="0"/>
              <a:t> yang </a:t>
            </a:r>
            <a:r>
              <a:rPr lang="en-MY" dirty="0" err="1"/>
              <a:t>menjadi</a:t>
            </a:r>
            <a:r>
              <a:rPr lang="en-MY" dirty="0"/>
              <a:t> </a:t>
            </a:r>
            <a:r>
              <a:rPr lang="en-MY" dirty="0" err="1"/>
              <a:t>dalil</a:t>
            </a:r>
            <a:r>
              <a:rPr lang="en-MY" dirty="0"/>
              <a:t> </a:t>
            </a:r>
            <a:r>
              <a:rPr lang="en-MY" dirty="0" err="1"/>
              <a:t>bagi</a:t>
            </a:r>
            <a:r>
              <a:rPr lang="en-MY" dirty="0"/>
              <a:t> </a:t>
            </a:r>
            <a:r>
              <a:rPr lang="en-MY" dirty="0" err="1"/>
              <a:t>golongan</a:t>
            </a:r>
            <a:r>
              <a:rPr lang="en-MY" dirty="0"/>
              <a:t> </a:t>
            </a:r>
            <a:r>
              <a:rPr lang="en-MY" dirty="0" err="1"/>
              <a:t>ini</a:t>
            </a:r>
            <a:r>
              <a:rPr lang="en-MY" dirty="0"/>
              <a:t> </a:t>
            </a:r>
            <a:r>
              <a:rPr lang="en-MY" dirty="0" err="1"/>
              <a:t>adalah</a:t>
            </a:r>
            <a:r>
              <a:rPr lang="en-MY" dirty="0"/>
              <a:t> </a:t>
            </a:r>
            <a:r>
              <a:rPr lang="en-MY" dirty="0" err="1"/>
              <a:t>hadis</a:t>
            </a:r>
            <a:r>
              <a:rPr lang="en-MY" dirty="0"/>
              <a:t> </a:t>
            </a:r>
            <a:r>
              <a:rPr lang="en-MY" dirty="0" err="1"/>
              <a:t>sahih</a:t>
            </a:r>
            <a:r>
              <a:rPr lang="en-MY" dirty="0"/>
              <a:t>. </a:t>
            </a:r>
          </a:p>
          <a:p>
            <a:pPr algn="just"/>
            <a:endParaRPr lang="en-MY" dirty="0"/>
          </a:p>
          <a:p>
            <a:pPr algn="just"/>
            <a:r>
              <a:rPr lang="en-MY" dirty="0" err="1"/>
              <a:t>Tambahan</a:t>
            </a:r>
            <a:r>
              <a:rPr lang="en-MY" dirty="0"/>
              <a:t> pula, </a:t>
            </a:r>
            <a:r>
              <a:rPr lang="en-MY" dirty="0" err="1"/>
              <a:t>tayammum</a:t>
            </a:r>
            <a:r>
              <a:rPr lang="en-MY" dirty="0"/>
              <a:t> </a:t>
            </a:r>
            <a:r>
              <a:rPr lang="en-MY" dirty="0" err="1"/>
              <a:t>merupakan</a:t>
            </a:r>
            <a:r>
              <a:rPr lang="en-MY" dirty="0"/>
              <a:t> </a:t>
            </a:r>
            <a:r>
              <a:rPr lang="en-MY" dirty="0" err="1"/>
              <a:t>suatu</a:t>
            </a:r>
            <a:r>
              <a:rPr lang="en-MY" dirty="0"/>
              <a:t> </a:t>
            </a:r>
            <a:r>
              <a:rPr lang="en-MY" i="1" dirty="0" err="1"/>
              <a:t>rukhsah</a:t>
            </a:r>
            <a:r>
              <a:rPr lang="en-MY" dirty="0"/>
              <a:t> </a:t>
            </a:r>
            <a:r>
              <a:rPr lang="en-MY" dirty="0" err="1"/>
              <a:t>daripada</a:t>
            </a:r>
            <a:r>
              <a:rPr lang="en-MY" dirty="0"/>
              <a:t> Allah S.W.T. </a:t>
            </a:r>
            <a:r>
              <a:rPr lang="en-MY" dirty="0" err="1"/>
              <a:t>ke</a:t>
            </a:r>
            <a:r>
              <a:rPr lang="en-MY" dirty="0"/>
              <a:t> </a:t>
            </a:r>
            <a:r>
              <a:rPr lang="en-MY" dirty="0" err="1"/>
              <a:t>atas</a:t>
            </a:r>
            <a:r>
              <a:rPr lang="en-MY" dirty="0"/>
              <a:t> </a:t>
            </a:r>
            <a:r>
              <a:rPr lang="en-MY" dirty="0" err="1"/>
              <a:t>hamba-Nya</a:t>
            </a:r>
            <a:r>
              <a:rPr lang="en-MY" dirty="0"/>
              <a:t>. </a:t>
            </a:r>
            <a:r>
              <a:rPr lang="en-MY" dirty="0" err="1"/>
              <a:t>Oleh</a:t>
            </a:r>
            <a:r>
              <a:rPr lang="en-MY" dirty="0"/>
              <a:t> </a:t>
            </a:r>
            <a:r>
              <a:rPr lang="en-MY" dirty="0" err="1"/>
              <a:t>itu</a:t>
            </a:r>
            <a:r>
              <a:rPr lang="en-MY" dirty="0"/>
              <a:t>, </a:t>
            </a:r>
            <a:r>
              <a:rPr lang="en-MY" dirty="0" err="1"/>
              <a:t>pendapat</a:t>
            </a:r>
            <a:r>
              <a:rPr lang="en-MY" dirty="0"/>
              <a:t> yang </a:t>
            </a:r>
            <a:r>
              <a:rPr lang="en-MY" dirty="0" err="1"/>
              <a:t>kedua</a:t>
            </a:r>
            <a:r>
              <a:rPr lang="en-MY" dirty="0"/>
              <a:t> </a:t>
            </a:r>
            <a:r>
              <a:rPr lang="en-MY" dirty="0" err="1"/>
              <a:t>adalah</a:t>
            </a:r>
            <a:r>
              <a:rPr lang="en-MY" dirty="0"/>
              <a:t> </a:t>
            </a:r>
            <a:r>
              <a:rPr lang="en-MY" dirty="0" err="1"/>
              <a:t>lebih</a:t>
            </a:r>
            <a:r>
              <a:rPr lang="en-MY" dirty="0"/>
              <a:t> </a:t>
            </a:r>
            <a:r>
              <a:rPr lang="en-MY" dirty="0" err="1"/>
              <a:t>tepat</a:t>
            </a:r>
            <a:r>
              <a:rPr lang="en-MY" dirty="0"/>
              <a:t> </a:t>
            </a:r>
            <a:r>
              <a:rPr lang="en-MY" dirty="0" err="1"/>
              <a:t>dengan</a:t>
            </a:r>
            <a:r>
              <a:rPr lang="en-MY" dirty="0"/>
              <a:t> </a:t>
            </a:r>
            <a:r>
              <a:rPr lang="en-MY" dirty="0" err="1"/>
              <a:t>konsep</a:t>
            </a:r>
            <a:r>
              <a:rPr lang="en-MY" dirty="0"/>
              <a:t> </a:t>
            </a:r>
            <a:r>
              <a:rPr lang="en-MY" i="1" dirty="0" err="1"/>
              <a:t>rukhsah</a:t>
            </a:r>
            <a:r>
              <a:rPr lang="en-MY" dirty="0"/>
              <a:t> </a:t>
            </a:r>
            <a:r>
              <a:rPr lang="en-MY" dirty="0" err="1"/>
              <a:t>dan</a:t>
            </a:r>
            <a:r>
              <a:rPr lang="en-MY" dirty="0"/>
              <a:t> </a:t>
            </a:r>
            <a:r>
              <a:rPr lang="en-MY" dirty="0" err="1"/>
              <a:t>keringanan</a:t>
            </a:r>
            <a:endParaRPr lang="en-MY" dirty="0"/>
          </a:p>
        </p:txBody>
      </p:sp>
      <p:sp>
        <p:nvSpPr>
          <p:cNvPr id="3" name="Footer Placeholder 2"/>
          <p:cNvSpPr>
            <a:spLocks noGrp="1"/>
          </p:cNvSpPr>
          <p:nvPr>
            <p:ph type="ftr" sz="quarter" idx="11"/>
          </p:nvPr>
        </p:nvSpPr>
        <p:spPr/>
        <p:txBody>
          <a:bodyPr/>
          <a:lstStyle/>
          <a:p>
            <a:pPr>
              <a:defRPr/>
            </a:pPr>
            <a:r>
              <a:rPr lang="en-US"/>
              <a:t>PUSAT PENGAJIAN SYARIAH FAKULTI PENGAJIAN KONTEMPORI ISLAM UNIVERSITI  SULTAN ZAINAL ABIDIN</a:t>
            </a:r>
          </a:p>
        </p:txBody>
      </p:sp>
    </p:spTree>
    <p:extLst>
      <p:ext uri="{BB962C8B-B14F-4D97-AF65-F5344CB8AC3E}">
        <p14:creationId xmlns:p14="http://schemas.microsoft.com/office/powerpoint/2010/main" val="19861211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algn="just"/>
            <a:r>
              <a:rPr lang="en-MY" dirty="0" err="1"/>
              <a:t>Ulama</a:t>
            </a:r>
            <a:r>
              <a:rPr lang="en-MY" dirty="0"/>
              <a:t> </a:t>
            </a:r>
            <a:r>
              <a:rPr lang="en-MY" dirty="0" err="1"/>
              <a:t>berbeza</a:t>
            </a:r>
            <a:r>
              <a:rPr lang="en-MY" dirty="0"/>
              <a:t> </a:t>
            </a:r>
            <a:r>
              <a:rPr lang="en-MY" dirty="0" err="1"/>
              <a:t>pendapat</a:t>
            </a:r>
            <a:r>
              <a:rPr lang="en-MY" dirty="0"/>
              <a:t> </a:t>
            </a:r>
            <a:r>
              <a:rPr lang="en-MY" dirty="0" err="1"/>
              <a:t>mengenai</a:t>
            </a:r>
            <a:r>
              <a:rPr lang="en-MY" dirty="0"/>
              <a:t> had </a:t>
            </a:r>
            <a:r>
              <a:rPr lang="en-MY" dirty="0" err="1"/>
              <a:t>tangan</a:t>
            </a:r>
            <a:r>
              <a:rPr lang="en-MY" dirty="0"/>
              <a:t> yang </a:t>
            </a:r>
            <a:r>
              <a:rPr lang="en-MY" dirty="0" err="1"/>
              <a:t>perlu</a:t>
            </a:r>
            <a:r>
              <a:rPr lang="en-MY" dirty="0"/>
              <a:t> </a:t>
            </a:r>
            <a:r>
              <a:rPr lang="en-MY" dirty="0" err="1"/>
              <a:t>disapu</a:t>
            </a:r>
            <a:r>
              <a:rPr lang="en-MY" dirty="0"/>
              <a:t> </a:t>
            </a:r>
            <a:r>
              <a:rPr lang="en-MY" dirty="0" err="1"/>
              <a:t>ketika</a:t>
            </a:r>
            <a:r>
              <a:rPr lang="en-MY" dirty="0"/>
              <a:t> </a:t>
            </a:r>
            <a:r>
              <a:rPr lang="en-MY" dirty="0" err="1"/>
              <a:t>bertayammum</a:t>
            </a:r>
            <a:r>
              <a:rPr lang="en-MY" dirty="0"/>
              <a:t>, </a:t>
            </a:r>
            <a:r>
              <a:rPr lang="en-MY" dirty="0" err="1"/>
              <a:t>ia</a:t>
            </a:r>
            <a:r>
              <a:rPr lang="en-MY" dirty="0"/>
              <a:t> </a:t>
            </a:r>
            <a:r>
              <a:rPr lang="en-MY" dirty="0" err="1"/>
              <a:t>terbahagi</a:t>
            </a:r>
            <a:r>
              <a:rPr lang="en-MY" dirty="0"/>
              <a:t> </a:t>
            </a:r>
            <a:r>
              <a:rPr lang="en-MY" dirty="0" err="1"/>
              <a:t>kepada</a:t>
            </a:r>
            <a:r>
              <a:rPr lang="en-MY" dirty="0"/>
              <a:t> </a:t>
            </a:r>
            <a:r>
              <a:rPr lang="en-MY" dirty="0" err="1"/>
              <a:t>tiga</a:t>
            </a:r>
            <a:r>
              <a:rPr lang="en-MY" dirty="0"/>
              <a:t> </a:t>
            </a:r>
            <a:r>
              <a:rPr lang="en-MY" dirty="0" err="1"/>
              <a:t>pendapat</a:t>
            </a:r>
            <a:r>
              <a:rPr lang="en-MY" dirty="0"/>
              <a:t> : </a:t>
            </a:r>
          </a:p>
          <a:p>
            <a:pPr algn="just"/>
            <a:endParaRPr lang="en-MY" dirty="0"/>
          </a:p>
          <a:p>
            <a:pPr algn="just"/>
            <a:r>
              <a:rPr lang="en-MY" b="1" dirty="0" err="1"/>
              <a:t>Pendapat</a:t>
            </a:r>
            <a:r>
              <a:rPr lang="en-MY" b="1" dirty="0"/>
              <a:t> </a:t>
            </a:r>
            <a:r>
              <a:rPr lang="en-MY" b="1" dirty="0" err="1"/>
              <a:t>Pertama</a:t>
            </a:r>
            <a:r>
              <a:rPr lang="en-MY" dirty="0"/>
              <a:t> : </a:t>
            </a:r>
            <a:r>
              <a:rPr lang="en-MY" dirty="0" err="1"/>
              <a:t>Menyapu</a:t>
            </a:r>
            <a:r>
              <a:rPr lang="en-MY" dirty="0"/>
              <a:t> </a:t>
            </a:r>
            <a:r>
              <a:rPr lang="en-MY" dirty="0" err="1"/>
              <a:t>dua</a:t>
            </a:r>
            <a:r>
              <a:rPr lang="en-MY" dirty="0"/>
              <a:t> </a:t>
            </a:r>
            <a:r>
              <a:rPr lang="en-MY" dirty="0" err="1"/>
              <a:t>tangan</a:t>
            </a:r>
            <a:r>
              <a:rPr lang="en-MY" dirty="0"/>
              <a:t> </a:t>
            </a:r>
            <a:r>
              <a:rPr lang="en-MY" dirty="0" err="1"/>
              <a:t>hingga</a:t>
            </a:r>
            <a:r>
              <a:rPr lang="en-MY" dirty="0"/>
              <a:t> </a:t>
            </a:r>
            <a:r>
              <a:rPr lang="en-MY" dirty="0" err="1"/>
              <a:t>ke</a:t>
            </a:r>
            <a:r>
              <a:rPr lang="en-MY" dirty="0"/>
              <a:t> </a:t>
            </a:r>
            <a:r>
              <a:rPr lang="en-MY" dirty="0" err="1"/>
              <a:t>siku</a:t>
            </a:r>
            <a:r>
              <a:rPr lang="en-MY" dirty="0"/>
              <a:t>. </a:t>
            </a:r>
            <a:r>
              <a:rPr lang="en-MY" dirty="0" err="1"/>
              <a:t>Pendapat</a:t>
            </a:r>
            <a:r>
              <a:rPr lang="en-MY" dirty="0"/>
              <a:t> </a:t>
            </a:r>
            <a:r>
              <a:rPr lang="en-MY" dirty="0" err="1"/>
              <a:t>ini</a:t>
            </a:r>
            <a:r>
              <a:rPr lang="en-MY" dirty="0"/>
              <a:t> </a:t>
            </a:r>
            <a:r>
              <a:rPr lang="en-MY" dirty="0" err="1"/>
              <a:t>adalah</a:t>
            </a:r>
            <a:r>
              <a:rPr lang="en-MY" dirty="0"/>
              <a:t> </a:t>
            </a:r>
            <a:r>
              <a:rPr lang="en-MY" dirty="0" err="1"/>
              <a:t>pendapat</a:t>
            </a:r>
            <a:r>
              <a:rPr lang="en-MY" dirty="0"/>
              <a:t> </a:t>
            </a:r>
            <a:r>
              <a:rPr lang="en-MY" dirty="0" err="1"/>
              <a:t>kebanyakan</a:t>
            </a:r>
            <a:r>
              <a:rPr lang="en-MY" dirty="0"/>
              <a:t> </a:t>
            </a:r>
            <a:r>
              <a:rPr lang="en-MY" dirty="0" err="1"/>
              <a:t>sahabat</a:t>
            </a:r>
            <a:r>
              <a:rPr lang="en-MY" dirty="0"/>
              <a:t> </a:t>
            </a:r>
            <a:r>
              <a:rPr lang="en-MY" dirty="0" err="1"/>
              <a:t>dan</a:t>
            </a:r>
            <a:r>
              <a:rPr lang="en-MY" dirty="0"/>
              <a:t> </a:t>
            </a:r>
            <a:r>
              <a:rPr lang="en-MY" dirty="0" err="1"/>
              <a:t>tabi‘in</a:t>
            </a:r>
            <a:r>
              <a:rPr lang="en-MY" dirty="0"/>
              <a:t>, </a:t>
            </a:r>
            <a:r>
              <a:rPr lang="en-MY" dirty="0" err="1"/>
              <a:t>seperti</a:t>
            </a:r>
            <a:r>
              <a:rPr lang="en-MY" dirty="0"/>
              <a:t> </a:t>
            </a:r>
            <a:r>
              <a:rPr lang="en-MY" dirty="0" err="1"/>
              <a:t>Ibn</a:t>
            </a:r>
            <a:r>
              <a:rPr lang="en-MY" dirty="0"/>
              <a:t> ‘Umar </a:t>
            </a:r>
            <a:r>
              <a:rPr lang="en-MY" dirty="0" err="1"/>
              <a:t>r.a</a:t>
            </a:r>
            <a:r>
              <a:rPr lang="en-MY" dirty="0"/>
              <a:t> </a:t>
            </a:r>
            <a:r>
              <a:rPr lang="en-MY" dirty="0" err="1"/>
              <a:t>dan</a:t>
            </a:r>
            <a:r>
              <a:rPr lang="en-MY" dirty="0"/>
              <a:t> </a:t>
            </a:r>
            <a:r>
              <a:rPr lang="en-MY" dirty="0" err="1"/>
              <a:t>diriwayatkan</a:t>
            </a:r>
            <a:r>
              <a:rPr lang="en-MY" dirty="0"/>
              <a:t> </a:t>
            </a:r>
            <a:r>
              <a:rPr lang="en-MY" dirty="0" err="1"/>
              <a:t>daripada</a:t>
            </a:r>
            <a:r>
              <a:rPr lang="en-MY" dirty="0"/>
              <a:t> Jabir </a:t>
            </a:r>
            <a:r>
              <a:rPr lang="en-MY" dirty="0" err="1"/>
              <a:t>r.a</a:t>
            </a:r>
            <a:r>
              <a:rPr lang="en-MY" dirty="0"/>
              <a:t>, </a:t>
            </a:r>
            <a:r>
              <a:rPr lang="en-MY" dirty="0" err="1"/>
              <a:t>juga</a:t>
            </a:r>
            <a:r>
              <a:rPr lang="en-MY" dirty="0"/>
              <a:t> </a:t>
            </a:r>
            <a:r>
              <a:rPr lang="en-MY" dirty="0" err="1"/>
              <a:t>pendapat</a:t>
            </a:r>
            <a:r>
              <a:rPr lang="en-MY" dirty="0"/>
              <a:t> </a:t>
            </a:r>
            <a:r>
              <a:rPr lang="en-MY" dirty="0" err="1"/>
              <a:t>Salim</a:t>
            </a:r>
            <a:r>
              <a:rPr lang="en-MY" dirty="0"/>
              <a:t> bin ‘</a:t>
            </a:r>
            <a:r>
              <a:rPr lang="en-MY" dirty="0" err="1"/>
              <a:t>Abdu’Llah</a:t>
            </a:r>
            <a:r>
              <a:rPr lang="en-MY" dirty="0"/>
              <a:t> bin ‘Umar, al-</a:t>
            </a:r>
            <a:r>
              <a:rPr lang="en-MY" dirty="0" err="1"/>
              <a:t>Hasan</a:t>
            </a:r>
            <a:r>
              <a:rPr lang="en-MY" dirty="0"/>
              <a:t> </a:t>
            </a:r>
            <a:r>
              <a:rPr lang="en-MY" dirty="0" err="1"/>
              <a:t>dan</a:t>
            </a:r>
            <a:r>
              <a:rPr lang="en-MY" dirty="0"/>
              <a:t> al-</a:t>
            </a:r>
            <a:r>
              <a:rPr lang="en-MY" dirty="0" err="1"/>
              <a:t>Sha‘biy</a:t>
            </a:r>
            <a:r>
              <a:rPr lang="en-MY" dirty="0"/>
              <a:t>, </a:t>
            </a:r>
            <a:r>
              <a:rPr lang="en-MY" dirty="0" err="1"/>
              <a:t>pegangan</a:t>
            </a:r>
            <a:r>
              <a:rPr lang="en-MY" dirty="0"/>
              <a:t> </a:t>
            </a:r>
            <a:r>
              <a:rPr lang="en-MY" dirty="0" err="1"/>
              <a:t>ulama</a:t>
            </a:r>
            <a:r>
              <a:rPr lang="en-MY" dirty="0"/>
              <a:t> </a:t>
            </a:r>
            <a:r>
              <a:rPr lang="en-MY" dirty="0" err="1"/>
              <a:t>mazhab</a:t>
            </a:r>
            <a:r>
              <a:rPr lang="en-MY" dirty="0"/>
              <a:t> </a:t>
            </a:r>
            <a:r>
              <a:rPr lang="en-MY" dirty="0" err="1"/>
              <a:t>Shaf‘iy</a:t>
            </a:r>
            <a:r>
              <a:rPr lang="en-MY" dirty="0"/>
              <a:t>,</a:t>
            </a:r>
            <a:r>
              <a:rPr lang="en-MY" baseline="30000" dirty="0"/>
              <a:t> </a:t>
            </a:r>
            <a:r>
              <a:rPr lang="en-MY" dirty="0" err="1"/>
              <a:t>Hanafiy</a:t>
            </a:r>
            <a:r>
              <a:rPr lang="en-MY" dirty="0"/>
              <a:t> </a:t>
            </a:r>
            <a:r>
              <a:rPr lang="en-MY" dirty="0" err="1"/>
              <a:t>dan</a:t>
            </a:r>
            <a:r>
              <a:rPr lang="en-MY" dirty="0"/>
              <a:t> </a:t>
            </a:r>
            <a:r>
              <a:rPr lang="en-MY" dirty="0" err="1"/>
              <a:t>Malikiy</a:t>
            </a:r>
            <a:endParaRPr lang="en-MY" dirty="0"/>
          </a:p>
        </p:txBody>
      </p:sp>
      <p:sp>
        <p:nvSpPr>
          <p:cNvPr id="3" name="Footer Placeholder 2"/>
          <p:cNvSpPr>
            <a:spLocks noGrp="1"/>
          </p:cNvSpPr>
          <p:nvPr>
            <p:ph type="ftr" sz="quarter" idx="11"/>
          </p:nvPr>
        </p:nvSpPr>
        <p:spPr/>
        <p:txBody>
          <a:bodyPr/>
          <a:lstStyle/>
          <a:p>
            <a:pPr>
              <a:defRPr/>
            </a:pPr>
            <a:r>
              <a:rPr lang="en-US"/>
              <a:t>PUSAT PENGAJIAN SYARIAH FAKULTI PENGAJIAN KONTEMPORI ISLAM UNIVERSITI  SULTAN ZAINAL ABIDIN</a:t>
            </a:r>
          </a:p>
        </p:txBody>
      </p:sp>
      <p:sp>
        <p:nvSpPr>
          <p:cNvPr id="4" name="Title 3"/>
          <p:cNvSpPr>
            <a:spLocks noGrp="1"/>
          </p:cNvSpPr>
          <p:nvPr>
            <p:ph type="title"/>
          </p:nvPr>
        </p:nvSpPr>
        <p:spPr/>
        <p:txBody>
          <a:bodyPr>
            <a:normAutofit fontScale="90000"/>
          </a:bodyPr>
          <a:lstStyle/>
          <a:p>
            <a:pPr algn="ctr"/>
            <a:r>
              <a:rPr lang="en-MY" dirty="0"/>
              <a:t>HAD TANGAN YANG PERLU DISAPU</a:t>
            </a:r>
          </a:p>
        </p:txBody>
      </p:sp>
    </p:spTree>
    <p:extLst>
      <p:ext uri="{BB962C8B-B14F-4D97-AF65-F5344CB8AC3E}">
        <p14:creationId xmlns:p14="http://schemas.microsoft.com/office/powerpoint/2010/main" val="651383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pPr algn="just"/>
            <a:r>
              <a:rPr lang="fi-FI" b="1" dirty="0"/>
              <a:t>Pendapat Kedua</a:t>
            </a:r>
            <a:r>
              <a:rPr lang="fi-FI" dirty="0"/>
              <a:t> : Menyapu kedua tangan hingga ke pergelangannya sahaja. Pendapat ini adalah pendapat al-Imam AÍmad, Ishak, Makhul, ’Auza‘iy dan Dawud az-Zahiriy, pandangan kebanyakan ulama hadis dan merupakan pendapat lama al-Imam ash-Shaf‘iy. Golongan ini berdalilkan hadis ‘Ammar </a:t>
            </a:r>
            <a:r>
              <a:rPr lang="en-MY" dirty="0" err="1"/>
              <a:t>r.a</a:t>
            </a:r>
            <a:r>
              <a:rPr lang="fi-FI" dirty="0"/>
              <a:t> pada halaman 111 yang lalu. Mereka menyatakan, ‘Ammar </a:t>
            </a:r>
            <a:r>
              <a:rPr lang="en-MY" dirty="0" err="1"/>
              <a:t>r.a</a:t>
            </a:r>
            <a:r>
              <a:rPr lang="fi-FI" dirty="0"/>
              <a:t> adalah sahabat yang meriwayatkan hadis tayammum dan mengalami sendiri peristiwa tersebut. Malah beliau turut berfatwa dengannya selepas kewafatan Rasulullah S.A.W..</a:t>
            </a:r>
            <a:endParaRPr lang="en-MY" dirty="0"/>
          </a:p>
          <a:p>
            <a:pPr algn="just"/>
            <a:endParaRPr lang="en-MY" dirty="0"/>
          </a:p>
          <a:p>
            <a:pPr algn="just"/>
            <a:r>
              <a:rPr lang="en-MY" b="1" dirty="0" err="1"/>
              <a:t>Pendapat</a:t>
            </a:r>
            <a:r>
              <a:rPr lang="en-MY" b="1" dirty="0"/>
              <a:t> </a:t>
            </a:r>
            <a:r>
              <a:rPr lang="en-MY" b="1" dirty="0" err="1"/>
              <a:t>Ketiga</a:t>
            </a:r>
            <a:r>
              <a:rPr lang="en-MY" dirty="0"/>
              <a:t> : </a:t>
            </a:r>
            <a:r>
              <a:rPr lang="en-MY" dirty="0" err="1"/>
              <a:t>Menyapu</a:t>
            </a:r>
            <a:r>
              <a:rPr lang="en-MY" dirty="0"/>
              <a:t> </a:t>
            </a:r>
            <a:r>
              <a:rPr lang="en-MY" dirty="0" err="1"/>
              <a:t>kedua</a:t>
            </a:r>
            <a:r>
              <a:rPr lang="en-MY" dirty="0"/>
              <a:t> </a:t>
            </a:r>
            <a:r>
              <a:rPr lang="en-MY" dirty="0" err="1"/>
              <a:t>tangan</a:t>
            </a:r>
            <a:r>
              <a:rPr lang="en-MY" dirty="0"/>
              <a:t> </a:t>
            </a:r>
            <a:r>
              <a:rPr lang="en-MY" dirty="0" err="1"/>
              <a:t>hingga</a:t>
            </a:r>
            <a:r>
              <a:rPr lang="en-MY" dirty="0"/>
              <a:t> </a:t>
            </a:r>
            <a:r>
              <a:rPr lang="en-MY" dirty="0" err="1"/>
              <a:t>ke</a:t>
            </a:r>
            <a:r>
              <a:rPr lang="en-MY" dirty="0"/>
              <a:t> </a:t>
            </a:r>
            <a:r>
              <a:rPr lang="en-MY" dirty="0" err="1"/>
              <a:t>pangkal</a:t>
            </a:r>
            <a:r>
              <a:rPr lang="en-MY" dirty="0"/>
              <a:t> </a:t>
            </a:r>
            <a:r>
              <a:rPr lang="en-MY" dirty="0" err="1"/>
              <a:t>lengan</a:t>
            </a:r>
            <a:r>
              <a:rPr lang="en-MY" dirty="0"/>
              <a:t> (</a:t>
            </a:r>
            <a:r>
              <a:rPr lang="en-MY" dirty="0" err="1"/>
              <a:t>ketiak</a:t>
            </a:r>
            <a:r>
              <a:rPr lang="en-MY" dirty="0"/>
              <a:t>). </a:t>
            </a:r>
            <a:r>
              <a:rPr lang="en-MY" dirty="0" err="1"/>
              <a:t>Pendapat</a:t>
            </a:r>
            <a:r>
              <a:rPr lang="en-MY" dirty="0"/>
              <a:t> </a:t>
            </a:r>
            <a:r>
              <a:rPr lang="en-MY" dirty="0" err="1"/>
              <a:t>ini</a:t>
            </a:r>
            <a:r>
              <a:rPr lang="en-MY" dirty="0"/>
              <a:t> </a:t>
            </a:r>
            <a:r>
              <a:rPr lang="en-MY" dirty="0" err="1"/>
              <a:t>diriwayatkan</a:t>
            </a:r>
            <a:r>
              <a:rPr lang="en-MY" dirty="0"/>
              <a:t> </a:t>
            </a:r>
            <a:r>
              <a:rPr lang="en-MY" dirty="0" err="1"/>
              <a:t>daripada</a:t>
            </a:r>
            <a:r>
              <a:rPr lang="en-MY" dirty="0"/>
              <a:t> </a:t>
            </a:r>
            <a:r>
              <a:rPr lang="en-MY" dirty="0" err="1"/>
              <a:t>az-Zuhriy</a:t>
            </a:r>
            <a:r>
              <a:rPr lang="en-MY" dirty="0"/>
              <a:t> </a:t>
            </a:r>
            <a:r>
              <a:rPr lang="en-MY" dirty="0" err="1"/>
              <a:t>dan</a:t>
            </a:r>
            <a:r>
              <a:rPr lang="en-MY" dirty="0"/>
              <a:t> Muhammad </a:t>
            </a:r>
            <a:r>
              <a:rPr lang="en-MY" dirty="0" err="1"/>
              <a:t>ibn</a:t>
            </a:r>
            <a:r>
              <a:rPr lang="en-MY" dirty="0"/>
              <a:t> </a:t>
            </a:r>
            <a:r>
              <a:rPr lang="en-MY" dirty="0" err="1"/>
              <a:t>Maslamah</a:t>
            </a:r>
            <a:r>
              <a:rPr lang="en-MY" dirty="0"/>
              <a:t>. </a:t>
            </a:r>
            <a:r>
              <a:rPr lang="en-MY" dirty="0" err="1"/>
              <a:t>Menurut</a:t>
            </a:r>
            <a:r>
              <a:rPr lang="en-MY" dirty="0"/>
              <a:t> </a:t>
            </a:r>
            <a:r>
              <a:rPr lang="en-MY" dirty="0" err="1"/>
              <a:t>Ibn</a:t>
            </a:r>
            <a:r>
              <a:rPr lang="en-MY" dirty="0"/>
              <a:t> </a:t>
            </a:r>
            <a:r>
              <a:rPr lang="en-MY" dirty="0" err="1"/>
              <a:t>Rushd</a:t>
            </a:r>
            <a:r>
              <a:rPr lang="en-MY" dirty="0"/>
              <a:t>, </a:t>
            </a:r>
            <a:r>
              <a:rPr lang="en-MY" dirty="0" err="1"/>
              <a:t>pendapat</a:t>
            </a:r>
            <a:r>
              <a:rPr lang="en-MY" dirty="0"/>
              <a:t> </a:t>
            </a:r>
            <a:r>
              <a:rPr lang="en-MY" dirty="0" err="1"/>
              <a:t>ini</a:t>
            </a:r>
            <a:r>
              <a:rPr lang="en-MY" dirty="0"/>
              <a:t> </a:t>
            </a:r>
            <a:r>
              <a:rPr lang="en-MY" dirty="0" err="1"/>
              <a:t>merupakan</a:t>
            </a:r>
            <a:r>
              <a:rPr lang="en-MY" dirty="0"/>
              <a:t> </a:t>
            </a:r>
            <a:r>
              <a:rPr lang="en-MY" dirty="0" err="1"/>
              <a:t>pendapat</a:t>
            </a:r>
            <a:r>
              <a:rPr lang="en-MY" dirty="0"/>
              <a:t> yang </a:t>
            </a:r>
            <a:r>
              <a:rPr lang="en-MY" dirty="0" err="1"/>
              <a:t>janggal</a:t>
            </a:r>
            <a:r>
              <a:rPr lang="en-MY" dirty="0"/>
              <a:t> (</a:t>
            </a:r>
            <a:r>
              <a:rPr lang="en-MY" i="1" dirty="0" err="1"/>
              <a:t>syaz</a:t>
            </a:r>
            <a:r>
              <a:rPr lang="en-MY" dirty="0"/>
              <a:t>). </a:t>
            </a:r>
            <a:r>
              <a:rPr lang="en-MY" dirty="0" err="1"/>
              <a:t>Ulama</a:t>
            </a:r>
            <a:r>
              <a:rPr lang="en-MY" dirty="0"/>
              <a:t> </a:t>
            </a:r>
            <a:r>
              <a:rPr lang="en-MY" dirty="0" err="1"/>
              <a:t>berbeza</a:t>
            </a:r>
            <a:r>
              <a:rPr lang="en-MY" dirty="0"/>
              <a:t> </a:t>
            </a:r>
            <a:r>
              <a:rPr lang="en-MY" dirty="0" err="1"/>
              <a:t>pendapat</a:t>
            </a:r>
            <a:r>
              <a:rPr lang="en-MY" dirty="0"/>
              <a:t> </a:t>
            </a:r>
            <a:r>
              <a:rPr lang="en-MY" dirty="0" err="1"/>
              <a:t>mengenai</a:t>
            </a:r>
            <a:r>
              <a:rPr lang="en-MY" dirty="0"/>
              <a:t> </a:t>
            </a:r>
            <a:r>
              <a:rPr lang="en-MY" dirty="0" err="1"/>
              <a:t>istilah</a:t>
            </a:r>
            <a:r>
              <a:rPr lang="en-MY" dirty="0"/>
              <a:t> </a:t>
            </a:r>
            <a:r>
              <a:rPr lang="en-MY" dirty="0" err="1"/>
              <a:t>tangan</a:t>
            </a:r>
            <a:r>
              <a:rPr lang="en-MY" dirty="0"/>
              <a:t> </a:t>
            </a:r>
            <a:r>
              <a:rPr lang="en-MY" dirty="0" err="1"/>
              <a:t>dalam</a:t>
            </a:r>
            <a:r>
              <a:rPr lang="en-MY" dirty="0"/>
              <a:t> </a:t>
            </a:r>
            <a:r>
              <a:rPr lang="en-MY" dirty="0" err="1"/>
              <a:t>penggunaan</a:t>
            </a:r>
            <a:r>
              <a:rPr lang="en-MY" dirty="0"/>
              <a:t> </a:t>
            </a:r>
            <a:r>
              <a:rPr lang="en-MY" dirty="0" err="1"/>
              <a:t>bahasa</a:t>
            </a:r>
            <a:r>
              <a:rPr lang="en-MY" dirty="0"/>
              <a:t> </a:t>
            </a:r>
            <a:r>
              <a:rPr lang="en-MY" dirty="0" err="1"/>
              <a:t>arab</a:t>
            </a:r>
            <a:r>
              <a:rPr lang="en-MY" dirty="0"/>
              <a:t>. </a:t>
            </a:r>
            <a:r>
              <a:rPr lang="en-MY" dirty="0" err="1"/>
              <a:t>Terdapat</a:t>
            </a:r>
            <a:r>
              <a:rPr lang="en-MY" dirty="0"/>
              <a:t> </a:t>
            </a:r>
            <a:r>
              <a:rPr lang="en-MY" dirty="0" err="1"/>
              <a:t>tiga</a:t>
            </a:r>
            <a:r>
              <a:rPr lang="en-MY" dirty="0"/>
              <a:t> </a:t>
            </a:r>
            <a:r>
              <a:rPr lang="en-MY" dirty="0" err="1"/>
              <a:t>istilah</a:t>
            </a:r>
            <a:r>
              <a:rPr lang="en-MY" dirty="0"/>
              <a:t> </a:t>
            </a:r>
            <a:r>
              <a:rPr lang="en-MY" dirty="0" err="1"/>
              <a:t>tangan</a:t>
            </a:r>
            <a:r>
              <a:rPr lang="en-MY" dirty="0"/>
              <a:t> </a:t>
            </a:r>
            <a:r>
              <a:rPr lang="en-MY" dirty="0" err="1"/>
              <a:t>dalam</a:t>
            </a:r>
            <a:r>
              <a:rPr lang="en-MY" dirty="0"/>
              <a:t> </a:t>
            </a:r>
            <a:r>
              <a:rPr lang="en-MY" dirty="0" err="1"/>
              <a:t>perkataan</a:t>
            </a:r>
            <a:r>
              <a:rPr lang="en-MY" dirty="0"/>
              <a:t> </a:t>
            </a:r>
            <a:r>
              <a:rPr lang="en-MY" dirty="0" err="1"/>
              <a:t>arab</a:t>
            </a:r>
            <a:r>
              <a:rPr lang="en-MY" dirty="0"/>
              <a:t>. </a:t>
            </a:r>
            <a:r>
              <a:rPr lang="fi-FI" dirty="0"/>
              <a:t>Pertama, tapak tangan sahaja. Kedua, tapak tangan hingga ke siku. Ketiga, tapak tangan, lengan dan</a:t>
            </a:r>
            <a:endParaRPr lang="en-MY" dirty="0"/>
          </a:p>
        </p:txBody>
      </p:sp>
      <p:sp>
        <p:nvSpPr>
          <p:cNvPr id="3" name="Footer Placeholder 2"/>
          <p:cNvSpPr>
            <a:spLocks noGrp="1"/>
          </p:cNvSpPr>
          <p:nvPr>
            <p:ph type="ftr" sz="quarter" idx="11"/>
          </p:nvPr>
        </p:nvSpPr>
        <p:spPr/>
        <p:txBody>
          <a:bodyPr/>
          <a:lstStyle/>
          <a:p>
            <a:pPr>
              <a:defRPr/>
            </a:pPr>
            <a:r>
              <a:rPr lang="en-US"/>
              <a:t>PUSAT PENGAJIAN SYARIAH FAKULTI PENGAJIAN KONTEMPORI ISLAM UNIVERSITI  SULTAN ZAINAL ABIDIN</a:t>
            </a:r>
          </a:p>
        </p:txBody>
      </p:sp>
    </p:spTree>
    <p:extLst>
      <p:ext uri="{BB962C8B-B14F-4D97-AF65-F5344CB8AC3E}">
        <p14:creationId xmlns:p14="http://schemas.microsoft.com/office/powerpoint/2010/main" val="17168781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p:txBody>
          <a:bodyPr/>
          <a:lstStyle/>
          <a:p>
            <a:pPr algn="l" rtl="0" eaLnBrk="1" hangingPunct="1">
              <a:defRPr/>
            </a:pPr>
            <a:endParaRPr lang="en-US"/>
          </a:p>
          <a:p>
            <a:pPr algn="l" rtl="0" eaLnBrk="1" hangingPunct="1">
              <a:defRPr/>
            </a:pPr>
            <a:r>
              <a:rPr lang="en-US" b="1"/>
              <a:t>Menutup Aurat</a:t>
            </a:r>
          </a:p>
          <a:p>
            <a:pPr algn="l" rtl="0" eaLnBrk="1" hangingPunct="1">
              <a:defRPr/>
            </a:pPr>
            <a:r>
              <a:rPr lang="en-US" b="1"/>
              <a:t>Mengadap Kiblat</a:t>
            </a:r>
          </a:p>
          <a:p>
            <a:pPr algn="l" rtl="0" eaLnBrk="1" hangingPunct="1">
              <a:defRPr/>
            </a:pPr>
            <a:r>
              <a:rPr lang="en-US" b="1"/>
              <a:t>Pakaian Bersih</a:t>
            </a:r>
          </a:p>
        </p:txBody>
      </p:sp>
      <p:sp>
        <p:nvSpPr>
          <p:cNvPr id="6" name="Footer Placeholder 5"/>
          <p:cNvSpPr>
            <a:spLocks noGrp="1"/>
          </p:cNvSpPr>
          <p:nvPr>
            <p:ph type="ftr" sz="quarter" idx="11"/>
          </p:nvPr>
        </p:nvSpPr>
        <p:spPr/>
        <p:txBody>
          <a:bodyPr/>
          <a:lstStyle/>
          <a:p>
            <a:pPr>
              <a:defRPr/>
            </a:pPr>
            <a:r>
              <a:rPr lang="en-US"/>
              <a:t>PUSAT PENGAJIAN SYARIAH FAKULTI PENGAJIAN KONTEMPORI ISLAM UNIVERSITI  SULTAN ZAINAL ABIDIN</a:t>
            </a:r>
          </a:p>
        </p:txBody>
      </p:sp>
      <p:sp>
        <p:nvSpPr>
          <p:cNvPr id="22530" name="Rectangle 2"/>
          <p:cNvSpPr>
            <a:spLocks noGrp="1" noChangeArrowheads="1"/>
          </p:cNvSpPr>
          <p:nvPr>
            <p:ph type="title"/>
          </p:nvPr>
        </p:nvSpPr>
        <p:spPr/>
        <p:txBody>
          <a:bodyPr>
            <a:normAutofit fontScale="90000"/>
          </a:bodyPr>
          <a:lstStyle/>
          <a:p>
            <a:pPr algn="ctr" eaLnBrk="1" hangingPunct="1">
              <a:defRPr/>
            </a:pPr>
            <a:br>
              <a:rPr lang="en-US" sz="4000" b="1" dirty="0"/>
            </a:br>
            <a:r>
              <a:rPr lang="en-US" sz="4000" b="1" dirty="0"/>
              <a:t>MENUNAIKAN SOLAT BAGI PESAKIT</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fade">
                                      <p:cBhvr>
                                        <p:cTn id="7" dur="768" decel="100000"/>
                                        <p:tgtEl>
                                          <p:spTgt spid="22530"/>
                                        </p:tgtEl>
                                      </p:cBhvr>
                                    </p:animEffect>
                                    <p:animScale>
                                      <p:cBhvr>
                                        <p:cTn id="8" dur="768" decel="100000"/>
                                        <p:tgtEl>
                                          <p:spTgt spid="22530"/>
                                        </p:tgtEl>
                                      </p:cBhvr>
                                      <p:from x="10000" y="10000"/>
                                      <p:to x="200000" y="450000"/>
                                    </p:animScale>
                                    <p:animScale>
                                      <p:cBhvr>
                                        <p:cTn id="9" dur="1230" accel="100000" fill="hold">
                                          <p:stCondLst>
                                            <p:cond delay="768"/>
                                          </p:stCondLst>
                                        </p:cTn>
                                        <p:tgtEl>
                                          <p:spTgt spid="22530"/>
                                        </p:tgtEl>
                                      </p:cBhvr>
                                      <p:from x="200000" y="450000"/>
                                      <p:to x="100000" y="100000"/>
                                    </p:animScale>
                                    <p:set>
                                      <p:cBhvr>
                                        <p:cTn id="10" dur="768" fill="hold"/>
                                        <p:tgtEl>
                                          <p:spTgt spid="22530"/>
                                        </p:tgtEl>
                                        <p:attrNameLst>
                                          <p:attrName>ppt_x</p:attrName>
                                        </p:attrNameLst>
                                      </p:cBhvr>
                                      <p:to>
                                        <p:strVal val="(0.5)"/>
                                      </p:to>
                                    </p:set>
                                    <p:anim from="(0.5)" to="(#ppt_x)" calcmode="lin" valueType="num">
                                      <p:cBhvr>
                                        <p:cTn id="11" dur="1230" accel="100000" fill="hold">
                                          <p:stCondLst>
                                            <p:cond delay="768"/>
                                          </p:stCondLst>
                                        </p:cTn>
                                        <p:tgtEl>
                                          <p:spTgt spid="22530"/>
                                        </p:tgtEl>
                                        <p:attrNameLst>
                                          <p:attrName>ppt_x</p:attrName>
                                        </p:attrNameLst>
                                      </p:cBhvr>
                                    </p:anim>
                                    <p:set>
                                      <p:cBhvr>
                                        <p:cTn id="12" dur="768" fill="hold"/>
                                        <p:tgtEl>
                                          <p:spTgt spid="22530"/>
                                        </p:tgtEl>
                                        <p:attrNameLst>
                                          <p:attrName>ppt_y</p:attrName>
                                        </p:attrNameLst>
                                      </p:cBhvr>
                                      <p:to>
                                        <p:strVal val="(#ppt_y+0.4)"/>
                                      </p:to>
                                    </p:set>
                                    <p:anim from="(#ppt_y+0.4)" to="(#ppt_y)" calcmode="lin" valueType="num">
                                      <p:cBhvr>
                                        <p:cTn id="13" dur="1230" accel="100000" fill="hold">
                                          <p:stCondLst>
                                            <p:cond delay="768"/>
                                          </p:stCondLst>
                                        </p:cTn>
                                        <p:tgtEl>
                                          <p:spTgt spid="22530"/>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22531">
                                            <p:txEl>
                                              <p:pRg st="1" end="1"/>
                                            </p:txEl>
                                          </p:spTgt>
                                        </p:tgtEl>
                                        <p:attrNameLst>
                                          <p:attrName>style.visibility</p:attrName>
                                        </p:attrNameLst>
                                      </p:cBhvr>
                                      <p:to>
                                        <p:strVal val="visible"/>
                                      </p:to>
                                    </p:set>
                                    <p:anim calcmode="lin" valueType="num">
                                      <p:cBhvr>
                                        <p:cTn id="18" dur="500" fill="hold"/>
                                        <p:tgtEl>
                                          <p:spTgt spid="22531">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22531">
                                            <p:txEl>
                                              <p:pRg st="1" end="1"/>
                                            </p:txEl>
                                          </p:spTgt>
                                        </p:tgtEl>
                                        <p:attrNameLst>
                                          <p:attrName>ppt_h</p:attrName>
                                        </p:attrNameLst>
                                      </p:cBhvr>
                                      <p:tavLst>
                                        <p:tav tm="0">
                                          <p:val>
                                            <p:fltVal val="0"/>
                                          </p:val>
                                        </p:tav>
                                        <p:tav tm="100000">
                                          <p:val>
                                            <p:strVal val="#ppt_h"/>
                                          </p:val>
                                        </p:tav>
                                      </p:tavLst>
                                    </p:anim>
                                    <p:animEffect transition="in" filter="fade">
                                      <p:cBhvr>
                                        <p:cTn id="20" dur="500"/>
                                        <p:tgtEl>
                                          <p:spTgt spid="22531">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22531">
                                            <p:txEl>
                                              <p:pRg st="2" end="2"/>
                                            </p:txEl>
                                          </p:spTgt>
                                        </p:tgtEl>
                                        <p:attrNameLst>
                                          <p:attrName>style.visibility</p:attrName>
                                        </p:attrNameLst>
                                      </p:cBhvr>
                                      <p:to>
                                        <p:strVal val="visible"/>
                                      </p:to>
                                    </p:set>
                                    <p:anim calcmode="lin" valueType="num">
                                      <p:cBhvr>
                                        <p:cTn id="25" dur="500" fill="hold"/>
                                        <p:tgtEl>
                                          <p:spTgt spid="22531">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22531">
                                            <p:txEl>
                                              <p:pRg st="2" end="2"/>
                                            </p:txEl>
                                          </p:spTgt>
                                        </p:tgtEl>
                                        <p:attrNameLst>
                                          <p:attrName>ppt_h</p:attrName>
                                        </p:attrNameLst>
                                      </p:cBhvr>
                                      <p:tavLst>
                                        <p:tav tm="0">
                                          <p:val>
                                            <p:fltVal val="0"/>
                                          </p:val>
                                        </p:tav>
                                        <p:tav tm="100000">
                                          <p:val>
                                            <p:strVal val="#ppt_h"/>
                                          </p:val>
                                        </p:tav>
                                      </p:tavLst>
                                    </p:anim>
                                    <p:animEffect transition="in" filter="fade">
                                      <p:cBhvr>
                                        <p:cTn id="27" dur="500"/>
                                        <p:tgtEl>
                                          <p:spTgt spid="22531">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22531">
                                            <p:txEl>
                                              <p:pRg st="3" end="3"/>
                                            </p:txEl>
                                          </p:spTgt>
                                        </p:tgtEl>
                                        <p:attrNameLst>
                                          <p:attrName>style.visibility</p:attrName>
                                        </p:attrNameLst>
                                      </p:cBhvr>
                                      <p:to>
                                        <p:strVal val="visible"/>
                                      </p:to>
                                    </p:set>
                                    <p:anim calcmode="lin" valueType="num">
                                      <p:cBhvr>
                                        <p:cTn id="32" dur="500" fill="hold"/>
                                        <p:tgtEl>
                                          <p:spTgt spid="22531">
                                            <p:txEl>
                                              <p:pRg st="3" end="3"/>
                                            </p:txEl>
                                          </p:spTgt>
                                        </p:tgtEl>
                                        <p:attrNameLst>
                                          <p:attrName>ppt_w</p:attrName>
                                        </p:attrNameLst>
                                      </p:cBhvr>
                                      <p:tavLst>
                                        <p:tav tm="0">
                                          <p:val>
                                            <p:fltVal val="0"/>
                                          </p:val>
                                        </p:tav>
                                        <p:tav tm="100000">
                                          <p:val>
                                            <p:strVal val="#ppt_w"/>
                                          </p:val>
                                        </p:tav>
                                      </p:tavLst>
                                    </p:anim>
                                    <p:anim calcmode="lin" valueType="num">
                                      <p:cBhvr>
                                        <p:cTn id="33" dur="500" fill="hold"/>
                                        <p:tgtEl>
                                          <p:spTgt spid="22531">
                                            <p:txEl>
                                              <p:pRg st="3" end="3"/>
                                            </p:txEl>
                                          </p:spTgt>
                                        </p:tgtEl>
                                        <p:attrNameLst>
                                          <p:attrName>ppt_h</p:attrName>
                                        </p:attrNameLst>
                                      </p:cBhvr>
                                      <p:tavLst>
                                        <p:tav tm="0">
                                          <p:val>
                                            <p:fltVal val="0"/>
                                          </p:val>
                                        </p:tav>
                                        <p:tav tm="100000">
                                          <p:val>
                                            <p:strVal val="#ppt_h"/>
                                          </p:val>
                                        </p:tav>
                                      </p:tavLst>
                                    </p:anim>
                                    <p:animEffect transition="in" filter="fade">
                                      <p:cBhvr>
                                        <p:cTn id="34" dur="500"/>
                                        <p:tgtEl>
                                          <p:spTgt spid="225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P spid="22530"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6BC5B0A-E668-469A-BB76-F0AC2475D601}"/>
              </a:ext>
            </a:extLst>
          </p:cNvPr>
          <p:cNvSpPr>
            <a:spLocks noGrp="1"/>
          </p:cNvSpPr>
          <p:nvPr>
            <p:ph idx="1"/>
          </p:nvPr>
        </p:nvSpPr>
        <p:spPr/>
        <p:txBody>
          <a:bodyPr>
            <a:normAutofit fontScale="70000" lnSpcReduction="20000"/>
          </a:bodyPr>
          <a:lstStyle/>
          <a:p>
            <a:pPr algn="just"/>
            <a:r>
              <a:rPr lang="en-MY" dirty="0"/>
              <a:t>Pendapat Pertama : Wajib menunaikan solat mengikut keadaan dan wajib mengqada semula solat apabila dapat menggunakan dan </a:t>
            </a:r>
            <a:r>
              <a:rPr lang="en-MY" dirty="0" err="1"/>
              <a:t>memperolehi</a:t>
            </a:r>
            <a:r>
              <a:rPr lang="en-MY" dirty="0"/>
              <a:t> air atau debu. Pendapat ini adalah pendapat ulama mazhab ash-</a:t>
            </a:r>
            <a:r>
              <a:rPr lang="en-MY" dirty="0" err="1"/>
              <a:t>Shafii</a:t>
            </a:r>
            <a:r>
              <a:rPr lang="en-MY" dirty="0"/>
              <a:t> dan pendapat kedua Imam </a:t>
            </a:r>
            <a:r>
              <a:rPr lang="en-MY" dirty="0" err="1"/>
              <a:t>MÉlik</a:t>
            </a:r>
            <a:r>
              <a:rPr lang="en-MY" dirty="0"/>
              <a:t>.</a:t>
            </a:r>
          </a:p>
          <a:p>
            <a:pPr algn="just"/>
            <a:r>
              <a:rPr lang="en-MY" dirty="0"/>
              <a:t> </a:t>
            </a:r>
          </a:p>
          <a:p>
            <a:pPr algn="just"/>
            <a:r>
              <a:rPr lang="en-MY" dirty="0"/>
              <a:t>Pendapat Kedua : Sunat menunaikan solat mengikut keadaan sedemikian dan wajib mengqada semula solat. Pendapat ini adalah pendapat al-</a:t>
            </a:r>
            <a:r>
              <a:rPr lang="en-MY" dirty="0" err="1"/>
              <a:t>Ghazaliy</a:t>
            </a:r>
            <a:r>
              <a:rPr lang="en-MY" dirty="0"/>
              <a:t> dan ulama mazhab ash-</a:t>
            </a:r>
            <a:r>
              <a:rPr lang="en-MY" dirty="0" err="1"/>
              <a:t>Shafii</a:t>
            </a:r>
            <a:r>
              <a:rPr lang="en-MY" dirty="0"/>
              <a:t> daripada Iraq.</a:t>
            </a:r>
          </a:p>
          <a:p>
            <a:pPr algn="just"/>
            <a:r>
              <a:rPr lang="en-MY" dirty="0"/>
              <a:t> </a:t>
            </a:r>
          </a:p>
          <a:p>
            <a:pPr algn="just"/>
            <a:r>
              <a:rPr lang="en-MY" dirty="0"/>
              <a:t>Pendapat Ketiga : Haram menunaikan solat dan wajib mengqada semula solat apabila </a:t>
            </a:r>
            <a:r>
              <a:rPr lang="en-MY" dirty="0" err="1"/>
              <a:t>memperolehi</a:t>
            </a:r>
            <a:r>
              <a:rPr lang="en-MY" dirty="0"/>
              <a:t> air atau debu. Pendapat ini adalah pendapat al-Imam Abu </a:t>
            </a:r>
            <a:r>
              <a:rPr lang="en-MY" dirty="0" err="1"/>
              <a:t>Hanifah</a:t>
            </a:r>
            <a:r>
              <a:rPr lang="en-MY" dirty="0"/>
              <a:t>, </a:t>
            </a:r>
            <a:r>
              <a:rPr lang="en-MY" dirty="0" err="1"/>
              <a:t>ath-Thawriy</a:t>
            </a:r>
            <a:r>
              <a:rPr lang="en-MY" dirty="0"/>
              <a:t>, al-‘</a:t>
            </a:r>
            <a:r>
              <a:rPr lang="en-MY" dirty="0" err="1"/>
              <a:t>Awza‘iy</a:t>
            </a:r>
            <a:r>
              <a:rPr lang="en-MY" dirty="0"/>
              <a:t>, pendapat pertama al-Imam Malik, al-Imam al-</a:t>
            </a:r>
            <a:r>
              <a:rPr lang="en-MY" dirty="0" err="1"/>
              <a:t>Haramayn</a:t>
            </a:r>
            <a:r>
              <a:rPr lang="en-MY" dirty="0"/>
              <a:t> dan ulama mazhab ash-</a:t>
            </a:r>
            <a:r>
              <a:rPr lang="en-MY" dirty="0" err="1"/>
              <a:t>Shafi’I</a:t>
            </a:r>
            <a:r>
              <a:rPr lang="en-MY" dirty="0"/>
              <a:t> daripada Khurasan.</a:t>
            </a:r>
          </a:p>
          <a:p>
            <a:endParaRPr lang="en-MY" dirty="0"/>
          </a:p>
        </p:txBody>
      </p:sp>
      <p:sp>
        <p:nvSpPr>
          <p:cNvPr id="3" name="Footer Placeholder 2">
            <a:extLst>
              <a:ext uri="{FF2B5EF4-FFF2-40B4-BE49-F238E27FC236}">
                <a16:creationId xmlns:a16="http://schemas.microsoft.com/office/drawing/2014/main" id="{E2933ACE-D715-4D51-8123-7A8EA93154A0}"/>
              </a:ext>
            </a:extLst>
          </p:cNvPr>
          <p:cNvSpPr>
            <a:spLocks noGrp="1"/>
          </p:cNvSpPr>
          <p:nvPr>
            <p:ph type="ftr" sz="quarter" idx="11"/>
          </p:nvPr>
        </p:nvSpPr>
        <p:spPr/>
        <p:txBody>
          <a:bodyPr/>
          <a:lstStyle/>
          <a:p>
            <a:pPr>
              <a:defRPr/>
            </a:pPr>
            <a:r>
              <a:rPr lang="en-US"/>
              <a:t>PUSAT PENGAJIAN SYARIAH FAKULTI PENGAJIAN KONTEMPORI ISLAM UNIVERSITI  SULTAN ZAINAL ABIDIN</a:t>
            </a:r>
          </a:p>
        </p:txBody>
      </p:sp>
    </p:spTree>
    <p:extLst>
      <p:ext uri="{BB962C8B-B14F-4D97-AF65-F5344CB8AC3E}">
        <p14:creationId xmlns:p14="http://schemas.microsoft.com/office/powerpoint/2010/main" val="1799720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r>
              <a:rPr lang="en-US" dirty="0" err="1"/>
              <a:t>Uzur</a:t>
            </a:r>
            <a:r>
              <a:rPr lang="en-US" dirty="0"/>
              <a:t> </a:t>
            </a:r>
            <a:r>
              <a:rPr lang="en-US" dirty="0" err="1"/>
              <a:t>shar‘iy</a:t>
            </a:r>
            <a:r>
              <a:rPr lang="en-US" dirty="0"/>
              <a:t> </a:t>
            </a:r>
            <a:r>
              <a:rPr lang="en-US" dirty="0" err="1"/>
              <a:t>dari</a:t>
            </a:r>
            <a:r>
              <a:rPr lang="en-US" dirty="0"/>
              <a:t> </a:t>
            </a:r>
            <a:r>
              <a:rPr lang="en-US" dirty="0" err="1"/>
              <a:t>sudut</a:t>
            </a:r>
            <a:r>
              <a:rPr lang="en-US" dirty="0"/>
              <a:t> </a:t>
            </a:r>
            <a:r>
              <a:rPr lang="en-US" dirty="0" err="1"/>
              <a:t>khusus</a:t>
            </a:r>
            <a:r>
              <a:rPr lang="en-US" dirty="0"/>
              <a:t> </a:t>
            </a:r>
            <a:r>
              <a:rPr lang="en-US" dirty="0" err="1"/>
              <a:t>mempunyai</a:t>
            </a:r>
            <a:r>
              <a:rPr lang="en-US" dirty="0"/>
              <a:t> </a:t>
            </a:r>
            <a:r>
              <a:rPr lang="en-US" dirty="0" err="1"/>
              <a:t>kaitan</a:t>
            </a:r>
            <a:r>
              <a:rPr lang="en-US" dirty="0"/>
              <a:t> </a:t>
            </a:r>
            <a:r>
              <a:rPr lang="en-US" dirty="0" err="1"/>
              <a:t>dengan</a:t>
            </a:r>
            <a:r>
              <a:rPr lang="en-US" dirty="0"/>
              <a:t> </a:t>
            </a:r>
            <a:r>
              <a:rPr lang="en-US" dirty="0" err="1"/>
              <a:t>hukum-hukum</a:t>
            </a:r>
            <a:r>
              <a:rPr lang="en-US" dirty="0"/>
              <a:t> </a:t>
            </a:r>
            <a:r>
              <a:rPr lang="en-US" dirty="0" err="1"/>
              <a:t>ibadat</a:t>
            </a:r>
            <a:r>
              <a:rPr lang="en-US" dirty="0"/>
              <a:t>. </a:t>
            </a:r>
            <a:r>
              <a:rPr lang="en-US" dirty="0" err="1"/>
              <a:t>Ia</a:t>
            </a:r>
            <a:r>
              <a:rPr lang="en-US" dirty="0"/>
              <a:t> </a:t>
            </a:r>
            <a:r>
              <a:rPr lang="en-US" dirty="0" err="1"/>
              <a:t>terbahagi</a:t>
            </a:r>
            <a:r>
              <a:rPr lang="en-US" dirty="0"/>
              <a:t> </a:t>
            </a:r>
            <a:r>
              <a:rPr lang="en-US" dirty="0" err="1"/>
              <a:t>kepada</a:t>
            </a:r>
            <a:r>
              <a:rPr lang="en-US" dirty="0"/>
              <a:t> </a:t>
            </a:r>
            <a:r>
              <a:rPr lang="en-US" dirty="0" err="1"/>
              <a:t>dua</a:t>
            </a:r>
            <a:r>
              <a:rPr lang="en-US" dirty="0"/>
              <a:t> </a:t>
            </a:r>
            <a:r>
              <a:rPr lang="en-US" dirty="0" err="1"/>
              <a:t>jenis</a:t>
            </a:r>
            <a:r>
              <a:rPr lang="en-US" dirty="0"/>
              <a:t>, </a:t>
            </a:r>
            <a:r>
              <a:rPr lang="en-US" dirty="0" err="1"/>
              <a:t>iaitu</a:t>
            </a:r>
            <a:r>
              <a:rPr lang="en-US" dirty="0"/>
              <a:t> :</a:t>
            </a:r>
            <a:endParaRPr lang="en-MY" dirty="0"/>
          </a:p>
          <a:p>
            <a:r>
              <a:rPr lang="en-US" dirty="0"/>
              <a:t> </a:t>
            </a:r>
            <a:endParaRPr lang="en-MY" dirty="0"/>
          </a:p>
          <a:p>
            <a:pPr lvl="0"/>
            <a:r>
              <a:rPr lang="en-US" dirty="0" err="1"/>
              <a:t>Uzur</a:t>
            </a:r>
            <a:r>
              <a:rPr lang="en-US" dirty="0"/>
              <a:t> </a:t>
            </a:r>
            <a:r>
              <a:rPr lang="en-US" dirty="0" err="1"/>
              <a:t>melibatkan</a:t>
            </a:r>
            <a:r>
              <a:rPr lang="en-US" dirty="0"/>
              <a:t> </a:t>
            </a:r>
            <a:r>
              <a:rPr lang="en-US" dirty="0" err="1"/>
              <a:t>individu</a:t>
            </a:r>
            <a:r>
              <a:rPr lang="en-US" dirty="0"/>
              <a:t> </a:t>
            </a:r>
            <a:r>
              <a:rPr lang="en-US" dirty="0" err="1"/>
              <a:t>tertentu</a:t>
            </a:r>
            <a:r>
              <a:rPr lang="en-US" dirty="0"/>
              <a:t>. </a:t>
            </a:r>
            <a:r>
              <a:rPr lang="en-US" dirty="0" err="1"/>
              <a:t>Contohnya</a:t>
            </a:r>
            <a:r>
              <a:rPr lang="en-US" dirty="0"/>
              <a:t>, </a:t>
            </a:r>
            <a:r>
              <a:rPr lang="en-US" dirty="0" err="1"/>
              <a:t>wanita</a:t>
            </a:r>
            <a:r>
              <a:rPr lang="en-US" dirty="0"/>
              <a:t> </a:t>
            </a:r>
            <a:r>
              <a:rPr lang="en-US" i="1" dirty="0" err="1"/>
              <a:t>istihadah,</a:t>
            </a:r>
            <a:r>
              <a:rPr lang="en-US" dirty="0" err="1"/>
              <a:t>pesakit</a:t>
            </a:r>
            <a:r>
              <a:rPr lang="en-US" dirty="0"/>
              <a:t> </a:t>
            </a:r>
            <a:r>
              <a:rPr lang="en-US" dirty="0" err="1"/>
              <a:t>kencing</a:t>
            </a:r>
            <a:r>
              <a:rPr lang="en-US" dirty="0"/>
              <a:t> </a:t>
            </a:r>
            <a:r>
              <a:rPr lang="en-US" dirty="0" err="1"/>
              <a:t>dedas</a:t>
            </a:r>
            <a:r>
              <a:rPr lang="en-US" dirty="0"/>
              <a:t>, </a:t>
            </a:r>
            <a:r>
              <a:rPr lang="en-US" dirty="0" err="1"/>
              <a:t>pesakit</a:t>
            </a:r>
            <a:r>
              <a:rPr lang="en-US" dirty="0"/>
              <a:t> yang </a:t>
            </a:r>
            <a:r>
              <a:rPr lang="en-US" dirty="0" err="1"/>
              <a:t>keluar</a:t>
            </a:r>
            <a:r>
              <a:rPr lang="en-US" dirty="0"/>
              <a:t> </a:t>
            </a:r>
            <a:r>
              <a:rPr lang="en-US" dirty="0" err="1"/>
              <a:t>angin</a:t>
            </a:r>
            <a:r>
              <a:rPr lang="en-US" dirty="0"/>
              <a:t> </a:t>
            </a:r>
            <a:r>
              <a:rPr lang="en-US" dirty="0" err="1"/>
              <a:t>tidak</a:t>
            </a:r>
            <a:r>
              <a:rPr lang="en-US" dirty="0"/>
              <a:t> </a:t>
            </a:r>
            <a:r>
              <a:rPr lang="en-US" dirty="0" err="1"/>
              <a:t>berhenti-henti</a:t>
            </a:r>
            <a:r>
              <a:rPr lang="en-US" dirty="0"/>
              <a:t>, </a:t>
            </a:r>
            <a:r>
              <a:rPr lang="en-US" dirty="0" err="1"/>
              <a:t>cedera</a:t>
            </a:r>
            <a:r>
              <a:rPr lang="en-US" dirty="0"/>
              <a:t> </a:t>
            </a:r>
            <a:r>
              <a:rPr lang="en-US" dirty="0" err="1"/>
              <a:t>parah</a:t>
            </a:r>
            <a:r>
              <a:rPr lang="en-US" dirty="0"/>
              <a:t>, </a:t>
            </a:r>
            <a:r>
              <a:rPr lang="en-US" dirty="0" err="1"/>
              <a:t>berterusan</a:t>
            </a:r>
            <a:r>
              <a:rPr lang="en-US" dirty="0"/>
              <a:t> </a:t>
            </a:r>
            <a:r>
              <a:rPr lang="en-US" dirty="0" err="1"/>
              <a:t>keluar</a:t>
            </a:r>
            <a:r>
              <a:rPr lang="en-US" dirty="0"/>
              <a:t> </a:t>
            </a:r>
            <a:r>
              <a:rPr lang="en-US" dirty="0" err="1"/>
              <a:t>darah</a:t>
            </a:r>
            <a:r>
              <a:rPr lang="en-US" dirty="0"/>
              <a:t> </a:t>
            </a:r>
            <a:r>
              <a:rPr lang="en-US" dirty="0" err="1"/>
              <a:t>dari</a:t>
            </a:r>
            <a:r>
              <a:rPr lang="en-US" dirty="0"/>
              <a:t> </a:t>
            </a:r>
            <a:r>
              <a:rPr lang="en-US" dirty="0" err="1"/>
              <a:t>hidung</a:t>
            </a:r>
            <a:r>
              <a:rPr lang="en-US" dirty="0"/>
              <a:t> </a:t>
            </a:r>
            <a:r>
              <a:rPr lang="en-US" dirty="0" err="1"/>
              <a:t>dan</a:t>
            </a:r>
            <a:r>
              <a:rPr lang="en-US" dirty="0"/>
              <a:t> </a:t>
            </a:r>
            <a:r>
              <a:rPr lang="en-US" dirty="0" err="1"/>
              <a:t>sebagainya</a:t>
            </a:r>
            <a:r>
              <a:rPr lang="en-US" dirty="0"/>
              <a:t>.</a:t>
            </a:r>
          </a:p>
          <a:p>
            <a:pPr lvl="0"/>
            <a:endParaRPr lang="en-MY" dirty="0"/>
          </a:p>
          <a:p>
            <a:r>
              <a:rPr lang="en-US" dirty="0" err="1"/>
              <a:t>Uzur</a:t>
            </a:r>
            <a:r>
              <a:rPr lang="en-US" dirty="0"/>
              <a:t> yang </a:t>
            </a:r>
            <a:r>
              <a:rPr lang="en-US" dirty="0" err="1"/>
              <a:t>datang</a:t>
            </a:r>
            <a:r>
              <a:rPr lang="en-US" dirty="0"/>
              <a:t> </a:t>
            </a:r>
            <a:r>
              <a:rPr lang="en-US" dirty="0" err="1"/>
              <a:t>secara</a:t>
            </a:r>
            <a:r>
              <a:rPr lang="en-US" dirty="0"/>
              <a:t> </a:t>
            </a:r>
            <a:r>
              <a:rPr lang="en-US" dirty="0" err="1"/>
              <a:t>tiba-tiba</a:t>
            </a:r>
            <a:r>
              <a:rPr lang="en-US" dirty="0"/>
              <a:t>. </a:t>
            </a:r>
            <a:r>
              <a:rPr lang="en-US" dirty="0" err="1"/>
              <a:t>Contohnya</a:t>
            </a:r>
            <a:r>
              <a:rPr lang="en-US" dirty="0"/>
              <a:t>, </a:t>
            </a:r>
            <a:r>
              <a:rPr lang="en-US" dirty="0" err="1"/>
              <a:t>seseorang</a:t>
            </a:r>
            <a:r>
              <a:rPr lang="en-US" dirty="0"/>
              <a:t> </a:t>
            </a:r>
            <a:r>
              <a:rPr lang="en-US" dirty="0" err="1"/>
              <a:t>ditimpa</a:t>
            </a:r>
            <a:r>
              <a:rPr lang="en-US" dirty="0"/>
              <a:t> </a:t>
            </a:r>
            <a:r>
              <a:rPr lang="en-US" dirty="0" err="1"/>
              <a:t>sakit</a:t>
            </a:r>
            <a:r>
              <a:rPr lang="en-US" dirty="0"/>
              <a:t> </a:t>
            </a:r>
            <a:r>
              <a:rPr lang="en-US" dirty="0" err="1"/>
              <a:t>dan</a:t>
            </a:r>
            <a:r>
              <a:rPr lang="en-US" dirty="0"/>
              <a:t> </a:t>
            </a:r>
            <a:r>
              <a:rPr lang="en-US" dirty="0" err="1"/>
              <a:t>menyebabkan</a:t>
            </a:r>
            <a:r>
              <a:rPr lang="en-US" dirty="0"/>
              <a:t> </a:t>
            </a:r>
            <a:r>
              <a:rPr lang="en-US" dirty="0" err="1"/>
              <a:t>tidak</a:t>
            </a:r>
            <a:r>
              <a:rPr lang="en-US" dirty="0"/>
              <a:t> </a:t>
            </a:r>
            <a:r>
              <a:rPr lang="en-US" dirty="0" err="1"/>
              <a:t>dapat</a:t>
            </a:r>
            <a:r>
              <a:rPr lang="en-US" dirty="0"/>
              <a:t> </a:t>
            </a:r>
            <a:r>
              <a:rPr lang="en-US" dirty="0" err="1"/>
              <a:t>melaksanakan</a:t>
            </a:r>
            <a:r>
              <a:rPr lang="en-US" dirty="0"/>
              <a:t> </a:t>
            </a:r>
            <a:r>
              <a:rPr lang="en-US" dirty="0" err="1"/>
              <a:t>ibadat</a:t>
            </a:r>
            <a:r>
              <a:rPr lang="en-US" dirty="0"/>
              <a:t> yang </a:t>
            </a:r>
            <a:r>
              <a:rPr lang="en-US" dirty="0" err="1"/>
              <a:t>wajib</a:t>
            </a:r>
            <a:r>
              <a:rPr lang="en-US" dirty="0"/>
              <a:t>. </a:t>
            </a:r>
          </a:p>
          <a:p>
            <a:endParaRPr lang="en-US" dirty="0"/>
          </a:p>
          <a:p>
            <a:r>
              <a:rPr lang="en-US" dirty="0" err="1"/>
              <a:t>Ulama</a:t>
            </a:r>
            <a:r>
              <a:rPr lang="en-US" dirty="0"/>
              <a:t> </a:t>
            </a:r>
            <a:r>
              <a:rPr lang="en-US" dirty="0" err="1"/>
              <a:t>bersepakat</a:t>
            </a:r>
            <a:r>
              <a:rPr lang="en-US" dirty="0"/>
              <a:t> </a:t>
            </a:r>
            <a:r>
              <a:rPr lang="en-US" dirty="0" err="1"/>
              <a:t>menyatakan</a:t>
            </a:r>
            <a:r>
              <a:rPr lang="en-US" dirty="0"/>
              <a:t> </a:t>
            </a:r>
            <a:r>
              <a:rPr lang="en-US" dirty="0" err="1"/>
              <a:t>penyakit</a:t>
            </a:r>
            <a:r>
              <a:rPr lang="en-US" dirty="0"/>
              <a:t> yang </a:t>
            </a:r>
            <a:r>
              <a:rPr lang="en-US" dirty="0" err="1"/>
              <a:t>datang</a:t>
            </a:r>
            <a:r>
              <a:rPr lang="en-US" dirty="0"/>
              <a:t> </a:t>
            </a:r>
            <a:r>
              <a:rPr lang="en-US" dirty="0" err="1"/>
              <a:t>secara</a:t>
            </a:r>
            <a:r>
              <a:rPr lang="en-US" dirty="0"/>
              <a:t> </a:t>
            </a:r>
            <a:r>
              <a:rPr lang="en-US" dirty="0" err="1"/>
              <a:t>tiba-tiba</a:t>
            </a:r>
            <a:r>
              <a:rPr lang="en-US" dirty="0"/>
              <a:t> </a:t>
            </a:r>
            <a:r>
              <a:rPr lang="en-US" dirty="0" err="1"/>
              <a:t>termasuk</a:t>
            </a:r>
            <a:r>
              <a:rPr lang="en-US" dirty="0"/>
              <a:t> </a:t>
            </a:r>
            <a:r>
              <a:rPr lang="en-US" dirty="0" err="1"/>
              <a:t>dalam</a:t>
            </a:r>
            <a:r>
              <a:rPr lang="en-US" dirty="0"/>
              <a:t> </a:t>
            </a:r>
            <a:r>
              <a:rPr lang="en-US" dirty="0" err="1"/>
              <a:t>kategori</a:t>
            </a:r>
            <a:r>
              <a:rPr lang="en-US" dirty="0"/>
              <a:t> </a:t>
            </a:r>
            <a:r>
              <a:rPr lang="en-US" dirty="0" err="1"/>
              <a:t>ini</a:t>
            </a:r>
            <a:r>
              <a:rPr lang="en-US" dirty="0"/>
              <a:t>. </a:t>
            </a:r>
            <a:r>
              <a:rPr lang="en-US" dirty="0" err="1"/>
              <a:t>Mereka</a:t>
            </a:r>
            <a:r>
              <a:rPr lang="en-US" dirty="0"/>
              <a:t> </a:t>
            </a:r>
            <a:r>
              <a:rPr lang="en-US" dirty="0" err="1"/>
              <a:t>berselisih</a:t>
            </a:r>
            <a:r>
              <a:rPr lang="en-US" dirty="0"/>
              <a:t> </a:t>
            </a:r>
            <a:r>
              <a:rPr lang="en-US" dirty="0" err="1"/>
              <a:t>pandangan</a:t>
            </a:r>
            <a:r>
              <a:rPr lang="en-US" dirty="0"/>
              <a:t> </a:t>
            </a:r>
            <a:r>
              <a:rPr lang="en-US" dirty="0" err="1"/>
              <a:t>mengenai</a:t>
            </a:r>
            <a:r>
              <a:rPr lang="en-US" dirty="0"/>
              <a:t> </a:t>
            </a:r>
            <a:r>
              <a:rPr lang="en-US" dirty="0" err="1"/>
              <a:t>kesejukan</a:t>
            </a:r>
            <a:r>
              <a:rPr lang="en-US" dirty="0"/>
              <a:t> </a:t>
            </a:r>
            <a:r>
              <a:rPr lang="en-US" dirty="0" err="1"/>
              <a:t>melampau</a:t>
            </a:r>
            <a:r>
              <a:rPr lang="en-US" dirty="0"/>
              <a:t>, </a:t>
            </a:r>
            <a:r>
              <a:rPr lang="en-US" dirty="0" err="1"/>
              <a:t>hujan</a:t>
            </a:r>
            <a:r>
              <a:rPr lang="en-US" dirty="0"/>
              <a:t> </a:t>
            </a:r>
            <a:r>
              <a:rPr lang="en-US" dirty="0" err="1"/>
              <a:t>lebat</a:t>
            </a:r>
            <a:r>
              <a:rPr lang="en-US" dirty="0"/>
              <a:t> </a:t>
            </a:r>
            <a:r>
              <a:rPr lang="en-US" dirty="0" err="1"/>
              <a:t>dan</a:t>
            </a:r>
            <a:r>
              <a:rPr lang="en-US" dirty="0"/>
              <a:t> </a:t>
            </a:r>
            <a:r>
              <a:rPr lang="en-US" dirty="0" err="1"/>
              <a:t>angin</a:t>
            </a:r>
            <a:r>
              <a:rPr lang="en-US" dirty="0"/>
              <a:t> </a:t>
            </a:r>
            <a:r>
              <a:rPr lang="en-US" dirty="0" err="1"/>
              <a:t>kencang</a:t>
            </a:r>
            <a:r>
              <a:rPr lang="en-US" dirty="0"/>
              <a:t> </a:t>
            </a:r>
            <a:r>
              <a:rPr lang="en-US" dirty="0" err="1"/>
              <a:t>adakah</a:t>
            </a:r>
            <a:r>
              <a:rPr lang="en-US" dirty="0"/>
              <a:t> </a:t>
            </a:r>
            <a:r>
              <a:rPr lang="en-US" dirty="0" err="1"/>
              <a:t>juga</a:t>
            </a:r>
            <a:r>
              <a:rPr lang="en-US" dirty="0"/>
              <a:t> </a:t>
            </a:r>
            <a:r>
              <a:rPr lang="en-US" dirty="0" err="1"/>
              <a:t>termasuk</a:t>
            </a:r>
            <a:r>
              <a:rPr lang="en-US" dirty="0"/>
              <a:t> </a:t>
            </a:r>
            <a:r>
              <a:rPr lang="en-US" dirty="0" err="1"/>
              <a:t>dalam</a:t>
            </a:r>
            <a:r>
              <a:rPr lang="en-US" dirty="0"/>
              <a:t> </a:t>
            </a:r>
            <a:r>
              <a:rPr lang="en-US" dirty="0" err="1"/>
              <a:t>kategori</a:t>
            </a:r>
            <a:r>
              <a:rPr lang="en-US" dirty="0"/>
              <a:t> </a:t>
            </a:r>
            <a:r>
              <a:rPr lang="en-US" dirty="0" err="1"/>
              <a:t>ini</a:t>
            </a:r>
            <a:r>
              <a:rPr lang="en-US" dirty="0"/>
              <a:t> </a:t>
            </a:r>
            <a:r>
              <a:rPr lang="en-US" dirty="0" err="1"/>
              <a:t>atau</a:t>
            </a:r>
            <a:r>
              <a:rPr lang="en-US" dirty="0"/>
              <a:t> </a:t>
            </a:r>
            <a:r>
              <a:rPr lang="en-US" dirty="0" err="1"/>
              <a:t>sebaliknya</a:t>
            </a:r>
            <a:r>
              <a:rPr lang="en-US" dirty="0"/>
              <a:t>. </a:t>
            </a:r>
            <a:endParaRPr lang="en-MY" dirty="0"/>
          </a:p>
          <a:p>
            <a:endParaRPr lang="en-MY" dirty="0"/>
          </a:p>
        </p:txBody>
      </p:sp>
      <p:sp>
        <p:nvSpPr>
          <p:cNvPr id="3" name="Footer Placeholder 2"/>
          <p:cNvSpPr>
            <a:spLocks noGrp="1"/>
          </p:cNvSpPr>
          <p:nvPr>
            <p:ph type="ftr" sz="quarter" idx="11"/>
          </p:nvPr>
        </p:nvSpPr>
        <p:spPr/>
        <p:txBody>
          <a:bodyPr/>
          <a:lstStyle/>
          <a:p>
            <a:pPr>
              <a:defRPr/>
            </a:pPr>
            <a:r>
              <a:rPr lang="en-US"/>
              <a:t>PUSAT PENGAJIAN SYARIAH FAKULTI PENGAJIAN KONTEMPORI ISLAM UNIVERSITI  SULTAN ZAINAL ABIDIN</a:t>
            </a:r>
          </a:p>
        </p:txBody>
      </p:sp>
      <p:sp>
        <p:nvSpPr>
          <p:cNvPr id="4" name="Title 3"/>
          <p:cNvSpPr>
            <a:spLocks noGrp="1"/>
          </p:cNvSpPr>
          <p:nvPr>
            <p:ph type="title"/>
          </p:nvPr>
        </p:nvSpPr>
        <p:spPr/>
        <p:txBody>
          <a:bodyPr>
            <a:noAutofit/>
          </a:bodyPr>
          <a:lstStyle/>
          <a:p>
            <a:pPr lvl="2" algn="ctr" rtl="0"/>
            <a:br>
              <a:rPr lang="en-US" sz="3600" b="1" dirty="0"/>
            </a:br>
            <a:br>
              <a:rPr lang="en-US" sz="3600" b="1" dirty="0"/>
            </a:br>
            <a:r>
              <a:rPr lang="en-US" sz="3200" b="1" dirty="0"/>
              <a:t>UZUR SHAR‘IY DARI SUDUT KHUSUS BERKAITAN HUKUM IBADAT</a:t>
            </a:r>
            <a:br>
              <a:rPr lang="en-MY" sz="3200" dirty="0"/>
            </a:br>
            <a:r>
              <a:rPr lang="en-US" sz="3600" b="1" dirty="0"/>
              <a:t> </a:t>
            </a:r>
            <a:br>
              <a:rPr lang="en-MY" sz="3600" dirty="0"/>
            </a:br>
            <a:endParaRPr lang="en-MY" sz="3600" dirty="0"/>
          </a:p>
        </p:txBody>
      </p:sp>
    </p:spTree>
    <p:extLst>
      <p:ext uri="{BB962C8B-B14F-4D97-AF65-F5344CB8AC3E}">
        <p14:creationId xmlns:p14="http://schemas.microsoft.com/office/powerpoint/2010/main" val="111554937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algn="just"/>
            <a:r>
              <a:rPr lang="en-MY" dirty="0" err="1"/>
              <a:t>Ulama</a:t>
            </a:r>
            <a:r>
              <a:rPr lang="en-MY" dirty="0"/>
              <a:t> </a:t>
            </a:r>
            <a:r>
              <a:rPr lang="en-MY" dirty="0" err="1"/>
              <a:t>mazhab</a:t>
            </a:r>
            <a:r>
              <a:rPr lang="en-MY" dirty="0"/>
              <a:t> </a:t>
            </a:r>
            <a:r>
              <a:rPr lang="en-MY" dirty="0" err="1"/>
              <a:t>empat</a:t>
            </a:r>
            <a:r>
              <a:rPr lang="en-MY" dirty="0"/>
              <a:t> </a:t>
            </a:r>
            <a:r>
              <a:rPr lang="en-MY" dirty="0" err="1"/>
              <a:t>berbeza</a:t>
            </a:r>
            <a:r>
              <a:rPr lang="en-MY" dirty="0"/>
              <a:t> </a:t>
            </a:r>
            <a:r>
              <a:rPr lang="en-MY" dirty="0" err="1"/>
              <a:t>pendapat</a:t>
            </a:r>
            <a:r>
              <a:rPr lang="en-MY" dirty="0"/>
              <a:t> </a:t>
            </a:r>
            <a:r>
              <a:rPr lang="en-MY" dirty="0" err="1"/>
              <a:t>mengenai</a:t>
            </a:r>
            <a:r>
              <a:rPr lang="en-MY" dirty="0"/>
              <a:t> orang yang </a:t>
            </a:r>
            <a:r>
              <a:rPr lang="en-MY" dirty="0" err="1"/>
              <a:t>uzur</a:t>
            </a:r>
            <a:r>
              <a:rPr lang="en-MY" dirty="0"/>
              <a:t> </a:t>
            </a:r>
            <a:r>
              <a:rPr lang="en-MY" dirty="0" err="1"/>
              <a:t>mampu</a:t>
            </a:r>
            <a:r>
              <a:rPr lang="en-MY" dirty="0"/>
              <a:t> </a:t>
            </a:r>
            <a:r>
              <a:rPr lang="en-MY" dirty="0" err="1"/>
              <a:t>berdiri</a:t>
            </a:r>
            <a:r>
              <a:rPr lang="en-MY" dirty="0"/>
              <a:t> </a:t>
            </a:r>
            <a:r>
              <a:rPr lang="en-MY" dirty="0" err="1"/>
              <a:t>tetapi</a:t>
            </a:r>
            <a:r>
              <a:rPr lang="en-MY" dirty="0"/>
              <a:t> </a:t>
            </a:r>
            <a:r>
              <a:rPr lang="en-MY" dirty="0" err="1"/>
              <a:t>tidak</a:t>
            </a:r>
            <a:r>
              <a:rPr lang="en-MY" dirty="0"/>
              <a:t> </a:t>
            </a:r>
            <a:r>
              <a:rPr lang="en-MY" dirty="0" err="1"/>
              <a:t>mampu</a:t>
            </a:r>
            <a:r>
              <a:rPr lang="en-MY" dirty="0"/>
              <a:t> </a:t>
            </a:r>
            <a:r>
              <a:rPr lang="en-MY" dirty="0" err="1"/>
              <a:t>rukuk</a:t>
            </a:r>
            <a:r>
              <a:rPr lang="en-MY" dirty="0"/>
              <a:t> </a:t>
            </a:r>
            <a:r>
              <a:rPr lang="en-MY" dirty="0" err="1"/>
              <a:t>dan</a:t>
            </a:r>
            <a:r>
              <a:rPr lang="en-MY" dirty="0"/>
              <a:t> </a:t>
            </a:r>
            <a:r>
              <a:rPr lang="en-MY" dirty="0" err="1"/>
              <a:t>sujud</a:t>
            </a:r>
            <a:r>
              <a:rPr lang="en-MY" dirty="0"/>
              <a:t> </a:t>
            </a:r>
            <a:r>
              <a:rPr lang="en-MY" dirty="0" err="1"/>
              <a:t>kepada</a:t>
            </a:r>
            <a:r>
              <a:rPr lang="en-MY" dirty="0"/>
              <a:t> </a:t>
            </a:r>
            <a:r>
              <a:rPr lang="en-MY" dirty="0" err="1"/>
              <a:t>dua</a:t>
            </a:r>
            <a:r>
              <a:rPr lang="en-MY" dirty="0"/>
              <a:t> </a:t>
            </a:r>
            <a:r>
              <a:rPr lang="en-MY" dirty="0" err="1"/>
              <a:t>pendapat</a:t>
            </a:r>
            <a:r>
              <a:rPr lang="en-MY" dirty="0"/>
              <a:t>.</a:t>
            </a:r>
          </a:p>
          <a:p>
            <a:pPr algn="just"/>
            <a:r>
              <a:rPr lang="en-MY" dirty="0"/>
              <a:t> </a:t>
            </a:r>
          </a:p>
          <a:p>
            <a:pPr algn="just"/>
            <a:r>
              <a:rPr lang="en-MY" dirty="0"/>
              <a:t>	</a:t>
            </a:r>
            <a:r>
              <a:rPr lang="en-MY" b="1" dirty="0" err="1"/>
              <a:t>Pendapat</a:t>
            </a:r>
            <a:r>
              <a:rPr lang="en-MY" b="1" dirty="0"/>
              <a:t> </a:t>
            </a:r>
            <a:r>
              <a:rPr lang="en-MY" b="1" dirty="0" err="1"/>
              <a:t>Pertama</a:t>
            </a:r>
            <a:r>
              <a:rPr lang="en-MY" b="1" dirty="0"/>
              <a:t> :</a:t>
            </a:r>
            <a:r>
              <a:rPr lang="en-MY" dirty="0"/>
              <a:t> </a:t>
            </a:r>
            <a:r>
              <a:rPr lang="en-MY" dirty="0" err="1"/>
              <a:t>Hendaklah</a:t>
            </a:r>
            <a:r>
              <a:rPr lang="en-MY" dirty="0"/>
              <a:t> </a:t>
            </a:r>
            <a:r>
              <a:rPr lang="en-MY" dirty="0" err="1"/>
              <a:t>menunaikan</a:t>
            </a:r>
            <a:r>
              <a:rPr lang="en-MY" dirty="0"/>
              <a:t> </a:t>
            </a:r>
            <a:r>
              <a:rPr lang="en-MY" dirty="0" err="1"/>
              <a:t>solat</a:t>
            </a:r>
            <a:r>
              <a:rPr lang="en-MY" dirty="0"/>
              <a:t> </a:t>
            </a:r>
            <a:r>
              <a:rPr lang="en-MY" dirty="0" err="1"/>
              <a:t>dalam</a:t>
            </a:r>
            <a:r>
              <a:rPr lang="en-MY" dirty="0"/>
              <a:t> </a:t>
            </a:r>
            <a:r>
              <a:rPr lang="en-MY" dirty="0" err="1"/>
              <a:t>keadaan</a:t>
            </a:r>
            <a:r>
              <a:rPr lang="en-MY" dirty="0"/>
              <a:t> </a:t>
            </a:r>
            <a:r>
              <a:rPr lang="en-MY" dirty="0" err="1"/>
              <a:t>berdiri</a:t>
            </a:r>
            <a:r>
              <a:rPr lang="en-MY" dirty="0"/>
              <a:t> </a:t>
            </a:r>
            <a:r>
              <a:rPr lang="en-MY" dirty="0" err="1"/>
              <a:t>dan</a:t>
            </a:r>
            <a:r>
              <a:rPr lang="en-MY" dirty="0"/>
              <a:t> </a:t>
            </a:r>
            <a:r>
              <a:rPr lang="en-MY" dirty="0" err="1"/>
              <a:t>menggunakan</a:t>
            </a:r>
            <a:r>
              <a:rPr lang="en-MY" dirty="0"/>
              <a:t> </a:t>
            </a:r>
            <a:r>
              <a:rPr lang="en-MY" dirty="0" err="1"/>
              <a:t>isyarat</a:t>
            </a:r>
            <a:r>
              <a:rPr lang="en-MY" dirty="0"/>
              <a:t> </a:t>
            </a:r>
            <a:r>
              <a:rPr lang="en-MY" dirty="0" err="1"/>
              <a:t>untuk</a:t>
            </a:r>
            <a:r>
              <a:rPr lang="en-MY" dirty="0"/>
              <a:t> </a:t>
            </a:r>
            <a:r>
              <a:rPr lang="en-MY" dirty="0" err="1"/>
              <a:t>rukuk</a:t>
            </a:r>
            <a:r>
              <a:rPr lang="en-MY" dirty="0"/>
              <a:t> </a:t>
            </a:r>
            <a:r>
              <a:rPr lang="en-MY" dirty="0" err="1"/>
              <a:t>dan</a:t>
            </a:r>
            <a:r>
              <a:rPr lang="en-MY" dirty="0"/>
              <a:t> </a:t>
            </a:r>
            <a:r>
              <a:rPr lang="en-MY" dirty="0" err="1"/>
              <a:t>sujud</a:t>
            </a:r>
            <a:r>
              <a:rPr lang="en-MY" dirty="0"/>
              <a:t>. </a:t>
            </a:r>
            <a:r>
              <a:rPr lang="en-MY" dirty="0" err="1"/>
              <a:t>Pendapat</a:t>
            </a:r>
            <a:r>
              <a:rPr lang="en-MY" dirty="0"/>
              <a:t> </a:t>
            </a:r>
            <a:r>
              <a:rPr lang="en-MY" dirty="0" err="1"/>
              <a:t>ini</a:t>
            </a:r>
            <a:r>
              <a:rPr lang="en-MY" dirty="0"/>
              <a:t> </a:t>
            </a:r>
            <a:r>
              <a:rPr lang="en-MY" dirty="0" err="1"/>
              <a:t>adalah</a:t>
            </a:r>
            <a:r>
              <a:rPr lang="en-MY" dirty="0"/>
              <a:t> </a:t>
            </a:r>
            <a:r>
              <a:rPr lang="en-MY" dirty="0" err="1"/>
              <a:t>pendapat</a:t>
            </a:r>
            <a:r>
              <a:rPr lang="en-MY" dirty="0"/>
              <a:t> al-Imam Malik, ash-</a:t>
            </a:r>
            <a:r>
              <a:rPr lang="en-MY" dirty="0" err="1"/>
              <a:t>Shafi’i</a:t>
            </a:r>
            <a:r>
              <a:rPr lang="en-MY" dirty="0"/>
              <a:t> </a:t>
            </a:r>
            <a:r>
              <a:rPr lang="en-MY" dirty="0" err="1"/>
              <a:t>dan</a:t>
            </a:r>
            <a:r>
              <a:rPr lang="en-MY" dirty="0"/>
              <a:t> </a:t>
            </a:r>
            <a:r>
              <a:rPr lang="en-MY" dirty="0" err="1"/>
              <a:t>AÍmad</a:t>
            </a:r>
            <a:r>
              <a:rPr lang="en-MY" dirty="0"/>
              <a:t>.</a:t>
            </a:r>
          </a:p>
          <a:p>
            <a:pPr algn="just"/>
            <a:r>
              <a:rPr lang="en-MY" dirty="0" err="1"/>
              <a:t>Baginda</a:t>
            </a:r>
            <a:r>
              <a:rPr lang="en-MY" dirty="0"/>
              <a:t> </a:t>
            </a:r>
            <a:r>
              <a:rPr lang="en-MY" dirty="0" err="1"/>
              <a:t>bersabda</a:t>
            </a:r>
            <a:r>
              <a:rPr lang="en-MY" dirty="0"/>
              <a:t> :</a:t>
            </a:r>
          </a:p>
          <a:p>
            <a:pPr algn="just"/>
            <a:r>
              <a:rPr lang="en-MY" dirty="0"/>
              <a:t> </a:t>
            </a:r>
          </a:p>
          <a:p>
            <a:pPr algn="just" rtl="1"/>
            <a:r>
              <a:rPr lang="ar-SA" b="1" dirty="0"/>
              <a:t>صَلِّ قَائِمًا فَإِنْ لَمْ تَسْتَطِعْ فَقَاعِدًا فَإِنْ لَمْ تَسْتَطِعْ فَعَلَى جَنْبٍ....</a:t>
            </a:r>
            <a:endParaRPr lang="en-MY" b="1" dirty="0"/>
          </a:p>
          <a:p>
            <a:pPr algn="just" rtl="1"/>
            <a:endParaRPr lang="en-MY" dirty="0"/>
          </a:p>
          <a:p>
            <a:pPr algn="just"/>
            <a:r>
              <a:rPr lang="en-US" dirty="0" err="1"/>
              <a:t>Maksudnya</a:t>
            </a:r>
            <a:r>
              <a:rPr lang="en-US" dirty="0"/>
              <a:t>: </a:t>
            </a:r>
            <a:r>
              <a:rPr lang="en-US" dirty="0" err="1"/>
              <a:t>Solatlah</a:t>
            </a:r>
            <a:r>
              <a:rPr lang="en-US" dirty="0"/>
              <a:t> </a:t>
            </a:r>
            <a:r>
              <a:rPr lang="en-US" dirty="0" err="1"/>
              <a:t>kamu</a:t>
            </a:r>
            <a:r>
              <a:rPr lang="en-US" dirty="0"/>
              <a:t> </a:t>
            </a:r>
            <a:r>
              <a:rPr lang="en-US" dirty="0" err="1"/>
              <a:t>dalam</a:t>
            </a:r>
            <a:r>
              <a:rPr lang="en-US" dirty="0"/>
              <a:t> </a:t>
            </a:r>
            <a:r>
              <a:rPr lang="en-US" dirty="0" err="1"/>
              <a:t>keadaan</a:t>
            </a:r>
            <a:r>
              <a:rPr lang="en-US" dirty="0"/>
              <a:t> </a:t>
            </a:r>
            <a:r>
              <a:rPr lang="en-US" dirty="0" err="1"/>
              <a:t>berdiri</a:t>
            </a:r>
            <a:r>
              <a:rPr lang="en-US" dirty="0"/>
              <a:t>, </a:t>
            </a:r>
            <a:r>
              <a:rPr lang="en-US" dirty="0" err="1"/>
              <a:t>sekiranya</a:t>
            </a:r>
            <a:r>
              <a:rPr lang="en-US" dirty="0"/>
              <a:t> </a:t>
            </a:r>
            <a:r>
              <a:rPr lang="en-US" dirty="0" err="1"/>
              <a:t>tidak</a:t>
            </a:r>
            <a:r>
              <a:rPr lang="en-US" dirty="0"/>
              <a:t> </a:t>
            </a:r>
            <a:r>
              <a:rPr lang="en-US" dirty="0" err="1"/>
              <a:t>mampu</a:t>
            </a:r>
            <a:r>
              <a:rPr lang="en-US" dirty="0"/>
              <a:t>, </a:t>
            </a:r>
            <a:r>
              <a:rPr lang="en-US" dirty="0" err="1"/>
              <a:t>dalam</a:t>
            </a:r>
            <a:r>
              <a:rPr lang="en-US" dirty="0"/>
              <a:t> </a:t>
            </a:r>
            <a:r>
              <a:rPr lang="en-US" dirty="0" err="1"/>
              <a:t>keadaan</a:t>
            </a:r>
            <a:r>
              <a:rPr lang="en-US" dirty="0"/>
              <a:t> </a:t>
            </a:r>
            <a:r>
              <a:rPr lang="en-US" dirty="0" err="1"/>
              <a:t>duduk</a:t>
            </a:r>
            <a:r>
              <a:rPr lang="en-US" dirty="0"/>
              <a:t> </a:t>
            </a:r>
            <a:r>
              <a:rPr lang="en-US" dirty="0" err="1"/>
              <a:t>dan</a:t>
            </a:r>
            <a:r>
              <a:rPr lang="en-US" dirty="0"/>
              <a:t> </a:t>
            </a:r>
            <a:r>
              <a:rPr lang="en-US" dirty="0" err="1"/>
              <a:t>sekiranya</a:t>
            </a:r>
            <a:r>
              <a:rPr lang="en-US" dirty="0"/>
              <a:t> </a:t>
            </a:r>
            <a:r>
              <a:rPr lang="en-US" dirty="0" err="1"/>
              <a:t>tidak</a:t>
            </a:r>
            <a:r>
              <a:rPr lang="en-US" dirty="0"/>
              <a:t> </a:t>
            </a:r>
            <a:r>
              <a:rPr lang="en-US" dirty="0" err="1"/>
              <a:t>mampu</a:t>
            </a:r>
            <a:r>
              <a:rPr lang="en-US" dirty="0"/>
              <a:t>, </a:t>
            </a:r>
            <a:r>
              <a:rPr lang="en-US" dirty="0" err="1"/>
              <a:t>dalam</a:t>
            </a:r>
            <a:r>
              <a:rPr lang="en-US" dirty="0"/>
              <a:t> </a:t>
            </a:r>
            <a:r>
              <a:rPr lang="en-US" dirty="0" err="1"/>
              <a:t>keadaan</a:t>
            </a:r>
            <a:r>
              <a:rPr lang="en-US" dirty="0"/>
              <a:t> </a:t>
            </a:r>
            <a:r>
              <a:rPr lang="en-US" dirty="0" err="1"/>
              <a:t>mengiring</a:t>
            </a:r>
            <a:endParaRPr lang="en-MY" dirty="0"/>
          </a:p>
        </p:txBody>
      </p:sp>
      <p:sp>
        <p:nvSpPr>
          <p:cNvPr id="3" name="Footer Placeholder 2"/>
          <p:cNvSpPr>
            <a:spLocks noGrp="1"/>
          </p:cNvSpPr>
          <p:nvPr>
            <p:ph type="ftr" sz="quarter" idx="11"/>
          </p:nvPr>
        </p:nvSpPr>
        <p:spPr/>
        <p:txBody>
          <a:bodyPr/>
          <a:lstStyle/>
          <a:p>
            <a:pPr>
              <a:defRPr/>
            </a:pPr>
            <a:r>
              <a:rPr lang="en-US"/>
              <a:t>PUSAT PENGAJIAN SYARIAH FAKULTI PENGAJIAN KONTEMPORI ISLAM UNIVERSITI  SULTAN ZAINAL ABIDIN</a:t>
            </a:r>
          </a:p>
        </p:txBody>
      </p:sp>
      <p:sp>
        <p:nvSpPr>
          <p:cNvPr id="4" name="Title 3"/>
          <p:cNvSpPr>
            <a:spLocks noGrp="1"/>
          </p:cNvSpPr>
          <p:nvPr>
            <p:ph type="title"/>
          </p:nvPr>
        </p:nvSpPr>
        <p:spPr/>
        <p:txBody>
          <a:bodyPr>
            <a:noAutofit/>
          </a:bodyPr>
          <a:lstStyle/>
          <a:p>
            <a:pPr lvl="2" algn="ctr" rtl="0">
              <a:spcBef>
                <a:spcPct val="0"/>
              </a:spcBef>
            </a:pPr>
            <a:br>
              <a:rPr lang="en-MY" sz="3200" b="1" dirty="0"/>
            </a:br>
            <a:r>
              <a:rPr lang="en-MY" sz="3200" b="1" dirty="0"/>
              <a:t>MAMPU BERDIRI TETAPI TIDAK MAMPU RUKUK DAN SUJUD</a:t>
            </a:r>
            <a:br>
              <a:rPr lang="en-MY" sz="3200" dirty="0"/>
            </a:br>
            <a:endParaRPr lang="en-MY" sz="3200" dirty="0"/>
          </a:p>
        </p:txBody>
      </p:sp>
    </p:spTree>
    <p:extLst>
      <p:ext uri="{BB962C8B-B14F-4D97-AF65-F5344CB8AC3E}">
        <p14:creationId xmlns:p14="http://schemas.microsoft.com/office/powerpoint/2010/main" val="24448280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lgn="just"/>
            <a:r>
              <a:rPr lang="en-MY" b="1" dirty="0" err="1"/>
              <a:t>Pendapat</a:t>
            </a:r>
            <a:r>
              <a:rPr lang="en-MY" b="1" dirty="0"/>
              <a:t> </a:t>
            </a:r>
            <a:r>
              <a:rPr lang="en-MY" b="1" dirty="0" err="1"/>
              <a:t>Kedua</a:t>
            </a:r>
            <a:r>
              <a:rPr lang="en-MY" b="1" dirty="0"/>
              <a:t> : </a:t>
            </a:r>
            <a:r>
              <a:rPr lang="en-MY" dirty="0" err="1"/>
              <a:t>Seseorang</a:t>
            </a:r>
            <a:r>
              <a:rPr lang="en-MY" dirty="0"/>
              <a:t> yang </a:t>
            </a:r>
            <a:r>
              <a:rPr lang="en-MY" dirty="0" err="1"/>
              <a:t>mampu</a:t>
            </a:r>
            <a:r>
              <a:rPr lang="en-MY" dirty="0"/>
              <a:t> </a:t>
            </a:r>
            <a:r>
              <a:rPr lang="en-MY" dirty="0" err="1"/>
              <a:t>berdiri</a:t>
            </a:r>
            <a:r>
              <a:rPr lang="en-MY" dirty="0"/>
              <a:t> </a:t>
            </a:r>
            <a:r>
              <a:rPr lang="en-MY" dirty="0" err="1"/>
              <a:t>dalam</a:t>
            </a:r>
            <a:r>
              <a:rPr lang="en-MY" dirty="0"/>
              <a:t> </a:t>
            </a:r>
            <a:r>
              <a:rPr lang="en-MY" dirty="0" err="1"/>
              <a:t>solat</a:t>
            </a:r>
            <a:r>
              <a:rPr lang="en-MY" dirty="0"/>
              <a:t>, </a:t>
            </a:r>
            <a:r>
              <a:rPr lang="en-MY" dirty="0" err="1"/>
              <a:t>tetapi</a:t>
            </a:r>
            <a:r>
              <a:rPr lang="en-MY" dirty="0"/>
              <a:t> </a:t>
            </a:r>
            <a:r>
              <a:rPr lang="en-MY" dirty="0" err="1"/>
              <a:t>tidak</a:t>
            </a:r>
            <a:r>
              <a:rPr lang="en-MY" dirty="0"/>
              <a:t> </a:t>
            </a:r>
            <a:r>
              <a:rPr lang="en-MY" dirty="0" err="1"/>
              <a:t>mampu</a:t>
            </a:r>
            <a:r>
              <a:rPr lang="en-MY" dirty="0"/>
              <a:t> </a:t>
            </a:r>
            <a:r>
              <a:rPr lang="en-MY" dirty="0" err="1"/>
              <a:t>rukuk</a:t>
            </a:r>
            <a:r>
              <a:rPr lang="en-MY" dirty="0"/>
              <a:t> </a:t>
            </a:r>
            <a:r>
              <a:rPr lang="en-MY" dirty="0" err="1"/>
              <a:t>dan</a:t>
            </a:r>
            <a:r>
              <a:rPr lang="en-MY" dirty="0"/>
              <a:t> </a:t>
            </a:r>
            <a:r>
              <a:rPr lang="en-MY" dirty="0" err="1"/>
              <a:t>sujud</a:t>
            </a:r>
            <a:r>
              <a:rPr lang="en-MY" dirty="0"/>
              <a:t>, </a:t>
            </a:r>
            <a:r>
              <a:rPr lang="en-MY" dirty="0" err="1"/>
              <a:t>gugur</a:t>
            </a:r>
            <a:r>
              <a:rPr lang="en-MY" dirty="0"/>
              <a:t> </a:t>
            </a:r>
            <a:r>
              <a:rPr lang="en-MY" dirty="0" err="1"/>
              <a:t>kewajipan</a:t>
            </a:r>
            <a:r>
              <a:rPr lang="en-MY" dirty="0"/>
              <a:t> </a:t>
            </a:r>
            <a:r>
              <a:rPr lang="en-MY" dirty="0" err="1"/>
              <a:t>berdiri</a:t>
            </a:r>
            <a:r>
              <a:rPr lang="en-MY" dirty="0"/>
              <a:t>. </a:t>
            </a:r>
            <a:r>
              <a:rPr lang="en-MY" dirty="0" err="1"/>
              <a:t>Pendapat</a:t>
            </a:r>
            <a:r>
              <a:rPr lang="en-MY" dirty="0"/>
              <a:t> </a:t>
            </a:r>
            <a:r>
              <a:rPr lang="en-MY" dirty="0" err="1"/>
              <a:t>ini</a:t>
            </a:r>
            <a:r>
              <a:rPr lang="en-MY" dirty="0"/>
              <a:t> </a:t>
            </a:r>
            <a:r>
              <a:rPr lang="en-MY" dirty="0" err="1"/>
              <a:t>merupakan</a:t>
            </a:r>
            <a:r>
              <a:rPr lang="en-MY" dirty="0"/>
              <a:t> </a:t>
            </a:r>
            <a:r>
              <a:rPr lang="en-MY" dirty="0" err="1"/>
              <a:t>pendapat</a:t>
            </a:r>
            <a:r>
              <a:rPr lang="en-MY" dirty="0"/>
              <a:t> Imam Abu </a:t>
            </a:r>
            <a:r>
              <a:rPr lang="en-MY" dirty="0" err="1"/>
              <a:t>Hanifah</a:t>
            </a:r>
            <a:r>
              <a:rPr lang="en-MY" dirty="0"/>
              <a:t> </a:t>
            </a:r>
            <a:r>
              <a:rPr lang="en-MY" dirty="0" err="1"/>
              <a:t>dan</a:t>
            </a:r>
            <a:r>
              <a:rPr lang="en-MY" dirty="0"/>
              <a:t> </a:t>
            </a:r>
            <a:r>
              <a:rPr lang="en-MY" dirty="0" err="1"/>
              <a:t>murid-muridnya</a:t>
            </a:r>
            <a:r>
              <a:rPr lang="en-MY" dirty="0"/>
              <a:t>, </a:t>
            </a:r>
            <a:r>
              <a:rPr lang="en-MY" dirty="0" err="1"/>
              <a:t>berdasarkan</a:t>
            </a:r>
            <a:r>
              <a:rPr lang="en-MY" dirty="0"/>
              <a:t> </a:t>
            </a:r>
            <a:r>
              <a:rPr lang="en-MY" dirty="0" err="1"/>
              <a:t>qiyas</a:t>
            </a:r>
            <a:r>
              <a:rPr lang="en-MY" dirty="0"/>
              <a:t> </a:t>
            </a:r>
            <a:r>
              <a:rPr lang="en-MY" dirty="0" err="1"/>
              <a:t>kepada</a:t>
            </a:r>
            <a:r>
              <a:rPr lang="en-MY" dirty="0"/>
              <a:t> </a:t>
            </a:r>
            <a:r>
              <a:rPr lang="en-MY" dirty="0" err="1"/>
              <a:t>solat</a:t>
            </a:r>
            <a:r>
              <a:rPr lang="en-MY" dirty="0"/>
              <a:t> </a:t>
            </a:r>
            <a:r>
              <a:rPr lang="en-MY" dirty="0" err="1"/>
              <a:t>sunat</a:t>
            </a:r>
            <a:r>
              <a:rPr lang="en-MY" dirty="0"/>
              <a:t> di </a:t>
            </a:r>
            <a:r>
              <a:rPr lang="en-MY" dirty="0" err="1"/>
              <a:t>atas</a:t>
            </a:r>
            <a:r>
              <a:rPr lang="en-MY" dirty="0"/>
              <a:t> </a:t>
            </a:r>
            <a:r>
              <a:rPr lang="en-MY" dirty="0" err="1"/>
              <a:t>kenderaan</a:t>
            </a:r>
            <a:r>
              <a:rPr lang="en-MY" dirty="0"/>
              <a:t>.</a:t>
            </a:r>
          </a:p>
          <a:p>
            <a:pPr algn="just"/>
            <a:r>
              <a:rPr lang="en-MY" dirty="0"/>
              <a:t> </a:t>
            </a:r>
          </a:p>
          <a:p>
            <a:pPr algn="just"/>
            <a:r>
              <a:rPr lang="en-MY" dirty="0" err="1"/>
              <a:t>Kesimpulan</a:t>
            </a:r>
            <a:r>
              <a:rPr lang="en-MY" dirty="0"/>
              <a:t>, </a:t>
            </a:r>
            <a:r>
              <a:rPr lang="en-MY" dirty="0" err="1"/>
              <a:t>berdasarkan</a:t>
            </a:r>
            <a:r>
              <a:rPr lang="en-MY" dirty="0"/>
              <a:t> </a:t>
            </a:r>
            <a:r>
              <a:rPr lang="en-MY" dirty="0" err="1"/>
              <a:t>kepada</a:t>
            </a:r>
            <a:r>
              <a:rPr lang="en-MY" dirty="0"/>
              <a:t> </a:t>
            </a:r>
            <a:r>
              <a:rPr lang="en-MY" dirty="0" err="1"/>
              <a:t>kedua-dua</a:t>
            </a:r>
            <a:r>
              <a:rPr lang="en-MY" dirty="0"/>
              <a:t> </a:t>
            </a:r>
            <a:r>
              <a:rPr lang="en-MY" dirty="0" err="1"/>
              <a:t>pendapat</a:t>
            </a:r>
            <a:r>
              <a:rPr lang="en-MY" dirty="0"/>
              <a:t> di </a:t>
            </a:r>
            <a:r>
              <a:rPr lang="en-MY" dirty="0" err="1"/>
              <a:t>atas</a:t>
            </a:r>
            <a:r>
              <a:rPr lang="en-MY" dirty="0"/>
              <a:t>, </a:t>
            </a:r>
            <a:r>
              <a:rPr lang="en-MY" dirty="0" err="1"/>
              <a:t>pendapat</a:t>
            </a:r>
            <a:r>
              <a:rPr lang="en-MY" dirty="0"/>
              <a:t> </a:t>
            </a:r>
            <a:r>
              <a:rPr lang="en-MY" dirty="0" err="1"/>
              <a:t>pertama</a:t>
            </a:r>
            <a:r>
              <a:rPr lang="en-MY" dirty="0"/>
              <a:t> </a:t>
            </a:r>
            <a:r>
              <a:rPr lang="en-MY" dirty="0" err="1"/>
              <a:t>adalah</a:t>
            </a:r>
            <a:r>
              <a:rPr lang="en-MY" dirty="0"/>
              <a:t> yang paling </a:t>
            </a:r>
            <a:r>
              <a:rPr lang="en-MY" dirty="0" err="1"/>
              <a:t>sahih</a:t>
            </a:r>
            <a:r>
              <a:rPr lang="en-MY" dirty="0"/>
              <a:t> </a:t>
            </a:r>
            <a:r>
              <a:rPr lang="en-MY" dirty="0" err="1"/>
              <a:t>dan</a:t>
            </a:r>
            <a:r>
              <a:rPr lang="en-MY" dirty="0"/>
              <a:t> </a:t>
            </a:r>
            <a:r>
              <a:rPr lang="en-MY" dirty="0" err="1"/>
              <a:t>tepat</a:t>
            </a:r>
            <a:r>
              <a:rPr lang="en-MY" dirty="0"/>
              <a:t>, </a:t>
            </a:r>
            <a:r>
              <a:rPr lang="en-MY" dirty="0" err="1"/>
              <a:t>kerana</a:t>
            </a:r>
            <a:r>
              <a:rPr lang="en-MY" dirty="0"/>
              <a:t> </a:t>
            </a:r>
            <a:r>
              <a:rPr lang="en-MY" dirty="0" err="1"/>
              <a:t>berdasarkan</a:t>
            </a:r>
            <a:r>
              <a:rPr lang="en-MY" dirty="0"/>
              <a:t> </a:t>
            </a:r>
            <a:r>
              <a:rPr lang="en-MY" dirty="0" err="1"/>
              <a:t>firman</a:t>
            </a:r>
            <a:r>
              <a:rPr lang="en-MY" dirty="0"/>
              <a:t> Allah S.W.T </a:t>
            </a:r>
            <a:r>
              <a:rPr lang="en-MY" dirty="0" err="1"/>
              <a:t>dalam</a:t>
            </a:r>
            <a:r>
              <a:rPr lang="en-MY" dirty="0"/>
              <a:t> surah al-</a:t>
            </a:r>
            <a:r>
              <a:rPr lang="en-MY" dirty="0" err="1"/>
              <a:t>Baqarah</a:t>
            </a:r>
            <a:r>
              <a:rPr lang="en-MY" dirty="0"/>
              <a:t> </a:t>
            </a:r>
            <a:r>
              <a:rPr lang="en-MY" dirty="0" err="1"/>
              <a:t>ayat</a:t>
            </a:r>
            <a:r>
              <a:rPr lang="en-MY" dirty="0"/>
              <a:t> 238 </a:t>
            </a:r>
            <a:r>
              <a:rPr lang="en-MY" dirty="0" err="1"/>
              <a:t>dan</a:t>
            </a:r>
            <a:r>
              <a:rPr lang="en-MY" dirty="0"/>
              <a:t> </a:t>
            </a:r>
            <a:r>
              <a:rPr lang="en-MY" dirty="0" err="1"/>
              <a:t>hadis</a:t>
            </a:r>
            <a:r>
              <a:rPr lang="en-MY" dirty="0"/>
              <a:t> yang </a:t>
            </a:r>
            <a:r>
              <a:rPr lang="en-MY" dirty="0" err="1"/>
              <a:t>diriwayatkan</a:t>
            </a:r>
            <a:r>
              <a:rPr lang="en-MY" dirty="0"/>
              <a:t> </a:t>
            </a:r>
            <a:r>
              <a:rPr lang="en-MY" dirty="0" err="1"/>
              <a:t>daripada</a:t>
            </a:r>
            <a:r>
              <a:rPr lang="en-MY" dirty="0"/>
              <a:t> ‘Imran bin </a:t>
            </a:r>
            <a:r>
              <a:rPr lang="en-MY" dirty="0" err="1"/>
              <a:t>Husayn</a:t>
            </a:r>
            <a:r>
              <a:rPr lang="en-MY" dirty="0"/>
              <a:t> </a:t>
            </a:r>
            <a:r>
              <a:rPr lang="en-MY" dirty="0" err="1"/>
              <a:t>r.a.</a:t>
            </a:r>
            <a:r>
              <a:rPr lang="en-MY" dirty="0"/>
              <a:t> </a:t>
            </a:r>
          </a:p>
        </p:txBody>
      </p:sp>
      <p:sp>
        <p:nvSpPr>
          <p:cNvPr id="3" name="Footer Placeholder 2"/>
          <p:cNvSpPr>
            <a:spLocks noGrp="1"/>
          </p:cNvSpPr>
          <p:nvPr>
            <p:ph type="ftr" sz="quarter" idx="11"/>
          </p:nvPr>
        </p:nvSpPr>
        <p:spPr/>
        <p:txBody>
          <a:bodyPr/>
          <a:lstStyle/>
          <a:p>
            <a:pPr>
              <a:defRPr/>
            </a:pPr>
            <a:r>
              <a:rPr lang="en-US"/>
              <a:t>PUSAT PENGAJIAN SYARIAH FAKULTI PENGAJIAN KONTEMPORI ISLAM UNIVERSITI  SULTAN ZAINAL ABIDIN</a:t>
            </a:r>
          </a:p>
        </p:txBody>
      </p:sp>
    </p:spTree>
    <p:extLst>
      <p:ext uri="{BB962C8B-B14F-4D97-AF65-F5344CB8AC3E}">
        <p14:creationId xmlns:p14="http://schemas.microsoft.com/office/powerpoint/2010/main" val="15666859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47500" lnSpcReduction="20000"/>
          </a:bodyPr>
          <a:lstStyle/>
          <a:p>
            <a:pPr algn="just"/>
            <a:r>
              <a:rPr lang="en-MY" dirty="0" err="1"/>
              <a:t>Ulama</a:t>
            </a:r>
            <a:r>
              <a:rPr lang="en-MY" dirty="0"/>
              <a:t> </a:t>
            </a:r>
            <a:r>
              <a:rPr lang="en-MY" dirty="0" err="1"/>
              <a:t>mazhab</a:t>
            </a:r>
            <a:r>
              <a:rPr lang="en-MY" dirty="0"/>
              <a:t> </a:t>
            </a:r>
            <a:r>
              <a:rPr lang="en-MY" dirty="0" err="1"/>
              <a:t>empat</a:t>
            </a:r>
            <a:r>
              <a:rPr lang="en-MY" dirty="0"/>
              <a:t> </a:t>
            </a:r>
            <a:r>
              <a:rPr lang="en-MY" dirty="0" err="1"/>
              <a:t>berbeza</a:t>
            </a:r>
            <a:r>
              <a:rPr lang="en-MY" dirty="0"/>
              <a:t> </a:t>
            </a:r>
            <a:r>
              <a:rPr lang="en-MY" dirty="0" err="1"/>
              <a:t>pendapat</a:t>
            </a:r>
            <a:r>
              <a:rPr lang="en-MY" dirty="0"/>
              <a:t> </a:t>
            </a:r>
            <a:r>
              <a:rPr lang="en-MY" dirty="0" err="1"/>
              <a:t>mengenai</a:t>
            </a:r>
            <a:r>
              <a:rPr lang="en-MY" dirty="0"/>
              <a:t> </a:t>
            </a:r>
            <a:r>
              <a:rPr lang="en-MY" dirty="0" err="1"/>
              <a:t>solat</a:t>
            </a:r>
            <a:r>
              <a:rPr lang="en-MY" dirty="0"/>
              <a:t> </a:t>
            </a:r>
            <a:r>
              <a:rPr lang="en-MY" dirty="0" err="1"/>
              <a:t>bagi</a:t>
            </a:r>
            <a:r>
              <a:rPr lang="en-MY" dirty="0"/>
              <a:t> orang yang </a:t>
            </a:r>
            <a:r>
              <a:rPr lang="en-MY" dirty="0" err="1"/>
              <a:t>uzur</a:t>
            </a:r>
            <a:r>
              <a:rPr lang="en-MY" dirty="0"/>
              <a:t> yang </a:t>
            </a:r>
            <a:r>
              <a:rPr lang="en-MY" dirty="0" err="1"/>
              <a:t>tidak</a:t>
            </a:r>
            <a:r>
              <a:rPr lang="en-MY" dirty="0"/>
              <a:t> </a:t>
            </a:r>
            <a:r>
              <a:rPr lang="en-MY" dirty="0" err="1"/>
              <a:t>mampu</a:t>
            </a:r>
            <a:r>
              <a:rPr lang="en-MY" dirty="0"/>
              <a:t> </a:t>
            </a:r>
            <a:r>
              <a:rPr lang="en-MY" dirty="0" err="1"/>
              <a:t>duduk</a:t>
            </a:r>
            <a:r>
              <a:rPr lang="en-MY" dirty="0"/>
              <a:t>, </a:t>
            </a:r>
            <a:r>
              <a:rPr lang="en-MY" dirty="0" err="1"/>
              <a:t>kepada</a:t>
            </a:r>
            <a:r>
              <a:rPr lang="en-MY" dirty="0"/>
              <a:t> </a:t>
            </a:r>
            <a:r>
              <a:rPr lang="en-MY" dirty="0" err="1"/>
              <a:t>dua</a:t>
            </a:r>
            <a:r>
              <a:rPr lang="en-MY" dirty="0"/>
              <a:t> </a:t>
            </a:r>
            <a:r>
              <a:rPr lang="en-MY" dirty="0" err="1"/>
              <a:t>pendapat</a:t>
            </a:r>
            <a:r>
              <a:rPr lang="en-MY" dirty="0"/>
              <a:t>.</a:t>
            </a:r>
          </a:p>
          <a:p>
            <a:pPr algn="just"/>
            <a:r>
              <a:rPr lang="en-MY" dirty="0"/>
              <a:t> </a:t>
            </a:r>
          </a:p>
          <a:p>
            <a:pPr algn="just"/>
            <a:r>
              <a:rPr lang="en-MY" b="1" dirty="0" err="1"/>
              <a:t>Pendapat</a:t>
            </a:r>
            <a:r>
              <a:rPr lang="en-MY" b="1" dirty="0"/>
              <a:t> </a:t>
            </a:r>
            <a:r>
              <a:rPr lang="en-MY" b="1" dirty="0" err="1"/>
              <a:t>pertama</a:t>
            </a:r>
            <a:r>
              <a:rPr lang="en-MY" b="1" dirty="0"/>
              <a:t> :</a:t>
            </a:r>
            <a:r>
              <a:rPr lang="en-MY" dirty="0"/>
              <a:t> </a:t>
            </a:r>
            <a:r>
              <a:rPr lang="en-MY" dirty="0" err="1"/>
              <a:t>Seseorang</a:t>
            </a:r>
            <a:r>
              <a:rPr lang="en-MY" dirty="0"/>
              <a:t> yang </a:t>
            </a:r>
            <a:r>
              <a:rPr lang="en-MY" dirty="0" err="1"/>
              <a:t>tidak</a:t>
            </a:r>
            <a:r>
              <a:rPr lang="en-MY" dirty="0"/>
              <a:t> </a:t>
            </a:r>
            <a:r>
              <a:rPr lang="en-MY" dirty="0" err="1"/>
              <a:t>mampu</a:t>
            </a:r>
            <a:r>
              <a:rPr lang="en-MY" dirty="0"/>
              <a:t> </a:t>
            </a:r>
            <a:r>
              <a:rPr lang="en-MY" dirty="0" err="1"/>
              <a:t>duduk</a:t>
            </a:r>
            <a:r>
              <a:rPr lang="en-MY" dirty="0"/>
              <a:t>, </a:t>
            </a:r>
            <a:r>
              <a:rPr lang="en-MY" dirty="0" err="1"/>
              <a:t>hendaklah</a:t>
            </a:r>
            <a:r>
              <a:rPr lang="en-MY" dirty="0"/>
              <a:t> </a:t>
            </a:r>
            <a:r>
              <a:rPr lang="en-MY" dirty="0" err="1"/>
              <a:t>menunaikan</a:t>
            </a:r>
            <a:r>
              <a:rPr lang="en-MY" dirty="0"/>
              <a:t> </a:t>
            </a:r>
            <a:r>
              <a:rPr lang="en-MY" dirty="0" err="1"/>
              <a:t>solat</a:t>
            </a:r>
            <a:r>
              <a:rPr lang="en-MY" dirty="0"/>
              <a:t> </a:t>
            </a:r>
            <a:r>
              <a:rPr lang="en-MY" dirty="0" err="1"/>
              <a:t>dalam</a:t>
            </a:r>
            <a:r>
              <a:rPr lang="en-MY" dirty="0"/>
              <a:t> </a:t>
            </a:r>
            <a:r>
              <a:rPr lang="en-MY" dirty="0" err="1"/>
              <a:t>keadaan</a:t>
            </a:r>
            <a:r>
              <a:rPr lang="en-MY" dirty="0"/>
              <a:t> </a:t>
            </a:r>
            <a:r>
              <a:rPr lang="en-MY" dirty="0" err="1"/>
              <a:t>mengiring</a:t>
            </a:r>
            <a:r>
              <a:rPr lang="en-MY" dirty="0"/>
              <a:t>. </a:t>
            </a:r>
            <a:r>
              <a:rPr lang="en-MY" dirty="0" err="1"/>
              <a:t>Pendapat</a:t>
            </a:r>
            <a:r>
              <a:rPr lang="en-MY" dirty="0"/>
              <a:t> </a:t>
            </a:r>
            <a:r>
              <a:rPr lang="en-MY" dirty="0" err="1"/>
              <a:t>ini</a:t>
            </a:r>
            <a:r>
              <a:rPr lang="en-MY" dirty="0"/>
              <a:t> </a:t>
            </a:r>
            <a:r>
              <a:rPr lang="en-MY" dirty="0" err="1"/>
              <a:t>adalah</a:t>
            </a:r>
            <a:r>
              <a:rPr lang="en-MY" dirty="0"/>
              <a:t> </a:t>
            </a:r>
            <a:r>
              <a:rPr lang="en-MY" dirty="0" err="1"/>
              <a:t>pendapat</a:t>
            </a:r>
            <a:r>
              <a:rPr lang="en-MY" dirty="0"/>
              <a:t> Imam </a:t>
            </a:r>
            <a:r>
              <a:rPr lang="en-MY" dirty="0" err="1"/>
              <a:t>MÉlik</a:t>
            </a:r>
            <a:r>
              <a:rPr lang="en-MY" dirty="0"/>
              <a:t>, ash-</a:t>
            </a:r>
            <a:r>
              <a:rPr lang="en-MY" dirty="0" err="1"/>
              <a:t>ShÉf‘iy</a:t>
            </a:r>
            <a:r>
              <a:rPr lang="en-MY" dirty="0"/>
              <a:t>, </a:t>
            </a:r>
            <a:r>
              <a:rPr lang="en-MY" dirty="0" err="1"/>
              <a:t>Ibn</a:t>
            </a:r>
            <a:r>
              <a:rPr lang="en-MY" dirty="0"/>
              <a:t> </a:t>
            </a:r>
            <a:r>
              <a:rPr lang="en-MY" dirty="0" err="1"/>
              <a:t>Munzir</a:t>
            </a:r>
            <a:r>
              <a:rPr lang="en-MY" dirty="0"/>
              <a:t> </a:t>
            </a:r>
            <a:r>
              <a:rPr lang="en-MY" dirty="0" err="1"/>
              <a:t>dan</a:t>
            </a:r>
            <a:r>
              <a:rPr lang="en-MY" dirty="0"/>
              <a:t> </a:t>
            </a:r>
            <a:r>
              <a:rPr lang="en-MY" dirty="0" err="1"/>
              <a:t>Ibn</a:t>
            </a:r>
            <a:r>
              <a:rPr lang="en-MY" dirty="0"/>
              <a:t> </a:t>
            </a:r>
            <a:r>
              <a:rPr lang="en-MY" dirty="0" err="1"/>
              <a:t>QudÉmah</a:t>
            </a:r>
            <a:r>
              <a:rPr lang="en-MY" dirty="0"/>
              <a:t>. </a:t>
            </a:r>
            <a:r>
              <a:rPr lang="en-MY" dirty="0" err="1"/>
              <a:t>Golongan</a:t>
            </a:r>
            <a:r>
              <a:rPr lang="en-MY" dirty="0"/>
              <a:t> </a:t>
            </a:r>
            <a:r>
              <a:rPr lang="en-MY" dirty="0" err="1"/>
              <a:t>ini</a:t>
            </a:r>
            <a:r>
              <a:rPr lang="en-MY" dirty="0"/>
              <a:t> </a:t>
            </a:r>
            <a:r>
              <a:rPr lang="en-MY" dirty="0" err="1"/>
              <a:t>berdalilkan</a:t>
            </a:r>
            <a:r>
              <a:rPr lang="en-MY" dirty="0"/>
              <a:t> </a:t>
            </a:r>
            <a:r>
              <a:rPr lang="en-MY" dirty="0" err="1"/>
              <a:t>kepada</a:t>
            </a:r>
            <a:r>
              <a:rPr lang="en-MY" dirty="0"/>
              <a:t> </a:t>
            </a:r>
            <a:r>
              <a:rPr lang="en-MY" dirty="0" err="1"/>
              <a:t>hadis</a:t>
            </a:r>
            <a:r>
              <a:rPr lang="en-MY" dirty="0"/>
              <a:t> yang </a:t>
            </a:r>
            <a:r>
              <a:rPr lang="en-MY" dirty="0" err="1"/>
              <a:t>diriwayatkan</a:t>
            </a:r>
            <a:r>
              <a:rPr lang="en-MY" dirty="0"/>
              <a:t> </a:t>
            </a:r>
            <a:r>
              <a:rPr lang="en-MY" dirty="0" err="1"/>
              <a:t>daripada</a:t>
            </a:r>
            <a:r>
              <a:rPr lang="en-MY" dirty="0"/>
              <a:t> ‘Imran bin ×</a:t>
            </a:r>
            <a:r>
              <a:rPr lang="en-MY" dirty="0" err="1"/>
              <a:t>usayn</a:t>
            </a:r>
            <a:r>
              <a:rPr lang="en-MY" dirty="0"/>
              <a:t> </a:t>
            </a:r>
            <a:r>
              <a:rPr lang="en-MY" dirty="0" err="1"/>
              <a:t>r.a.</a:t>
            </a:r>
            <a:r>
              <a:rPr lang="en-MY" dirty="0"/>
              <a:t> </a:t>
            </a:r>
            <a:r>
              <a:rPr lang="en-MY" dirty="0" err="1"/>
              <a:t>beliau</a:t>
            </a:r>
            <a:r>
              <a:rPr lang="en-MY" dirty="0"/>
              <a:t> </a:t>
            </a:r>
            <a:r>
              <a:rPr lang="en-MY" dirty="0" err="1"/>
              <a:t>berkata</a:t>
            </a:r>
            <a:r>
              <a:rPr lang="en-MY" dirty="0"/>
              <a:t> : </a:t>
            </a:r>
            <a:r>
              <a:rPr lang="en-MY" dirty="0" err="1"/>
              <a:t>Aku</a:t>
            </a:r>
            <a:r>
              <a:rPr lang="en-MY" dirty="0"/>
              <a:t> </a:t>
            </a:r>
            <a:r>
              <a:rPr lang="en-MY" dirty="0" err="1"/>
              <a:t>mengidap</a:t>
            </a:r>
            <a:r>
              <a:rPr lang="en-MY" dirty="0"/>
              <a:t> </a:t>
            </a:r>
            <a:r>
              <a:rPr lang="en-MY" dirty="0" err="1"/>
              <a:t>penyakit</a:t>
            </a:r>
            <a:r>
              <a:rPr lang="en-MY" dirty="0"/>
              <a:t> </a:t>
            </a:r>
            <a:r>
              <a:rPr lang="en-MY" dirty="0" err="1"/>
              <a:t>buasir</a:t>
            </a:r>
            <a:r>
              <a:rPr lang="en-MY" dirty="0"/>
              <a:t>, </a:t>
            </a:r>
            <a:r>
              <a:rPr lang="en-MY" dirty="0" err="1"/>
              <a:t>kemudian</a:t>
            </a:r>
            <a:r>
              <a:rPr lang="en-MY" dirty="0"/>
              <a:t> </a:t>
            </a:r>
            <a:r>
              <a:rPr lang="en-MY" dirty="0" err="1"/>
              <a:t>aku</a:t>
            </a:r>
            <a:r>
              <a:rPr lang="en-MY" dirty="0"/>
              <a:t> </a:t>
            </a:r>
            <a:r>
              <a:rPr lang="en-MY" dirty="0" err="1"/>
              <a:t>bertanya</a:t>
            </a:r>
            <a:r>
              <a:rPr lang="en-MY" dirty="0"/>
              <a:t> </a:t>
            </a:r>
            <a:r>
              <a:rPr lang="en-MY" dirty="0" err="1"/>
              <a:t>Nabi</a:t>
            </a:r>
            <a:r>
              <a:rPr lang="en-MY" dirty="0"/>
              <a:t> S.A.W. </a:t>
            </a:r>
            <a:r>
              <a:rPr lang="en-MY" dirty="0" err="1"/>
              <a:t>mengenai</a:t>
            </a:r>
            <a:r>
              <a:rPr lang="en-MY" dirty="0"/>
              <a:t> </a:t>
            </a:r>
            <a:r>
              <a:rPr lang="en-MY" dirty="0" err="1"/>
              <a:t>solat</a:t>
            </a:r>
            <a:r>
              <a:rPr lang="en-MY" dirty="0"/>
              <a:t>. </a:t>
            </a:r>
            <a:r>
              <a:rPr lang="en-MY" dirty="0" err="1"/>
              <a:t>Baginda</a:t>
            </a:r>
            <a:r>
              <a:rPr lang="en-MY" dirty="0"/>
              <a:t> </a:t>
            </a:r>
            <a:r>
              <a:rPr lang="en-MY" dirty="0" err="1"/>
              <a:t>bersabda</a:t>
            </a:r>
            <a:r>
              <a:rPr lang="en-MY" dirty="0"/>
              <a:t> :</a:t>
            </a:r>
          </a:p>
          <a:p>
            <a:pPr algn="just"/>
            <a:r>
              <a:rPr lang="en-US" dirty="0"/>
              <a:t> </a:t>
            </a:r>
            <a:endParaRPr lang="en-MY" dirty="0"/>
          </a:p>
          <a:p>
            <a:pPr algn="just" rtl="1"/>
            <a:r>
              <a:rPr lang="ar-SA" b="1" dirty="0"/>
              <a:t>صَلِّ قَائِمًا فَإِنْ لَمْ تَسْتَطِعْ فَقَاعِدًا فَإِنْ لَمْ تَسْتَطِعْ فَعَلَى جَنْبٍ....</a:t>
            </a:r>
            <a:endParaRPr lang="en-MY" dirty="0"/>
          </a:p>
          <a:p>
            <a:pPr algn="just"/>
            <a:r>
              <a:rPr lang="en-US" dirty="0" err="1"/>
              <a:t>Maksudnya:Solatlah</a:t>
            </a:r>
            <a:r>
              <a:rPr lang="en-US" dirty="0"/>
              <a:t> </a:t>
            </a:r>
            <a:r>
              <a:rPr lang="en-US" dirty="0" err="1"/>
              <a:t>kamu</a:t>
            </a:r>
            <a:r>
              <a:rPr lang="en-US" dirty="0"/>
              <a:t> </a:t>
            </a:r>
            <a:r>
              <a:rPr lang="en-US" dirty="0" err="1"/>
              <a:t>dalam</a:t>
            </a:r>
            <a:r>
              <a:rPr lang="en-US" dirty="0"/>
              <a:t> </a:t>
            </a:r>
            <a:r>
              <a:rPr lang="en-US" dirty="0" err="1"/>
              <a:t>keadaan</a:t>
            </a:r>
            <a:r>
              <a:rPr lang="en-US" dirty="0"/>
              <a:t> </a:t>
            </a:r>
            <a:r>
              <a:rPr lang="en-US" dirty="0" err="1"/>
              <a:t>berdiri</a:t>
            </a:r>
            <a:r>
              <a:rPr lang="en-US" dirty="0"/>
              <a:t>, </a:t>
            </a:r>
            <a:r>
              <a:rPr lang="en-US" dirty="0" err="1"/>
              <a:t>sekiranya</a:t>
            </a:r>
            <a:r>
              <a:rPr lang="en-US" dirty="0"/>
              <a:t> </a:t>
            </a:r>
            <a:r>
              <a:rPr lang="en-US" dirty="0" err="1"/>
              <a:t>tidak</a:t>
            </a:r>
            <a:r>
              <a:rPr lang="en-US" dirty="0"/>
              <a:t> </a:t>
            </a:r>
            <a:r>
              <a:rPr lang="en-US" dirty="0" err="1"/>
              <a:t>mampu</a:t>
            </a:r>
            <a:r>
              <a:rPr lang="en-US" dirty="0"/>
              <a:t>, </a:t>
            </a:r>
            <a:r>
              <a:rPr lang="en-US" dirty="0" err="1"/>
              <a:t>dalam</a:t>
            </a:r>
            <a:r>
              <a:rPr lang="en-US" dirty="0"/>
              <a:t> </a:t>
            </a:r>
            <a:r>
              <a:rPr lang="en-US" dirty="0" err="1"/>
              <a:t>keadaan</a:t>
            </a:r>
            <a:r>
              <a:rPr lang="en-US" dirty="0"/>
              <a:t> </a:t>
            </a:r>
            <a:r>
              <a:rPr lang="en-US" dirty="0" err="1"/>
              <a:t>duduk</a:t>
            </a:r>
            <a:r>
              <a:rPr lang="en-US" dirty="0"/>
              <a:t> </a:t>
            </a:r>
            <a:r>
              <a:rPr lang="en-US" dirty="0" err="1"/>
              <a:t>dan</a:t>
            </a:r>
            <a:r>
              <a:rPr lang="en-US" dirty="0"/>
              <a:t> </a:t>
            </a:r>
            <a:r>
              <a:rPr lang="en-US" dirty="0" err="1"/>
              <a:t>sekiranya</a:t>
            </a:r>
            <a:r>
              <a:rPr lang="en-US" dirty="0"/>
              <a:t> </a:t>
            </a:r>
            <a:r>
              <a:rPr lang="en-US" dirty="0" err="1"/>
              <a:t>tidak</a:t>
            </a:r>
            <a:r>
              <a:rPr lang="en-US" dirty="0"/>
              <a:t> </a:t>
            </a:r>
            <a:r>
              <a:rPr lang="en-US" dirty="0" err="1"/>
              <a:t>mampu</a:t>
            </a:r>
            <a:r>
              <a:rPr lang="en-US" dirty="0"/>
              <a:t>, </a:t>
            </a:r>
            <a:r>
              <a:rPr lang="en-US" dirty="0" err="1"/>
              <a:t>dalam</a:t>
            </a:r>
            <a:r>
              <a:rPr lang="en-US" dirty="0"/>
              <a:t> </a:t>
            </a:r>
            <a:r>
              <a:rPr lang="en-US" dirty="0" err="1"/>
              <a:t>keadaan</a:t>
            </a:r>
            <a:r>
              <a:rPr lang="en-US" dirty="0"/>
              <a:t> </a:t>
            </a:r>
            <a:r>
              <a:rPr lang="en-US" dirty="0" err="1"/>
              <a:t>mengiring</a:t>
            </a:r>
            <a:r>
              <a:rPr lang="en-US" dirty="0"/>
              <a:t>…</a:t>
            </a:r>
          </a:p>
          <a:p>
            <a:pPr algn="just"/>
            <a:endParaRPr lang="en-US" dirty="0"/>
          </a:p>
          <a:p>
            <a:pPr algn="just"/>
            <a:r>
              <a:rPr lang="en-MY" b="1" dirty="0" err="1"/>
              <a:t>Pendapat</a:t>
            </a:r>
            <a:r>
              <a:rPr lang="en-MY" b="1" dirty="0"/>
              <a:t> </a:t>
            </a:r>
            <a:r>
              <a:rPr lang="en-MY" b="1" dirty="0" err="1"/>
              <a:t>kedua</a:t>
            </a:r>
            <a:r>
              <a:rPr lang="en-MY" b="1" dirty="0"/>
              <a:t> :</a:t>
            </a:r>
            <a:r>
              <a:rPr lang="en-MY" dirty="0"/>
              <a:t> </a:t>
            </a:r>
            <a:r>
              <a:rPr lang="en-MY" dirty="0" err="1"/>
              <a:t>Solat</a:t>
            </a:r>
            <a:r>
              <a:rPr lang="en-MY" dirty="0"/>
              <a:t> </a:t>
            </a:r>
            <a:r>
              <a:rPr lang="en-MY" dirty="0" err="1"/>
              <a:t>hendaklah</a:t>
            </a:r>
            <a:r>
              <a:rPr lang="en-MY" dirty="0"/>
              <a:t> </a:t>
            </a:r>
            <a:r>
              <a:rPr lang="en-MY" dirty="0" err="1"/>
              <a:t>dilakukan</a:t>
            </a:r>
            <a:r>
              <a:rPr lang="en-MY" dirty="0"/>
              <a:t> </a:t>
            </a:r>
            <a:r>
              <a:rPr lang="en-MY" dirty="0" err="1"/>
              <a:t>dengan</a:t>
            </a:r>
            <a:r>
              <a:rPr lang="en-MY" dirty="0"/>
              <a:t> </a:t>
            </a:r>
            <a:r>
              <a:rPr lang="en-MY" dirty="0" err="1"/>
              <a:t>menyandarkan</a:t>
            </a:r>
            <a:r>
              <a:rPr lang="en-MY" dirty="0"/>
              <a:t> </a:t>
            </a:r>
            <a:r>
              <a:rPr lang="en-MY" dirty="0" err="1"/>
              <a:t>tubuh</a:t>
            </a:r>
            <a:r>
              <a:rPr lang="en-MY" dirty="0"/>
              <a:t> (</a:t>
            </a:r>
            <a:r>
              <a:rPr lang="en-MY" dirty="0" err="1"/>
              <a:t>ke</a:t>
            </a:r>
            <a:r>
              <a:rPr lang="en-MY" dirty="0"/>
              <a:t> </a:t>
            </a:r>
            <a:r>
              <a:rPr lang="en-MY" dirty="0" err="1"/>
              <a:t>dinding</a:t>
            </a:r>
            <a:r>
              <a:rPr lang="en-MY" dirty="0"/>
              <a:t> </a:t>
            </a:r>
            <a:r>
              <a:rPr lang="en-MY" dirty="0" err="1"/>
              <a:t>atau</a:t>
            </a:r>
            <a:r>
              <a:rPr lang="en-MY" dirty="0"/>
              <a:t> </a:t>
            </a:r>
            <a:r>
              <a:rPr lang="en-MY" dirty="0" err="1"/>
              <a:t>seumpamanya</a:t>
            </a:r>
            <a:r>
              <a:rPr lang="en-MY" dirty="0"/>
              <a:t>) </a:t>
            </a:r>
            <a:r>
              <a:rPr lang="en-MY" dirty="0" err="1"/>
              <a:t>dan</a:t>
            </a:r>
            <a:r>
              <a:rPr lang="en-MY" dirty="0"/>
              <a:t> </a:t>
            </a:r>
            <a:r>
              <a:rPr lang="en-MY" dirty="0" err="1"/>
              <a:t>kepala</a:t>
            </a:r>
            <a:r>
              <a:rPr lang="en-MY" dirty="0"/>
              <a:t> </a:t>
            </a:r>
            <a:r>
              <a:rPr lang="en-MY" dirty="0" err="1"/>
              <a:t>serta</a:t>
            </a:r>
            <a:r>
              <a:rPr lang="en-MY" dirty="0"/>
              <a:t> </a:t>
            </a:r>
            <a:r>
              <a:rPr lang="en-MY" dirty="0" err="1"/>
              <a:t>kedua</a:t>
            </a:r>
            <a:r>
              <a:rPr lang="en-MY" dirty="0"/>
              <a:t> kaki </a:t>
            </a:r>
            <a:r>
              <a:rPr lang="en-MY" dirty="0" err="1"/>
              <a:t>mengadap</a:t>
            </a:r>
            <a:r>
              <a:rPr lang="en-MY" dirty="0"/>
              <a:t> </a:t>
            </a:r>
            <a:r>
              <a:rPr lang="en-MY" dirty="0" err="1"/>
              <a:t>kiblat</a:t>
            </a:r>
            <a:r>
              <a:rPr lang="en-MY" dirty="0"/>
              <a:t>. </a:t>
            </a:r>
            <a:r>
              <a:rPr lang="en-MY" dirty="0" err="1"/>
              <a:t>Pendapat</a:t>
            </a:r>
            <a:r>
              <a:rPr lang="en-MY" dirty="0"/>
              <a:t> </a:t>
            </a:r>
            <a:r>
              <a:rPr lang="en-MY" dirty="0" err="1"/>
              <a:t>ini</a:t>
            </a:r>
            <a:r>
              <a:rPr lang="en-MY" dirty="0"/>
              <a:t> </a:t>
            </a:r>
            <a:r>
              <a:rPr lang="en-MY" dirty="0" err="1"/>
              <a:t>adalah</a:t>
            </a:r>
            <a:r>
              <a:rPr lang="en-MY" dirty="0"/>
              <a:t> </a:t>
            </a:r>
            <a:r>
              <a:rPr lang="en-MY" dirty="0" err="1"/>
              <a:t>pendapat</a:t>
            </a:r>
            <a:r>
              <a:rPr lang="en-MY" dirty="0"/>
              <a:t> </a:t>
            </a:r>
            <a:r>
              <a:rPr lang="en-MY" dirty="0" err="1"/>
              <a:t>SÉ‘id</a:t>
            </a:r>
            <a:r>
              <a:rPr lang="en-MY" dirty="0"/>
              <a:t> al-</a:t>
            </a:r>
            <a:r>
              <a:rPr lang="en-MY" dirty="0" err="1"/>
              <a:t>Musayyab</a:t>
            </a:r>
            <a:r>
              <a:rPr lang="en-MY" dirty="0"/>
              <a:t>, al-</a:t>
            </a:r>
            <a:r>
              <a:rPr lang="en-MY" dirty="0" err="1"/>
              <a:t>Harith</a:t>
            </a:r>
            <a:r>
              <a:rPr lang="en-MY" dirty="0"/>
              <a:t> al-‘</a:t>
            </a:r>
            <a:r>
              <a:rPr lang="en-MY" dirty="0" err="1"/>
              <a:t>Ukliy</a:t>
            </a:r>
            <a:r>
              <a:rPr lang="en-MY" dirty="0"/>
              <a:t> </a:t>
            </a:r>
            <a:r>
              <a:rPr lang="en-MY" dirty="0" err="1"/>
              <a:t>dan</a:t>
            </a:r>
            <a:r>
              <a:rPr lang="en-MY" dirty="0"/>
              <a:t> Abu </a:t>
            </a:r>
            <a:r>
              <a:rPr lang="en-MY" dirty="0" err="1"/>
              <a:t>Thawr</a:t>
            </a:r>
            <a:r>
              <a:rPr lang="en-MY" dirty="0"/>
              <a:t>.</a:t>
            </a:r>
          </a:p>
          <a:p>
            <a:pPr algn="just"/>
            <a:r>
              <a:rPr lang="en-MY" dirty="0"/>
              <a:t> </a:t>
            </a:r>
          </a:p>
          <a:p>
            <a:pPr algn="just"/>
            <a:r>
              <a:rPr lang="en-MY" dirty="0" err="1"/>
              <a:t>Kesimpulan</a:t>
            </a:r>
            <a:r>
              <a:rPr lang="en-MY" dirty="0"/>
              <a:t>, </a:t>
            </a:r>
            <a:r>
              <a:rPr lang="en-MY" dirty="0" err="1"/>
              <a:t>setelah</a:t>
            </a:r>
            <a:r>
              <a:rPr lang="en-MY" dirty="0"/>
              <a:t> </a:t>
            </a:r>
            <a:r>
              <a:rPr lang="en-MY" dirty="0" err="1"/>
              <a:t>diteliti</a:t>
            </a:r>
            <a:r>
              <a:rPr lang="en-MY" dirty="0"/>
              <a:t> </a:t>
            </a:r>
            <a:r>
              <a:rPr lang="en-MY" dirty="0" err="1"/>
              <a:t>daripada</a:t>
            </a:r>
            <a:r>
              <a:rPr lang="en-MY" dirty="0"/>
              <a:t> </a:t>
            </a:r>
            <a:r>
              <a:rPr lang="en-MY" dirty="0" err="1"/>
              <a:t>kedua-dua</a:t>
            </a:r>
            <a:r>
              <a:rPr lang="en-MY" dirty="0"/>
              <a:t> </a:t>
            </a:r>
            <a:r>
              <a:rPr lang="en-MY" dirty="0" err="1"/>
              <a:t>pendapat</a:t>
            </a:r>
            <a:r>
              <a:rPr lang="en-MY" dirty="0"/>
              <a:t> di </a:t>
            </a:r>
            <a:r>
              <a:rPr lang="en-MY" dirty="0" err="1"/>
              <a:t>atas</a:t>
            </a:r>
            <a:r>
              <a:rPr lang="en-MY" dirty="0"/>
              <a:t>, </a:t>
            </a:r>
            <a:r>
              <a:rPr lang="en-MY" dirty="0" err="1"/>
              <a:t>pendapat</a:t>
            </a:r>
            <a:r>
              <a:rPr lang="en-MY" dirty="0"/>
              <a:t> </a:t>
            </a:r>
            <a:r>
              <a:rPr lang="en-MY" dirty="0" err="1"/>
              <a:t>golongan</a:t>
            </a:r>
            <a:r>
              <a:rPr lang="en-MY" dirty="0"/>
              <a:t> </a:t>
            </a:r>
            <a:r>
              <a:rPr lang="en-MY" dirty="0" err="1"/>
              <a:t>pertama</a:t>
            </a:r>
            <a:r>
              <a:rPr lang="en-MY" dirty="0"/>
              <a:t> </a:t>
            </a:r>
            <a:r>
              <a:rPr lang="en-MY" dirty="0" err="1"/>
              <a:t>adalah</a:t>
            </a:r>
            <a:r>
              <a:rPr lang="en-MY" dirty="0"/>
              <a:t> yang paling </a:t>
            </a:r>
            <a:r>
              <a:rPr lang="en-MY" dirty="0" err="1"/>
              <a:t>menepati</a:t>
            </a:r>
            <a:r>
              <a:rPr lang="en-MY" dirty="0"/>
              <a:t> </a:t>
            </a:r>
            <a:r>
              <a:rPr lang="en-MY" dirty="0" err="1"/>
              <a:t>konsep</a:t>
            </a:r>
            <a:r>
              <a:rPr lang="en-MY" dirty="0"/>
              <a:t> </a:t>
            </a:r>
            <a:r>
              <a:rPr lang="en-MY" i="1" dirty="0" err="1"/>
              <a:t>rukhÎah</a:t>
            </a:r>
            <a:r>
              <a:rPr lang="en-MY" dirty="0"/>
              <a:t> yang </a:t>
            </a:r>
            <a:r>
              <a:rPr lang="en-MY" dirty="0" err="1"/>
              <a:t>dibenarkan</a:t>
            </a:r>
            <a:r>
              <a:rPr lang="en-MY" dirty="0"/>
              <a:t> </a:t>
            </a:r>
            <a:r>
              <a:rPr lang="en-MY" dirty="0" err="1"/>
              <a:t>syarak</a:t>
            </a:r>
            <a:r>
              <a:rPr lang="en-MY" dirty="0"/>
              <a:t>. </a:t>
            </a:r>
            <a:r>
              <a:rPr lang="en-MY" dirty="0" err="1"/>
              <a:t>Ini</a:t>
            </a:r>
            <a:r>
              <a:rPr lang="en-MY" dirty="0"/>
              <a:t> </a:t>
            </a:r>
            <a:r>
              <a:rPr lang="en-MY" dirty="0" err="1"/>
              <a:t>kerana</a:t>
            </a:r>
            <a:r>
              <a:rPr lang="en-MY" dirty="0"/>
              <a:t>, </a:t>
            </a:r>
            <a:r>
              <a:rPr lang="en-MY" dirty="0" err="1"/>
              <a:t>sekira</a:t>
            </a:r>
            <a:r>
              <a:rPr lang="en-MY" dirty="0"/>
              <a:t> </a:t>
            </a:r>
            <a:r>
              <a:rPr lang="en-MY" dirty="0" err="1"/>
              <a:t>solat</a:t>
            </a:r>
            <a:r>
              <a:rPr lang="en-MY" dirty="0"/>
              <a:t> </a:t>
            </a:r>
            <a:r>
              <a:rPr lang="en-MY" dirty="0" err="1"/>
              <a:t>dilakukan</a:t>
            </a:r>
            <a:r>
              <a:rPr lang="en-MY" dirty="0"/>
              <a:t> </a:t>
            </a:r>
            <a:r>
              <a:rPr lang="en-MY" dirty="0" err="1"/>
              <a:t>dalam</a:t>
            </a:r>
            <a:r>
              <a:rPr lang="en-MY" dirty="0"/>
              <a:t> </a:t>
            </a:r>
            <a:r>
              <a:rPr lang="en-MY" dirty="0" err="1"/>
              <a:t>keadaan</a:t>
            </a:r>
            <a:r>
              <a:rPr lang="en-MY" dirty="0"/>
              <a:t> </a:t>
            </a:r>
            <a:r>
              <a:rPr lang="en-MY" dirty="0" err="1"/>
              <a:t>menyandarkan</a:t>
            </a:r>
            <a:r>
              <a:rPr lang="en-MY" dirty="0"/>
              <a:t> </a:t>
            </a:r>
            <a:r>
              <a:rPr lang="en-MY" dirty="0" err="1"/>
              <a:t>tubuh</a:t>
            </a:r>
            <a:r>
              <a:rPr lang="en-MY" dirty="0"/>
              <a:t> (</a:t>
            </a:r>
            <a:r>
              <a:rPr lang="en-MY" dirty="0" err="1"/>
              <a:t>ke</a:t>
            </a:r>
            <a:r>
              <a:rPr lang="en-MY" dirty="0"/>
              <a:t> </a:t>
            </a:r>
            <a:r>
              <a:rPr lang="en-MY" dirty="0" err="1"/>
              <a:t>dinding</a:t>
            </a:r>
            <a:r>
              <a:rPr lang="en-MY" dirty="0"/>
              <a:t> </a:t>
            </a:r>
            <a:r>
              <a:rPr lang="en-MY" dirty="0" err="1"/>
              <a:t>atau</a:t>
            </a:r>
            <a:r>
              <a:rPr lang="en-MY" dirty="0"/>
              <a:t> </a:t>
            </a:r>
            <a:r>
              <a:rPr lang="en-MY" dirty="0" err="1"/>
              <a:t>seumpamanya</a:t>
            </a:r>
            <a:r>
              <a:rPr lang="en-MY" dirty="0"/>
              <a:t>) </a:t>
            </a:r>
            <a:r>
              <a:rPr lang="en-MY" dirty="0" err="1"/>
              <a:t>akan</a:t>
            </a:r>
            <a:r>
              <a:rPr lang="en-MY" dirty="0"/>
              <a:t> </a:t>
            </a:r>
            <a:r>
              <a:rPr lang="en-MY" dirty="0" err="1"/>
              <a:t>menyulitkan</a:t>
            </a:r>
            <a:r>
              <a:rPr lang="en-MY" dirty="0"/>
              <a:t> orang yang </a:t>
            </a:r>
            <a:r>
              <a:rPr lang="en-MY" dirty="0" err="1"/>
              <a:t>uzur</a:t>
            </a:r>
            <a:r>
              <a:rPr lang="en-MY" dirty="0"/>
              <a:t> </a:t>
            </a:r>
            <a:r>
              <a:rPr lang="en-MY" dirty="0" err="1"/>
              <a:t>dan</a:t>
            </a:r>
            <a:r>
              <a:rPr lang="en-MY" dirty="0"/>
              <a:t> </a:t>
            </a:r>
            <a:r>
              <a:rPr lang="en-MY" dirty="0" err="1"/>
              <a:t>terpaksa</a:t>
            </a:r>
            <a:r>
              <a:rPr lang="en-MY" dirty="0"/>
              <a:t> </a:t>
            </a:r>
            <a:r>
              <a:rPr lang="en-MY" dirty="0" err="1"/>
              <a:t>mencari</a:t>
            </a:r>
            <a:r>
              <a:rPr lang="en-MY" dirty="0"/>
              <a:t> </a:t>
            </a:r>
            <a:r>
              <a:rPr lang="en-MY" dirty="0" err="1"/>
              <a:t>sesuatu</a:t>
            </a:r>
            <a:r>
              <a:rPr lang="en-MY" dirty="0"/>
              <a:t> </a:t>
            </a:r>
            <a:r>
              <a:rPr lang="en-MY" dirty="0" err="1"/>
              <a:t>untuk</a:t>
            </a:r>
            <a:r>
              <a:rPr lang="en-MY" dirty="0"/>
              <a:t> </a:t>
            </a:r>
            <a:r>
              <a:rPr lang="en-MY" dirty="0" err="1"/>
              <a:t>dijadikan</a:t>
            </a:r>
            <a:r>
              <a:rPr lang="en-MY" dirty="0"/>
              <a:t> </a:t>
            </a:r>
            <a:r>
              <a:rPr lang="en-MY" dirty="0" err="1"/>
              <a:t>sandaran</a:t>
            </a:r>
            <a:r>
              <a:rPr lang="en-MY" dirty="0"/>
              <a:t> </a:t>
            </a:r>
            <a:r>
              <a:rPr lang="en-MY" dirty="0" err="1"/>
              <a:t>atau</a:t>
            </a:r>
            <a:r>
              <a:rPr lang="en-MY" dirty="0"/>
              <a:t> </a:t>
            </a:r>
            <a:r>
              <a:rPr lang="en-MY" dirty="0" err="1"/>
              <a:t>meminta</a:t>
            </a:r>
            <a:r>
              <a:rPr lang="en-MY" dirty="0"/>
              <a:t> </a:t>
            </a:r>
            <a:r>
              <a:rPr lang="en-MY" dirty="0" err="1"/>
              <a:t>pertolongan</a:t>
            </a:r>
            <a:r>
              <a:rPr lang="en-MY" dirty="0"/>
              <a:t> orang lain </a:t>
            </a:r>
            <a:r>
              <a:rPr lang="en-MY" dirty="0" err="1"/>
              <a:t>untuk</a:t>
            </a:r>
            <a:r>
              <a:rPr lang="en-MY" dirty="0"/>
              <a:t> </a:t>
            </a:r>
            <a:r>
              <a:rPr lang="en-MY" dirty="0" err="1"/>
              <a:t>mendapatkannya</a:t>
            </a:r>
            <a:r>
              <a:rPr lang="en-MY" dirty="0"/>
              <a:t>.</a:t>
            </a:r>
          </a:p>
          <a:p>
            <a:endParaRPr lang="en-MY" dirty="0"/>
          </a:p>
        </p:txBody>
      </p:sp>
      <p:sp>
        <p:nvSpPr>
          <p:cNvPr id="3" name="Footer Placeholder 2"/>
          <p:cNvSpPr>
            <a:spLocks noGrp="1"/>
          </p:cNvSpPr>
          <p:nvPr>
            <p:ph type="ftr" sz="quarter" idx="11"/>
          </p:nvPr>
        </p:nvSpPr>
        <p:spPr/>
        <p:txBody>
          <a:bodyPr/>
          <a:lstStyle/>
          <a:p>
            <a:pPr>
              <a:defRPr/>
            </a:pPr>
            <a:r>
              <a:rPr lang="en-US"/>
              <a:t>PUSAT PENGAJIAN SYARIAH FAKULTI PENGAJIAN KONTEMPORI ISLAM UNIVERSITI  SULTAN ZAINAL ABIDIN</a:t>
            </a:r>
          </a:p>
        </p:txBody>
      </p:sp>
      <p:sp>
        <p:nvSpPr>
          <p:cNvPr id="4" name="Title 3"/>
          <p:cNvSpPr>
            <a:spLocks noGrp="1"/>
          </p:cNvSpPr>
          <p:nvPr>
            <p:ph type="title"/>
          </p:nvPr>
        </p:nvSpPr>
        <p:spPr/>
        <p:txBody>
          <a:bodyPr>
            <a:noAutofit/>
          </a:bodyPr>
          <a:lstStyle/>
          <a:p>
            <a:pPr lvl="2" algn="ctr" rtl="0">
              <a:spcBef>
                <a:spcPct val="0"/>
              </a:spcBef>
            </a:pPr>
            <a:br>
              <a:rPr lang="en-MY" sz="3600" b="1" dirty="0"/>
            </a:br>
            <a:r>
              <a:rPr lang="en-MY" sz="3600" b="1" dirty="0"/>
              <a:t>TIDAK MAMPU DUDUK</a:t>
            </a:r>
            <a:br>
              <a:rPr lang="en-MY" sz="3600" dirty="0"/>
            </a:br>
            <a:endParaRPr lang="en-MY" sz="3600" dirty="0"/>
          </a:p>
        </p:txBody>
      </p:sp>
    </p:spTree>
    <p:extLst>
      <p:ext uri="{BB962C8B-B14F-4D97-AF65-F5344CB8AC3E}">
        <p14:creationId xmlns:p14="http://schemas.microsoft.com/office/powerpoint/2010/main" val="168272827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55000" lnSpcReduction="20000"/>
          </a:bodyPr>
          <a:lstStyle/>
          <a:p>
            <a:pPr algn="just"/>
            <a:r>
              <a:rPr lang="en-MY" dirty="0" err="1"/>
              <a:t>ulama</a:t>
            </a:r>
            <a:r>
              <a:rPr lang="en-MY" dirty="0"/>
              <a:t> </a:t>
            </a:r>
            <a:r>
              <a:rPr lang="en-MY" dirty="0" err="1"/>
              <a:t>berbeza</a:t>
            </a:r>
            <a:r>
              <a:rPr lang="en-MY" dirty="0"/>
              <a:t> </a:t>
            </a:r>
            <a:r>
              <a:rPr lang="en-MY" dirty="0" err="1"/>
              <a:t>pendapat</a:t>
            </a:r>
            <a:r>
              <a:rPr lang="en-MY" dirty="0"/>
              <a:t> </a:t>
            </a:r>
            <a:r>
              <a:rPr lang="en-MY" dirty="0" err="1"/>
              <a:t>tentang</a:t>
            </a:r>
            <a:r>
              <a:rPr lang="en-MY" dirty="0"/>
              <a:t> </a:t>
            </a:r>
            <a:r>
              <a:rPr lang="en-MY" dirty="0" err="1"/>
              <a:t>keharusan</a:t>
            </a:r>
            <a:r>
              <a:rPr lang="en-MY" dirty="0"/>
              <a:t> </a:t>
            </a:r>
            <a:r>
              <a:rPr lang="en-MY" dirty="0" err="1"/>
              <a:t>melakukannya</a:t>
            </a:r>
            <a:r>
              <a:rPr lang="en-MY" dirty="0"/>
              <a:t>.</a:t>
            </a:r>
          </a:p>
          <a:p>
            <a:pPr algn="just"/>
            <a:endParaRPr lang="en-MY" dirty="0"/>
          </a:p>
          <a:p>
            <a:pPr algn="just"/>
            <a:r>
              <a:rPr lang="en-MY" b="1" dirty="0" err="1"/>
              <a:t>Pendapat</a:t>
            </a:r>
            <a:r>
              <a:rPr lang="en-MY" b="1" dirty="0"/>
              <a:t> </a:t>
            </a:r>
            <a:r>
              <a:rPr lang="en-MY" b="1" dirty="0" err="1"/>
              <a:t>pertama</a:t>
            </a:r>
            <a:r>
              <a:rPr lang="en-MY" b="1" dirty="0"/>
              <a:t> :</a:t>
            </a:r>
            <a:r>
              <a:rPr lang="en-MY" dirty="0"/>
              <a:t> </a:t>
            </a:r>
            <a:r>
              <a:rPr lang="en-MY" dirty="0" err="1"/>
              <a:t>Makruh</a:t>
            </a:r>
            <a:r>
              <a:rPr lang="en-MY" dirty="0"/>
              <a:t> </a:t>
            </a:r>
            <a:r>
              <a:rPr lang="en-MY" dirty="0" err="1"/>
              <a:t>mengangkat</a:t>
            </a:r>
            <a:r>
              <a:rPr lang="en-MY" dirty="0"/>
              <a:t> </a:t>
            </a:r>
            <a:r>
              <a:rPr lang="en-MY" dirty="0" err="1"/>
              <a:t>sesuatu</a:t>
            </a:r>
            <a:r>
              <a:rPr lang="en-MY" dirty="0"/>
              <a:t> (</a:t>
            </a:r>
            <a:r>
              <a:rPr lang="en-MY" dirty="0" err="1"/>
              <a:t>seperti</a:t>
            </a:r>
            <a:r>
              <a:rPr lang="en-MY" dirty="0"/>
              <a:t> </a:t>
            </a:r>
            <a:r>
              <a:rPr lang="en-MY" dirty="0" err="1"/>
              <a:t>bantal</a:t>
            </a:r>
            <a:r>
              <a:rPr lang="en-MY" dirty="0"/>
              <a:t>) </a:t>
            </a:r>
            <a:r>
              <a:rPr lang="en-MY" dirty="0" err="1"/>
              <a:t>ke</a:t>
            </a:r>
            <a:r>
              <a:rPr lang="en-MY" dirty="0"/>
              <a:t> </a:t>
            </a:r>
            <a:r>
              <a:rPr lang="en-MY" dirty="0" err="1"/>
              <a:t>wajah</a:t>
            </a:r>
            <a:r>
              <a:rPr lang="en-MY" dirty="0"/>
              <a:t> </a:t>
            </a:r>
            <a:r>
              <a:rPr lang="en-MY" dirty="0" err="1"/>
              <a:t>sebagai</a:t>
            </a:r>
            <a:r>
              <a:rPr lang="en-MY" dirty="0"/>
              <a:t> </a:t>
            </a:r>
            <a:r>
              <a:rPr lang="en-MY" dirty="0" err="1"/>
              <a:t>ganti</a:t>
            </a:r>
            <a:r>
              <a:rPr lang="en-MY" dirty="0"/>
              <a:t> </a:t>
            </a:r>
            <a:r>
              <a:rPr lang="en-MY" dirty="0" err="1"/>
              <a:t>sujud</a:t>
            </a:r>
            <a:r>
              <a:rPr lang="en-MY" dirty="0"/>
              <a:t> </a:t>
            </a:r>
            <a:r>
              <a:rPr lang="en-MY" dirty="0" err="1"/>
              <a:t>dalam</a:t>
            </a:r>
            <a:r>
              <a:rPr lang="en-MY" dirty="0"/>
              <a:t> </a:t>
            </a:r>
            <a:r>
              <a:rPr lang="en-MY" dirty="0" err="1"/>
              <a:t>solat</a:t>
            </a:r>
            <a:r>
              <a:rPr lang="en-MY" dirty="0"/>
              <a:t>. </a:t>
            </a:r>
            <a:r>
              <a:rPr lang="en-MY" dirty="0" err="1"/>
              <a:t>Pendapat</a:t>
            </a:r>
            <a:r>
              <a:rPr lang="en-MY" dirty="0"/>
              <a:t> </a:t>
            </a:r>
            <a:r>
              <a:rPr lang="en-MY" dirty="0" err="1"/>
              <a:t>ini</a:t>
            </a:r>
            <a:r>
              <a:rPr lang="en-MY" dirty="0"/>
              <a:t> </a:t>
            </a:r>
            <a:r>
              <a:rPr lang="en-MY" dirty="0" err="1"/>
              <a:t>merupakan</a:t>
            </a:r>
            <a:r>
              <a:rPr lang="en-MY" dirty="0"/>
              <a:t> </a:t>
            </a:r>
            <a:r>
              <a:rPr lang="en-MY" dirty="0" err="1"/>
              <a:t>pendapat</a:t>
            </a:r>
            <a:r>
              <a:rPr lang="en-MY" dirty="0"/>
              <a:t> </a:t>
            </a:r>
            <a:r>
              <a:rPr lang="en-MY" dirty="0" err="1"/>
              <a:t>ulama</a:t>
            </a:r>
            <a:r>
              <a:rPr lang="en-MY" dirty="0"/>
              <a:t> </a:t>
            </a:r>
            <a:r>
              <a:rPr lang="en-MY" dirty="0" err="1"/>
              <a:t>mazhab</a:t>
            </a:r>
            <a:r>
              <a:rPr lang="en-MY" dirty="0"/>
              <a:t> </a:t>
            </a:r>
            <a:r>
              <a:rPr lang="en-MY" dirty="0" err="1"/>
              <a:t>Hanafiy</a:t>
            </a:r>
            <a:r>
              <a:rPr lang="en-MY" dirty="0"/>
              <a:t>, </a:t>
            </a:r>
            <a:r>
              <a:rPr lang="en-MY" dirty="0" err="1"/>
              <a:t>Malikiy</a:t>
            </a:r>
            <a:r>
              <a:rPr lang="en-MY" dirty="0"/>
              <a:t> </a:t>
            </a:r>
            <a:r>
              <a:rPr lang="en-MY" dirty="0" err="1"/>
              <a:t>dan</a:t>
            </a:r>
            <a:r>
              <a:rPr lang="en-MY" dirty="0"/>
              <a:t> Imam ash-</a:t>
            </a:r>
            <a:r>
              <a:rPr lang="en-MY" dirty="0" err="1"/>
              <a:t>ShÉf‘iy</a:t>
            </a:r>
            <a:r>
              <a:rPr lang="en-MY" dirty="0"/>
              <a:t>. </a:t>
            </a:r>
          </a:p>
          <a:p>
            <a:pPr algn="just"/>
            <a:r>
              <a:rPr lang="en-MY" dirty="0"/>
              <a:t> </a:t>
            </a:r>
          </a:p>
          <a:p>
            <a:pPr algn="just"/>
            <a:r>
              <a:rPr lang="en-MY" dirty="0" err="1"/>
              <a:t>Makruh</a:t>
            </a:r>
            <a:r>
              <a:rPr lang="en-MY" dirty="0"/>
              <a:t> </a:t>
            </a:r>
            <a:r>
              <a:rPr lang="en-MY" dirty="0" err="1"/>
              <a:t>sujud</a:t>
            </a:r>
            <a:r>
              <a:rPr lang="en-MY" dirty="0"/>
              <a:t> di </a:t>
            </a:r>
            <a:r>
              <a:rPr lang="en-MY" dirty="0" err="1"/>
              <a:t>atas</a:t>
            </a:r>
            <a:r>
              <a:rPr lang="en-MY" dirty="0"/>
              <a:t> </a:t>
            </a:r>
            <a:r>
              <a:rPr lang="en-MY" dirty="0" err="1"/>
              <a:t>bantal</a:t>
            </a:r>
            <a:r>
              <a:rPr lang="en-MY" dirty="0"/>
              <a:t> </a:t>
            </a:r>
            <a:r>
              <a:rPr lang="en-MY" dirty="0" err="1"/>
              <a:t>bagi</a:t>
            </a:r>
            <a:r>
              <a:rPr lang="en-MY" dirty="0"/>
              <a:t> orang </a:t>
            </a:r>
            <a:r>
              <a:rPr lang="en-MY" dirty="0" err="1"/>
              <a:t>uzur</a:t>
            </a:r>
            <a:r>
              <a:rPr lang="en-MY" dirty="0"/>
              <a:t> </a:t>
            </a:r>
            <a:r>
              <a:rPr lang="en-MY" dirty="0" err="1"/>
              <a:t>kerana</a:t>
            </a:r>
            <a:r>
              <a:rPr lang="en-MY" dirty="0"/>
              <a:t> </a:t>
            </a:r>
            <a:r>
              <a:rPr lang="en-MY" dirty="0" err="1"/>
              <a:t>perbuatan</a:t>
            </a:r>
            <a:r>
              <a:rPr lang="en-MY" dirty="0"/>
              <a:t> </a:t>
            </a:r>
            <a:r>
              <a:rPr lang="en-MY" dirty="0" err="1"/>
              <a:t>tersebut</a:t>
            </a:r>
            <a:r>
              <a:rPr lang="en-MY" dirty="0"/>
              <a:t> </a:t>
            </a:r>
            <a:r>
              <a:rPr lang="en-MY" dirty="0" err="1"/>
              <a:t>tidak</a:t>
            </a:r>
            <a:r>
              <a:rPr lang="en-MY" dirty="0"/>
              <a:t> </a:t>
            </a:r>
            <a:r>
              <a:rPr lang="en-MY" dirty="0" err="1"/>
              <a:t>ada</a:t>
            </a:r>
            <a:r>
              <a:rPr lang="en-MY" dirty="0"/>
              <a:t> di </a:t>
            </a:r>
            <a:r>
              <a:rPr lang="en-MY" dirty="0" err="1"/>
              <a:t>zaman</a:t>
            </a:r>
            <a:r>
              <a:rPr lang="en-MY" dirty="0"/>
              <a:t> </a:t>
            </a:r>
            <a:r>
              <a:rPr lang="en-MY" dirty="0" err="1"/>
              <a:t>Nabi</a:t>
            </a:r>
            <a:r>
              <a:rPr lang="en-MY" dirty="0"/>
              <a:t> S.A.W. </a:t>
            </a:r>
          </a:p>
          <a:p>
            <a:pPr algn="just"/>
            <a:endParaRPr lang="en-MY" dirty="0"/>
          </a:p>
          <a:p>
            <a:pPr algn="just"/>
            <a:r>
              <a:rPr lang="en-US" b="1" dirty="0" err="1"/>
              <a:t>Pendapat</a:t>
            </a:r>
            <a:r>
              <a:rPr lang="en-US" b="1" dirty="0"/>
              <a:t> </a:t>
            </a:r>
            <a:r>
              <a:rPr lang="en-US" b="1" dirty="0" err="1"/>
              <a:t>kedua</a:t>
            </a:r>
            <a:r>
              <a:rPr lang="en-US" b="1" dirty="0"/>
              <a:t> :</a:t>
            </a:r>
            <a:r>
              <a:rPr lang="en-US" dirty="0"/>
              <a:t> </a:t>
            </a:r>
            <a:r>
              <a:rPr lang="en-US" dirty="0" err="1"/>
              <a:t>Harus</a:t>
            </a:r>
            <a:r>
              <a:rPr lang="en-US" dirty="0"/>
              <a:t> </a:t>
            </a:r>
            <a:r>
              <a:rPr lang="en-US" dirty="0" err="1"/>
              <a:t>sujud</a:t>
            </a:r>
            <a:r>
              <a:rPr lang="en-US" dirty="0"/>
              <a:t> di </a:t>
            </a:r>
            <a:r>
              <a:rPr lang="en-US" dirty="0" err="1"/>
              <a:t>atas</a:t>
            </a:r>
            <a:r>
              <a:rPr lang="en-US" dirty="0"/>
              <a:t> </a:t>
            </a:r>
            <a:r>
              <a:rPr lang="en-US" dirty="0" err="1"/>
              <a:t>bantal</a:t>
            </a:r>
            <a:r>
              <a:rPr lang="en-US" dirty="0"/>
              <a:t>, </a:t>
            </a:r>
            <a:r>
              <a:rPr lang="en-US" dirty="0" err="1"/>
              <a:t>baju</a:t>
            </a:r>
            <a:r>
              <a:rPr lang="en-US" dirty="0"/>
              <a:t>, </a:t>
            </a:r>
            <a:r>
              <a:rPr lang="en-US" dirty="0" err="1"/>
              <a:t>batu</a:t>
            </a:r>
            <a:r>
              <a:rPr lang="en-US" dirty="0"/>
              <a:t>, </a:t>
            </a:r>
            <a:r>
              <a:rPr lang="en-US" dirty="0" err="1"/>
              <a:t>dahan</a:t>
            </a:r>
            <a:r>
              <a:rPr lang="en-US" dirty="0"/>
              <a:t> </a:t>
            </a:r>
            <a:r>
              <a:rPr lang="en-US" dirty="0" err="1"/>
              <a:t>kayu</a:t>
            </a:r>
            <a:r>
              <a:rPr lang="en-US" dirty="0"/>
              <a:t>, </a:t>
            </a:r>
            <a:r>
              <a:rPr lang="en-US" dirty="0" err="1"/>
              <a:t>papan</a:t>
            </a:r>
            <a:r>
              <a:rPr lang="en-US" dirty="0"/>
              <a:t> </a:t>
            </a:r>
            <a:r>
              <a:rPr lang="en-US" dirty="0" err="1"/>
              <a:t>atau</a:t>
            </a:r>
            <a:r>
              <a:rPr lang="en-US" dirty="0"/>
              <a:t> </a:t>
            </a:r>
            <a:r>
              <a:rPr lang="en-US" dirty="0" err="1"/>
              <a:t>seumpamanya</a:t>
            </a:r>
            <a:r>
              <a:rPr lang="en-US" dirty="0"/>
              <a:t>. </a:t>
            </a:r>
            <a:r>
              <a:rPr lang="en-MY" dirty="0" err="1"/>
              <a:t>Golongan</a:t>
            </a:r>
            <a:r>
              <a:rPr lang="en-MY" dirty="0"/>
              <a:t> </a:t>
            </a:r>
            <a:r>
              <a:rPr lang="en-MY" dirty="0" err="1"/>
              <a:t>ini</a:t>
            </a:r>
            <a:r>
              <a:rPr lang="en-MY" dirty="0"/>
              <a:t> </a:t>
            </a:r>
            <a:r>
              <a:rPr lang="en-MY" dirty="0" err="1"/>
              <a:t>mengharuskan</a:t>
            </a:r>
            <a:r>
              <a:rPr lang="en-MY" dirty="0"/>
              <a:t> </a:t>
            </a:r>
            <a:r>
              <a:rPr lang="en-MY" dirty="0" err="1"/>
              <a:t>sujud</a:t>
            </a:r>
            <a:r>
              <a:rPr lang="en-MY" dirty="0"/>
              <a:t> </a:t>
            </a:r>
            <a:r>
              <a:rPr lang="en-MY" dirty="0" err="1"/>
              <a:t>dengan</a:t>
            </a:r>
            <a:r>
              <a:rPr lang="en-MY" dirty="0"/>
              <a:t> </a:t>
            </a:r>
            <a:r>
              <a:rPr lang="en-MY" dirty="0" err="1"/>
              <a:t>mengangkat</a:t>
            </a:r>
            <a:r>
              <a:rPr lang="en-MY" dirty="0"/>
              <a:t> </a:t>
            </a:r>
            <a:r>
              <a:rPr lang="en-MY" dirty="0" err="1"/>
              <a:t>sesuatu</a:t>
            </a:r>
            <a:r>
              <a:rPr lang="en-MY" dirty="0"/>
              <a:t> </a:t>
            </a:r>
            <a:r>
              <a:rPr lang="en-MY" dirty="0" err="1"/>
              <a:t>seperti</a:t>
            </a:r>
            <a:r>
              <a:rPr lang="en-MY" dirty="0"/>
              <a:t> </a:t>
            </a:r>
            <a:r>
              <a:rPr lang="en-MY" dirty="0" err="1"/>
              <a:t>bantal</a:t>
            </a:r>
            <a:r>
              <a:rPr lang="en-MY" dirty="0"/>
              <a:t>, </a:t>
            </a:r>
            <a:r>
              <a:rPr lang="en-MY" dirty="0" err="1"/>
              <a:t>baju</a:t>
            </a:r>
            <a:r>
              <a:rPr lang="en-MY" dirty="0"/>
              <a:t>, </a:t>
            </a:r>
            <a:r>
              <a:rPr lang="en-MY" dirty="0" err="1"/>
              <a:t>papan</a:t>
            </a:r>
            <a:r>
              <a:rPr lang="en-MY" dirty="0"/>
              <a:t>, </a:t>
            </a:r>
            <a:r>
              <a:rPr lang="en-MY" dirty="0" err="1"/>
              <a:t>batu</a:t>
            </a:r>
            <a:r>
              <a:rPr lang="en-MY" dirty="0"/>
              <a:t>, </a:t>
            </a:r>
            <a:r>
              <a:rPr lang="en-MY" dirty="0" err="1"/>
              <a:t>dahan</a:t>
            </a:r>
            <a:r>
              <a:rPr lang="en-MY" dirty="0"/>
              <a:t> </a:t>
            </a:r>
            <a:r>
              <a:rPr lang="en-MY" dirty="0" err="1"/>
              <a:t>kayu</a:t>
            </a:r>
            <a:r>
              <a:rPr lang="en-MY" dirty="0"/>
              <a:t> </a:t>
            </a:r>
            <a:r>
              <a:rPr lang="en-MY" dirty="0" err="1"/>
              <a:t>dan</a:t>
            </a:r>
            <a:r>
              <a:rPr lang="en-MY" dirty="0"/>
              <a:t> </a:t>
            </a:r>
            <a:r>
              <a:rPr lang="en-MY" dirty="0" err="1"/>
              <a:t>sebagainya</a:t>
            </a:r>
            <a:r>
              <a:rPr lang="en-MY" dirty="0"/>
              <a:t> </a:t>
            </a:r>
            <a:r>
              <a:rPr lang="en-MY" dirty="0" err="1"/>
              <a:t>ke</a:t>
            </a:r>
            <a:r>
              <a:rPr lang="en-MY" dirty="0"/>
              <a:t> </a:t>
            </a:r>
            <a:r>
              <a:rPr lang="en-MY" dirty="0" err="1"/>
              <a:t>arah</a:t>
            </a:r>
            <a:r>
              <a:rPr lang="en-MY" dirty="0"/>
              <a:t> </a:t>
            </a:r>
            <a:r>
              <a:rPr lang="en-MY" dirty="0" err="1"/>
              <a:t>wajah</a:t>
            </a:r>
            <a:r>
              <a:rPr lang="en-MY" dirty="0"/>
              <a:t>. </a:t>
            </a:r>
            <a:r>
              <a:rPr lang="en-MY" dirty="0" err="1"/>
              <a:t>Pendapat</a:t>
            </a:r>
            <a:r>
              <a:rPr lang="en-MY" dirty="0"/>
              <a:t> </a:t>
            </a:r>
            <a:r>
              <a:rPr lang="en-MY" dirty="0" err="1"/>
              <a:t>ini</a:t>
            </a:r>
            <a:r>
              <a:rPr lang="en-MY" dirty="0"/>
              <a:t> </a:t>
            </a:r>
            <a:r>
              <a:rPr lang="en-MY" dirty="0" err="1"/>
              <a:t>merupakan</a:t>
            </a:r>
            <a:r>
              <a:rPr lang="en-MY" dirty="0"/>
              <a:t> </a:t>
            </a:r>
            <a:r>
              <a:rPr lang="en-MY" dirty="0" err="1"/>
              <a:t>pendapat</a:t>
            </a:r>
            <a:r>
              <a:rPr lang="en-MY" dirty="0"/>
              <a:t> </a:t>
            </a:r>
            <a:r>
              <a:rPr lang="en-MY" dirty="0" err="1"/>
              <a:t>Ibn</a:t>
            </a:r>
            <a:r>
              <a:rPr lang="en-MY" dirty="0"/>
              <a:t> ‘Abbas </a:t>
            </a:r>
            <a:r>
              <a:rPr lang="en-MY" dirty="0" err="1"/>
              <a:t>r.a.</a:t>
            </a:r>
            <a:r>
              <a:rPr lang="en-MY" dirty="0"/>
              <a:t> </a:t>
            </a:r>
            <a:r>
              <a:rPr lang="en-MY" dirty="0" err="1"/>
              <a:t>dan</a:t>
            </a:r>
            <a:r>
              <a:rPr lang="en-MY" dirty="0"/>
              <a:t> al-Imam </a:t>
            </a:r>
            <a:r>
              <a:rPr lang="en-MY" dirty="0" err="1"/>
              <a:t>AÍmad</a:t>
            </a:r>
            <a:r>
              <a:rPr lang="en-MY" dirty="0"/>
              <a:t>, </a:t>
            </a:r>
            <a:r>
              <a:rPr lang="en-MY" dirty="0" err="1"/>
              <a:t>berdasarkan</a:t>
            </a:r>
            <a:r>
              <a:rPr lang="en-MY" dirty="0"/>
              <a:t> </a:t>
            </a:r>
            <a:r>
              <a:rPr lang="en-MY" dirty="0" err="1"/>
              <a:t>athar</a:t>
            </a:r>
            <a:r>
              <a:rPr lang="en-MY" dirty="0"/>
              <a:t> yang </a:t>
            </a:r>
            <a:r>
              <a:rPr lang="en-MY" dirty="0" err="1"/>
              <a:t>diriwayatkan</a:t>
            </a:r>
            <a:r>
              <a:rPr lang="en-MY" dirty="0"/>
              <a:t> </a:t>
            </a:r>
            <a:r>
              <a:rPr lang="en-MY" dirty="0" err="1"/>
              <a:t>daripada</a:t>
            </a:r>
            <a:r>
              <a:rPr lang="en-MY" dirty="0"/>
              <a:t> </a:t>
            </a:r>
            <a:r>
              <a:rPr lang="en-MY" dirty="0" err="1"/>
              <a:t>Ibn</a:t>
            </a:r>
            <a:r>
              <a:rPr lang="en-MY" dirty="0"/>
              <a:t> ‘Abbas </a:t>
            </a:r>
            <a:r>
              <a:rPr lang="en-MY" dirty="0" err="1"/>
              <a:t>r.a.</a:t>
            </a:r>
            <a:r>
              <a:rPr lang="en-MY" dirty="0"/>
              <a:t> </a:t>
            </a:r>
            <a:r>
              <a:rPr lang="en-MY" dirty="0" err="1"/>
              <a:t>katanya</a:t>
            </a:r>
            <a:r>
              <a:rPr lang="en-MY" dirty="0"/>
              <a:t> :</a:t>
            </a:r>
          </a:p>
          <a:p>
            <a:pPr algn="just"/>
            <a:endParaRPr lang="en-MY" dirty="0"/>
          </a:p>
          <a:p>
            <a:pPr algn="just" rtl="1"/>
            <a:r>
              <a:rPr lang="ar-SA" b="1" dirty="0"/>
              <a:t>يَسْجُدُ المَرِيْضُ عَلَىْ المِرْفَقَةِ وَالثَّوْبِ...</a:t>
            </a:r>
            <a:endParaRPr lang="en-MY" dirty="0"/>
          </a:p>
          <a:p>
            <a:pPr algn="just"/>
            <a:r>
              <a:rPr lang="en-MY" dirty="0" err="1"/>
              <a:t>Maksudnya</a:t>
            </a:r>
            <a:r>
              <a:rPr lang="en-MY" dirty="0"/>
              <a:t> :</a:t>
            </a:r>
            <a:r>
              <a:rPr lang="en-MY" dirty="0" err="1"/>
              <a:t>Pesakit</a:t>
            </a:r>
            <a:r>
              <a:rPr lang="en-MY" dirty="0"/>
              <a:t> </a:t>
            </a:r>
            <a:r>
              <a:rPr lang="en-MY" dirty="0" err="1"/>
              <a:t>diharuskan</a:t>
            </a:r>
            <a:r>
              <a:rPr lang="en-MY" dirty="0"/>
              <a:t> </a:t>
            </a:r>
            <a:r>
              <a:rPr lang="en-MY" dirty="0" err="1"/>
              <a:t>sujud</a:t>
            </a:r>
            <a:r>
              <a:rPr lang="en-MY" dirty="0"/>
              <a:t> di </a:t>
            </a:r>
            <a:r>
              <a:rPr lang="en-MY" dirty="0" err="1"/>
              <a:t>atas</a:t>
            </a:r>
            <a:r>
              <a:rPr lang="en-MY" dirty="0"/>
              <a:t> </a:t>
            </a:r>
            <a:r>
              <a:rPr lang="en-MY" dirty="0" err="1"/>
              <a:t>dahan</a:t>
            </a:r>
            <a:r>
              <a:rPr lang="en-MY" dirty="0"/>
              <a:t> </a:t>
            </a:r>
            <a:r>
              <a:rPr lang="en-MY" dirty="0" err="1"/>
              <a:t>kayu</a:t>
            </a:r>
            <a:r>
              <a:rPr lang="en-MY" dirty="0"/>
              <a:t> </a:t>
            </a:r>
            <a:r>
              <a:rPr lang="en-MY" dirty="0" err="1"/>
              <a:t>dan</a:t>
            </a:r>
            <a:r>
              <a:rPr lang="en-MY" dirty="0"/>
              <a:t> </a:t>
            </a:r>
            <a:r>
              <a:rPr lang="en-MY" dirty="0" err="1"/>
              <a:t>baju</a:t>
            </a:r>
            <a:r>
              <a:rPr lang="en-MY" dirty="0"/>
              <a:t>…</a:t>
            </a:r>
          </a:p>
          <a:p>
            <a:pPr algn="just"/>
            <a:r>
              <a:rPr lang="en-US" dirty="0"/>
              <a:t> </a:t>
            </a:r>
            <a:endParaRPr lang="en-MY" dirty="0"/>
          </a:p>
          <a:p>
            <a:pPr algn="just"/>
            <a:r>
              <a:rPr lang="en-MY" i="1" dirty="0" err="1"/>
              <a:t>Óthar</a:t>
            </a:r>
            <a:r>
              <a:rPr lang="en-MY" dirty="0"/>
              <a:t> di </a:t>
            </a:r>
            <a:r>
              <a:rPr lang="en-MY" dirty="0" err="1"/>
              <a:t>atas</a:t>
            </a:r>
            <a:r>
              <a:rPr lang="en-MY" dirty="0"/>
              <a:t> </a:t>
            </a:r>
            <a:r>
              <a:rPr lang="en-MY" dirty="0" err="1"/>
              <a:t>menerangkan</a:t>
            </a:r>
            <a:r>
              <a:rPr lang="en-MY" dirty="0"/>
              <a:t>, </a:t>
            </a:r>
            <a:r>
              <a:rPr lang="en-MY" dirty="0" err="1"/>
              <a:t>harus</a:t>
            </a:r>
            <a:r>
              <a:rPr lang="en-MY" dirty="0"/>
              <a:t> </a:t>
            </a:r>
            <a:r>
              <a:rPr lang="en-MY" dirty="0" err="1"/>
              <a:t>bagi</a:t>
            </a:r>
            <a:r>
              <a:rPr lang="en-MY" dirty="0"/>
              <a:t> </a:t>
            </a:r>
            <a:r>
              <a:rPr lang="en-MY" dirty="0" err="1"/>
              <a:t>pesakit</a:t>
            </a:r>
            <a:r>
              <a:rPr lang="en-MY" dirty="0"/>
              <a:t> </a:t>
            </a:r>
            <a:r>
              <a:rPr lang="en-MY" dirty="0" err="1"/>
              <a:t>untuk</a:t>
            </a:r>
            <a:r>
              <a:rPr lang="en-MY" dirty="0"/>
              <a:t> </a:t>
            </a:r>
            <a:r>
              <a:rPr lang="en-MY" dirty="0" err="1"/>
              <a:t>sujud</a:t>
            </a:r>
            <a:r>
              <a:rPr lang="en-MY" dirty="0"/>
              <a:t> di </a:t>
            </a:r>
            <a:r>
              <a:rPr lang="en-MY" dirty="0" err="1"/>
              <a:t>atas</a:t>
            </a:r>
            <a:r>
              <a:rPr lang="en-MY" dirty="0"/>
              <a:t> </a:t>
            </a:r>
            <a:r>
              <a:rPr lang="en-MY" dirty="0" err="1"/>
              <a:t>dahan</a:t>
            </a:r>
            <a:r>
              <a:rPr lang="en-MY" dirty="0"/>
              <a:t> </a:t>
            </a:r>
            <a:r>
              <a:rPr lang="en-MY" dirty="0" err="1"/>
              <a:t>kayu</a:t>
            </a:r>
            <a:r>
              <a:rPr lang="en-MY" dirty="0"/>
              <a:t>, </a:t>
            </a:r>
            <a:r>
              <a:rPr lang="en-MY" dirty="0" err="1"/>
              <a:t>baju</a:t>
            </a:r>
            <a:r>
              <a:rPr lang="en-MY" dirty="0"/>
              <a:t> </a:t>
            </a:r>
            <a:r>
              <a:rPr lang="en-MY" dirty="0" err="1"/>
              <a:t>dan</a:t>
            </a:r>
            <a:r>
              <a:rPr lang="en-MY" dirty="0"/>
              <a:t> </a:t>
            </a:r>
            <a:r>
              <a:rPr lang="en-MY" dirty="0" err="1"/>
              <a:t>seumpamanya</a:t>
            </a:r>
            <a:r>
              <a:rPr lang="en-MY" dirty="0"/>
              <a:t>. Cara </a:t>
            </a:r>
            <a:r>
              <a:rPr lang="en-MY" dirty="0" err="1"/>
              <a:t>sujud</a:t>
            </a:r>
            <a:r>
              <a:rPr lang="en-MY" dirty="0"/>
              <a:t> </a:t>
            </a:r>
            <a:r>
              <a:rPr lang="en-MY" dirty="0" err="1"/>
              <a:t>dilakukan</a:t>
            </a:r>
            <a:r>
              <a:rPr lang="en-MY" dirty="0"/>
              <a:t> </a:t>
            </a:r>
            <a:r>
              <a:rPr lang="en-MY" dirty="0" err="1"/>
              <a:t>dengan</a:t>
            </a:r>
            <a:r>
              <a:rPr lang="en-MY" dirty="0"/>
              <a:t> </a:t>
            </a:r>
            <a:r>
              <a:rPr lang="en-MY" dirty="0" err="1"/>
              <a:t>mengangkat</a:t>
            </a:r>
            <a:r>
              <a:rPr lang="en-MY" dirty="0"/>
              <a:t> </a:t>
            </a:r>
            <a:r>
              <a:rPr lang="en-MY" dirty="0" err="1"/>
              <a:t>bahan</a:t>
            </a:r>
            <a:r>
              <a:rPr lang="en-MY" dirty="0"/>
              <a:t> yang </a:t>
            </a:r>
            <a:r>
              <a:rPr lang="en-MY" dirty="0" err="1"/>
              <a:t>disebutkan</a:t>
            </a:r>
            <a:r>
              <a:rPr lang="en-MY" dirty="0"/>
              <a:t> di </a:t>
            </a:r>
            <a:r>
              <a:rPr lang="en-MY" dirty="0" err="1"/>
              <a:t>atas</a:t>
            </a:r>
            <a:r>
              <a:rPr lang="en-MY" dirty="0"/>
              <a:t> </a:t>
            </a:r>
            <a:r>
              <a:rPr lang="en-MY" dirty="0" err="1"/>
              <a:t>ke</a:t>
            </a:r>
            <a:r>
              <a:rPr lang="en-MY" dirty="0"/>
              <a:t> </a:t>
            </a:r>
            <a:r>
              <a:rPr lang="en-MY" dirty="0" err="1"/>
              <a:t>wajah</a:t>
            </a:r>
            <a:r>
              <a:rPr lang="en-MY" dirty="0"/>
              <a:t>.</a:t>
            </a:r>
          </a:p>
          <a:p>
            <a:endParaRPr lang="en-MY" dirty="0"/>
          </a:p>
          <a:p>
            <a:pPr algn="just"/>
            <a:endParaRPr lang="en-MY" dirty="0"/>
          </a:p>
        </p:txBody>
      </p:sp>
      <p:sp>
        <p:nvSpPr>
          <p:cNvPr id="3" name="Footer Placeholder 2"/>
          <p:cNvSpPr>
            <a:spLocks noGrp="1"/>
          </p:cNvSpPr>
          <p:nvPr>
            <p:ph type="ftr" sz="quarter" idx="11"/>
          </p:nvPr>
        </p:nvSpPr>
        <p:spPr/>
        <p:txBody>
          <a:bodyPr/>
          <a:lstStyle/>
          <a:p>
            <a:pPr>
              <a:defRPr/>
            </a:pPr>
            <a:r>
              <a:rPr lang="en-US"/>
              <a:t>PUSAT PENGAJIAN SYARIAH FAKULTI PENGAJIAN KONTEMPORI ISLAM UNIVERSITI  SULTAN ZAINAL ABIDIN</a:t>
            </a:r>
          </a:p>
        </p:txBody>
      </p:sp>
      <p:sp>
        <p:nvSpPr>
          <p:cNvPr id="4" name="Title 3"/>
          <p:cNvSpPr>
            <a:spLocks noGrp="1"/>
          </p:cNvSpPr>
          <p:nvPr>
            <p:ph type="title"/>
          </p:nvPr>
        </p:nvSpPr>
        <p:spPr/>
        <p:txBody>
          <a:bodyPr>
            <a:noAutofit/>
          </a:bodyPr>
          <a:lstStyle/>
          <a:p>
            <a:pPr algn="ctr"/>
            <a:r>
              <a:rPr lang="en-MY" sz="3600" dirty="0">
                <a:effectLst/>
              </a:rPr>
              <a:t>TIDAK MAMPU SUJUD TETAPI MAMPU DUDUK</a:t>
            </a:r>
            <a:endParaRPr lang="en-MY" sz="3600" dirty="0"/>
          </a:p>
        </p:txBody>
      </p:sp>
    </p:spTree>
    <p:extLst>
      <p:ext uri="{BB962C8B-B14F-4D97-AF65-F5344CB8AC3E}">
        <p14:creationId xmlns:p14="http://schemas.microsoft.com/office/powerpoint/2010/main" val="306980985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algn="just"/>
            <a:r>
              <a:rPr lang="en-MY" dirty="0" err="1"/>
              <a:t>Kesimpulan</a:t>
            </a:r>
            <a:r>
              <a:rPr lang="en-MY" dirty="0"/>
              <a:t>, </a:t>
            </a:r>
            <a:r>
              <a:rPr lang="en-MY" dirty="0" err="1"/>
              <a:t>setelah</a:t>
            </a:r>
            <a:r>
              <a:rPr lang="en-MY" dirty="0"/>
              <a:t> </a:t>
            </a:r>
            <a:r>
              <a:rPr lang="en-MY" dirty="0" err="1"/>
              <a:t>diteliti</a:t>
            </a:r>
            <a:r>
              <a:rPr lang="en-MY" dirty="0"/>
              <a:t> </a:t>
            </a:r>
            <a:r>
              <a:rPr lang="en-MY" dirty="0" err="1"/>
              <a:t>daripada</a:t>
            </a:r>
            <a:r>
              <a:rPr lang="en-MY" dirty="0"/>
              <a:t> </a:t>
            </a:r>
            <a:r>
              <a:rPr lang="en-MY" dirty="0" err="1"/>
              <a:t>kedua-dua</a:t>
            </a:r>
            <a:r>
              <a:rPr lang="en-MY" dirty="0"/>
              <a:t> </a:t>
            </a:r>
            <a:r>
              <a:rPr lang="en-MY" dirty="0" err="1"/>
              <a:t>pendapat</a:t>
            </a:r>
            <a:r>
              <a:rPr lang="en-MY" dirty="0"/>
              <a:t> di </a:t>
            </a:r>
            <a:r>
              <a:rPr lang="en-MY" dirty="0" err="1"/>
              <a:t>atas</a:t>
            </a:r>
            <a:r>
              <a:rPr lang="en-MY" dirty="0"/>
              <a:t>, </a:t>
            </a:r>
            <a:r>
              <a:rPr lang="en-MY" dirty="0" err="1"/>
              <a:t>jelas</a:t>
            </a:r>
            <a:r>
              <a:rPr lang="en-MY" dirty="0"/>
              <a:t> </a:t>
            </a:r>
            <a:r>
              <a:rPr lang="en-MY" dirty="0" err="1"/>
              <a:t>pendapat</a:t>
            </a:r>
            <a:r>
              <a:rPr lang="en-MY" dirty="0"/>
              <a:t> </a:t>
            </a:r>
            <a:r>
              <a:rPr lang="en-MY" dirty="0" err="1"/>
              <a:t>golongan</a:t>
            </a:r>
            <a:r>
              <a:rPr lang="en-MY" dirty="0"/>
              <a:t> </a:t>
            </a:r>
            <a:r>
              <a:rPr lang="en-MY" dirty="0" err="1"/>
              <a:t>pertama</a:t>
            </a:r>
            <a:r>
              <a:rPr lang="en-MY" dirty="0"/>
              <a:t> </a:t>
            </a:r>
            <a:r>
              <a:rPr lang="en-MY" dirty="0" err="1"/>
              <a:t>adalah</a:t>
            </a:r>
            <a:r>
              <a:rPr lang="en-MY" dirty="0"/>
              <a:t> </a:t>
            </a:r>
            <a:r>
              <a:rPr lang="en-MY" dirty="0" err="1"/>
              <a:t>lebih</a:t>
            </a:r>
            <a:r>
              <a:rPr lang="en-MY" dirty="0"/>
              <a:t> </a:t>
            </a:r>
            <a:r>
              <a:rPr lang="en-MY" dirty="0" err="1"/>
              <a:t>menepati</a:t>
            </a:r>
            <a:r>
              <a:rPr lang="en-MY" dirty="0"/>
              <a:t> </a:t>
            </a:r>
            <a:r>
              <a:rPr lang="en-MY" dirty="0" err="1"/>
              <a:t>kehendak</a:t>
            </a:r>
            <a:r>
              <a:rPr lang="en-MY" dirty="0"/>
              <a:t> </a:t>
            </a:r>
            <a:r>
              <a:rPr lang="en-MY" dirty="0" err="1"/>
              <a:t>syariat</a:t>
            </a:r>
            <a:r>
              <a:rPr lang="en-MY" dirty="0"/>
              <a:t> </a:t>
            </a:r>
            <a:r>
              <a:rPr lang="en-MY" dirty="0" err="1"/>
              <a:t>dan</a:t>
            </a:r>
            <a:r>
              <a:rPr lang="en-MY" dirty="0"/>
              <a:t> </a:t>
            </a:r>
            <a:r>
              <a:rPr lang="en-MY" dirty="0" err="1"/>
              <a:t>memberi</a:t>
            </a:r>
            <a:r>
              <a:rPr lang="en-MY" dirty="0"/>
              <a:t> </a:t>
            </a:r>
            <a:r>
              <a:rPr lang="en-MY" i="1" dirty="0" err="1"/>
              <a:t>rukhsah</a:t>
            </a:r>
            <a:r>
              <a:rPr lang="en-MY" dirty="0"/>
              <a:t> </a:t>
            </a:r>
            <a:r>
              <a:rPr lang="en-MY" dirty="0" err="1"/>
              <a:t>kepada</a:t>
            </a:r>
            <a:r>
              <a:rPr lang="en-MY" dirty="0"/>
              <a:t> </a:t>
            </a:r>
            <a:r>
              <a:rPr lang="en-MY" dirty="0" err="1"/>
              <a:t>umat</a:t>
            </a:r>
            <a:r>
              <a:rPr lang="en-MY" dirty="0"/>
              <a:t> Islam yang </a:t>
            </a:r>
            <a:r>
              <a:rPr lang="en-MY" dirty="0" err="1"/>
              <a:t>uzur</a:t>
            </a:r>
            <a:r>
              <a:rPr lang="en-MY" dirty="0"/>
              <a:t> </a:t>
            </a:r>
            <a:r>
              <a:rPr lang="en-MY" dirty="0" err="1"/>
              <a:t>dalam</a:t>
            </a:r>
            <a:r>
              <a:rPr lang="en-MY" dirty="0"/>
              <a:t> </a:t>
            </a:r>
            <a:r>
              <a:rPr lang="en-MY" dirty="0" err="1"/>
              <a:t>mengerjakan</a:t>
            </a:r>
            <a:r>
              <a:rPr lang="en-MY" dirty="0"/>
              <a:t> </a:t>
            </a:r>
            <a:r>
              <a:rPr lang="en-MY" dirty="0" err="1"/>
              <a:t>solat</a:t>
            </a:r>
            <a:r>
              <a:rPr lang="en-MY" dirty="0"/>
              <a:t>. </a:t>
            </a:r>
          </a:p>
          <a:p>
            <a:pPr algn="just"/>
            <a:endParaRPr lang="en-MY" dirty="0"/>
          </a:p>
          <a:p>
            <a:pPr algn="just"/>
            <a:r>
              <a:rPr lang="en-MY" dirty="0" err="1"/>
              <a:t>Sekiranya</a:t>
            </a:r>
            <a:r>
              <a:rPr lang="en-MY" dirty="0"/>
              <a:t> orang </a:t>
            </a:r>
            <a:r>
              <a:rPr lang="en-MY" dirty="0" err="1"/>
              <a:t>uzur</a:t>
            </a:r>
            <a:r>
              <a:rPr lang="en-MY" dirty="0"/>
              <a:t> </a:t>
            </a:r>
            <a:r>
              <a:rPr lang="en-MY" dirty="0" err="1"/>
              <a:t>tidak</a:t>
            </a:r>
            <a:r>
              <a:rPr lang="en-MY" dirty="0"/>
              <a:t> </a:t>
            </a:r>
            <a:r>
              <a:rPr lang="en-MY" dirty="0" err="1"/>
              <a:t>dapat</a:t>
            </a:r>
            <a:r>
              <a:rPr lang="en-MY" dirty="0"/>
              <a:t> </a:t>
            </a:r>
            <a:r>
              <a:rPr lang="en-MY" dirty="0" err="1"/>
              <a:t>menunaikan</a:t>
            </a:r>
            <a:r>
              <a:rPr lang="en-MY" dirty="0"/>
              <a:t> </a:t>
            </a:r>
            <a:r>
              <a:rPr lang="en-MY" dirty="0" err="1"/>
              <a:t>solat</a:t>
            </a:r>
            <a:r>
              <a:rPr lang="en-MY" dirty="0"/>
              <a:t> </a:t>
            </a:r>
            <a:r>
              <a:rPr lang="en-MY" dirty="0" err="1"/>
              <a:t>sebagaimana</a:t>
            </a:r>
            <a:r>
              <a:rPr lang="en-MY" dirty="0"/>
              <a:t> </a:t>
            </a:r>
            <a:r>
              <a:rPr lang="en-MY" dirty="0" err="1"/>
              <a:t>biasa</a:t>
            </a:r>
            <a:r>
              <a:rPr lang="en-MY" dirty="0"/>
              <a:t>, </a:t>
            </a:r>
            <a:r>
              <a:rPr lang="en-MY" dirty="0" err="1"/>
              <a:t>hendaklah</a:t>
            </a:r>
            <a:r>
              <a:rPr lang="en-MY" dirty="0"/>
              <a:t> </a:t>
            </a:r>
            <a:r>
              <a:rPr lang="en-MY" dirty="0" err="1"/>
              <a:t>melakukannya</a:t>
            </a:r>
            <a:r>
              <a:rPr lang="en-MY" dirty="0"/>
              <a:t> </a:t>
            </a:r>
            <a:r>
              <a:rPr lang="en-MY" dirty="0" err="1"/>
              <a:t>dalam</a:t>
            </a:r>
            <a:r>
              <a:rPr lang="en-MY" dirty="0"/>
              <a:t> </a:t>
            </a:r>
            <a:r>
              <a:rPr lang="en-MY" dirty="0" err="1"/>
              <a:t>keadaan</a:t>
            </a:r>
            <a:r>
              <a:rPr lang="en-MY" dirty="0"/>
              <a:t> </a:t>
            </a:r>
            <a:r>
              <a:rPr lang="en-MY" dirty="0" err="1"/>
              <a:t>duduk</a:t>
            </a:r>
            <a:r>
              <a:rPr lang="en-MY" dirty="0"/>
              <a:t>. </a:t>
            </a:r>
          </a:p>
          <a:p>
            <a:pPr algn="just"/>
            <a:endParaRPr lang="en-MY" dirty="0"/>
          </a:p>
          <a:p>
            <a:pPr algn="just"/>
            <a:r>
              <a:rPr lang="en-MY" dirty="0" err="1"/>
              <a:t>Sekiranya</a:t>
            </a:r>
            <a:r>
              <a:rPr lang="en-MY" dirty="0"/>
              <a:t> </a:t>
            </a:r>
            <a:r>
              <a:rPr lang="en-MY" dirty="0" err="1"/>
              <a:t>tidak</a:t>
            </a:r>
            <a:r>
              <a:rPr lang="en-MY" dirty="0"/>
              <a:t> </a:t>
            </a:r>
            <a:r>
              <a:rPr lang="en-MY" dirty="0" err="1"/>
              <a:t>mampu</a:t>
            </a:r>
            <a:r>
              <a:rPr lang="en-MY" dirty="0"/>
              <a:t> </a:t>
            </a:r>
            <a:r>
              <a:rPr lang="en-MY" dirty="0" err="1"/>
              <a:t>juga</a:t>
            </a:r>
            <a:r>
              <a:rPr lang="en-MY" dirty="0"/>
              <a:t>, </a:t>
            </a:r>
            <a:r>
              <a:rPr lang="en-MY" dirty="0" err="1"/>
              <a:t>hendaklah</a:t>
            </a:r>
            <a:r>
              <a:rPr lang="en-MY" dirty="0"/>
              <a:t> </a:t>
            </a:r>
            <a:r>
              <a:rPr lang="en-MY" dirty="0" err="1"/>
              <a:t>melakukannya</a:t>
            </a:r>
            <a:r>
              <a:rPr lang="en-MY" dirty="0"/>
              <a:t> </a:t>
            </a:r>
            <a:r>
              <a:rPr lang="en-MY" dirty="0" err="1"/>
              <a:t>dalam</a:t>
            </a:r>
            <a:r>
              <a:rPr lang="en-MY" dirty="0"/>
              <a:t> </a:t>
            </a:r>
            <a:r>
              <a:rPr lang="en-MY" dirty="0" err="1"/>
              <a:t>keadaan</a:t>
            </a:r>
            <a:r>
              <a:rPr lang="en-MY" dirty="0"/>
              <a:t> </a:t>
            </a:r>
            <a:r>
              <a:rPr lang="en-MY" dirty="0" err="1"/>
              <a:t>mengiring</a:t>
            </a:r>
            <a:r>
              <a:rPr lang="en-MY" dirty="0"/>
              <a:t> </a:t>
            </a:r>
            <a:r>
              <a:rPr lang="en-MY" dirty="0" err="1"/>
              <a:t>dan</a:t>
            </a:r>
            <a:r>
              <a:rPr lang="en-MY" dirty="0"/>
              <a:t> </a:t>
            </a:r>
            <a:r>
              <a:rPr lang="en-MY" dirty="0" err="1"/>
              <a:t>sekiranya</a:t>
            </a:r>
            <a:r>
              <a:rPr lang="en-MY" dirty="0"/>
              <a:t> </a:t>
            </a:r>
            <a:r>
              <a:rPr lang="en-MY" dirty="0" err="1"/>
              <a:t>tidak</a:t>
            </a:r>
            <a:r>
              <a:rPr lang="en-MY" dirty="0"/>
              <a:t> </a:t>
            </a:r>
            <a:r>
              <a:rPr lang="en-MY" dirty="0" err="1"/>
              <a:t>mampu</a:t>
            </a:r>
            <a:r>
              <a:rPr lang="en-MY" dirty="0"/>
              <a:t> </a:t>
            </a:r>
            <a:r>
              <a:rPr lang="en-MY" dirty="0" err="1"/>
              <a:t>juga</a:t>
            </a:r>
            <a:r>
              <a:rPr lang="en-MY" dirty="0"/>
              <a:t>, </a:t>
            </a:r>
            <a:r>
              <a:rPr lang="en-MY" dirty="0" err="1"/>
              <a:t>hendaklah</a:t>
            </a:r>
            <a:r>
              <a:rPr lang="en-MY" dirty="0"/>
              <a:t> </a:t>
            </a:r>
            <a:r>
              <a:rPr lang="en-MY" dirty="0" err="1"/>
              <a:t>menggunakan</a:t>
            </a:r>
            <a:r>
              <a:rPr lang="en-MY" dirty="0"/>
              <a:t> </a:t>
            </a:r>
            <a:r>
              <a:rPr lang="en-MY" dirty="0" err="1"/>
              <a:t>isyarat</a:t>
            </a:r>
            <a:r>
              <a:rPr lang="en-MY" dirty="0"/>
              <a:t>.</a:t>
            </a:r>
          </a:p>
          <a:p>
            <a:pPr algn="just"/>
            <a:endParaRPr lang="en-MY" dirty="0"/>
          </a:p>
        </p:txBody>
      </p:sp>
      <p:sp>
        <p:nvSpPr>
          <p:cNvPr id="3" name="Footer Placeholder 2"/>
          <p:cNvSpPr>
            <a:spLocks noGrp="1"/>
          </p:cNvSpPr>
          <p:nvPr>
            <p:ph type="ftr" sz="quarter" idx="11"/>
          </p:nvPr>
        </p:nvSpPr>
        <p:spPr/>
        <p:txBody>
          <a:bodyPr/>
          <a:lstStyle/>
          <a:p>
            <a:pPr>
              <a:defRPr/>
            </a:pPr>
            <a:r>
              <a:rPr lang="en-US"/>
              <a:t>PUSAT PENGAJIAN SYARIAH FAKULTI PENGAJIAN KONTEMPORI ISLAM UNIVERSITI  SULTAN ZAINAL ABIDIN</a:t>
            </a:r>
          </a:p>
        </p:txBody>
      </p:sp>
    </p:spTree>
    <p:extLst>
      <p:ext uri="{BB962C8B-B14F-4D97-AF65-F5344CB8AC3E}">
        <p14:creationId xmlns:p14="http://schemas.microsoft.com/office/powerpoint/2010/main" val="40561026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r>
              <a:rPr lang="en-MY" dirty="0" err="1"/>
              <a:t>Ulama</a:t>
            </a:r>
            <a:r>
              <a:rPr lang="en-MY" dirty="0"/>
              <a:t> </a:t>
            </a:r>
            <a:r>
              <a:rPr lang="en-MY" dirty="0" err="1"/>
              <a:t>mazhab</a:t>
            </a:r>
            <a:r>
              <a:rPr lang="en-MY" dirty="0"/>
              <a:t> </a:t>
            </a:r>
            <a:r>
              <a:rPr lang="en-MY" dirty="0" err="1"/>
              <a:t>empat</a:t>
            </a:r>
            <a:r>
              <a:rPr lang="en-MY" dirty="0"/>
              <a:t> </a:t>
            </a:r>
            <a:r>
              <a:rPr lang="en-MY" dirty="0" err="1"/>
              <a:t>berbeza</a:t>
            </a:r>
            <a:r>
              <a:rPr lang="en-MY" dirty="0"/>
              <a:t> </a:t>
            </a:r>
            <a:r>
              <a:rPr lang="en-MY" dirty="0" err="1"/>
              <a:t>pendapat</a:t>
            </a:r>
            <a:r>
              <a:rPr lang="en-MY" dirty="0"/>
              <a:t> </a:t>
            </a:r>
            <a:r>
              <a:rPr lang="en-MY" dirty="0" err="1"/>
              <a:t>mengenai</a:t>
            </a:r>
            <a:r>
              <a:rPr lang="en-MY" dirty="0"/>
              <a:t> </a:t>
            </a:r>
            <a:r>
              <a:rPr lang="en-MY" dirty="0" err="1"/>
              <a:t>solat</a:t>
            </a:r>
            <a:r>
              <a:rPr lang="en-MY" dirty="0"/>
              <a:t> </a:t>
            </a:r>
            <a:r>
              <a:rPr lang="en-MY" dirty="0" err="1"/>
              <a:t>jamak</a:t>
            </a:r>
            <a:r>
              <a:rPr lang="en-MY" dirty="0"/>
              <a:t> </a:t>
            </a:r>
            <a:r>
              <a:rPr lang="en-MY" dirty="0" err="1"/>
              <a:t>bagi</a:t>
            </a:r>
            <a:r>
              <a:rPr lang="en-MY" dirty="0"/>
              <a:t> orang yang </a:t>
            </a:r>
            <a:r>
              <a:rPr lang="en-MY" dirty="0" err="1"/>
              <a:t>uzur</a:t>
            </a:r>
            <a:r>
              <a:rPr lang="en-MY" dirty="0"/>
              <a:t> </a:t>
            </a:r>
            <a:r>
              <a:rPr lang="en-MY" dirty="0" err="1"/>
              <a:t>kepada</a:t>
            </a:r>
            <a:r>
              <a:rPr lang="en-MY" dirty="0"/>
              <a:t> </a:t>
            </a:r>
            <a:r>
              <a:rPr lang="en-MY" dirty="0" err="1"/>
              <a:t>dua</a:t>
            </a:r>
            <a:r>
              <a:rPr lang="en-MY" dirty="0"/>
              <a:t> </a:t>
            </a:r>
            <a:r>
              <a:rPr lang="en-MY" dirty="0" err="1"/>
              <a:t>pendapat</a:t>
            </a:r>
            <a:r>
              <a:rPr lang="en-MY" dirty="0"/>
              <a:t>. </a:t>
            </a:r>
          </a:p>
          <a:p>
            <a:r>
              <a:rPr lang="en-MY" dirty="0"/>
              <a:t> </a:t>
            </a:r>
          </a:p>
          <a:p>
            <a:pPr algn="just"/>
            <a:r>
              <a:rPr lang="en-MY" b="1" dirty="0" err="1"/>
              <a:t>Pendapat</a:t>
            </a:r>
            <a:r>
              <a:rPr lang="en-MY" b="1" dirty="0"/>
              <a:t> </a:t>
            </a:r>
            <a:r>
              <a:rPr lang="en-MY" b="1" dirty="0" err="1"/>
              <a:t>pertama</a:t>
            </a:r>
            <a:r>
              <a:rPr lang="en-MY" b="1" dirty="0"/>
              <a:t> :</a:t>
            </a:r>
            <a:r>
              <a:rPr lang="en-MY" dirty="0"/>
              <a:t> </a:t>
            </a:r>
            <a:r>
              <a:rPr lang="en-MY" dirty="0" err="1"/>
              <a:t>Diharuskan</a:t>
            </a:r>
            <a:r>
              <a:rPr lang="en-MY" dirty="0"/>
              <a:t> </a:t>
            </a:r>
            <a:r>
              <a:rPr lang="en-MY" dirty="0" err="1"/>
              <a:t>kepada</a:t>
            </a:r>
            <a:r>
              <a:rPr lang="en-MY" dirty="0"/>
              <a:t> orang </a:t>
            </a:r>
            <a:r>
              <a:rPr lang="en-MY" dirty="0" err="1"/>
              <a:t>uzur</a:t>
            </a:r>
            <a:r>
              <a:rPr lang="en-MY" dirty="0"/>
              <a:t> </a:t>
            </a:r>
            <a:r>
              <a:rPr lang="en-MY" dirty="0" err="1"/>
              <a:t>menjamak</a:t>
            </a:r>
            <a:r>
              <a:rPr lang="en-MY" dirty="0"/>
              <a:t> </a:t>
            </a:r>
            <a:r>
              <a:rPr lang="en-MY" dirty="0" err="1"/>
              <a:t>solat</a:t>
            </a:r>
            <a:r>
              <a:rPr lang="en-MY" dirty="0"/>
              <a:t>, </a:t>
            </a:r>
            <a:r>
              <a:rPr lang="en-MY" dirty="0" err="1"/>
              <a:t>sama</a:t>
            </a:r>
            <a:r>
              <a:rPr lang="en-MY" dirty="0"/>
              <a:t> </a:t>
            </a:r>
            <a:r>
              <a:rPr lang="en-MY" dirty="0" err="1"/>
              <a:t>ada</a:t>
            </a:r>
            <a:r>
              <a:rPr lang="en-MY" dirty="0"/>
              <a:t> </a:t>
            </a:r>
            <a:r>
              <a:rPr lang="en-MY" dirty="0" err="1"/>
              <a:t>dengan</a:t>
            </a:r>
            <a:r>
              <a:rPr lang="en-MY" dirty="0"/>
              <a:t> </a:t>
            </a:r>
            <a:r>
              <a:rPr lang="en-MY" dirty="0" err="1"/>
              <a:t>cara</a:t>
            </a:r>
            <a:r>
              <a:rPr lang="en-MY" dirty="0"/>
              <a:t> </a:t>
            </a:r>
            <a:r>
              <a:rPr lang="en-MY" dirty="0" err="1"/>
              <a:t>menjamak</a:t>
            </a:r>
            <a:r>
              <a:rPr lang="en-MY" dirty="0"/>
              <a:t> </a:t>
            </a:r>
            <a:r>
              <a:rPr lang="en-MY" dirty="0" err="1"/>
              <a:t>solat</a:t>
            </a:r>
            <a:r>
              <a:rPr lang="en-MY" dirty="0"/>
              <a:t> </a:t>
            </a:r>
            <a:r>
              <a:rPr lang="en-MY" dirty="0" err="1"/>
              <a:t>Zohor</a:t>
            </a:r>
            <a:r>
              <a:rPr lang="en-MY" dirty="0"/>
              <a:t> </a:t>
            </a:r>
            <a:r>
              <a:rPr lang="en-MY" dirty="0" err="1"/>
              <a:t>dengan</a:t>
            </a:r>
            <a:r>
              <a:rPr lang="en-MY" dirty="0"/>
              <a:t> </a:t>
            </a:r>
            <a:r>
              <a:rPr lang="en-MY" dirty="0" err="1"/>
              <a:t>Asar</a:t>
            </a:r>
            <a:r>
              <a:rPr lang="en-MY" dirty="0"/>
              <a:t> </a:t>
            </a:r>
            <a:r>
              <a:rPr lang="en-MY" dirty="0" err="1"/>
              <a:t>dalam</a:t>
            </a:r>
            <a:r>
              <a:rPr lang="en-MY" dirty="0"/>
              <a:t> </a:t>
            </a:r>
            <a:r>
              <a:rPr lang="en-MY" dirty="0" err="1"/>
              <a:t>waktu</a:t>
            </a:r>
            <a:r>
              <a:rPr lang="en-MY" dirty="0"/>
              <a:t> </a:t>
            </a:r>
            <a:r>
              <a:rPr lang="en-MY" dirty="0" err="1"/>
              <a:t>Zohor</a:t>
            </a:r>
            <a:r>
              <a:rPr lang="en-MY" dirty="0"/>
              <a:t> </a:t>
            </a:r>
            <a:r>
              <a:rPr lang="en-MY" dirty="0" err="1"/>
              <a:t>atau</a:t>
            </a:r>
            <a:r>
              <a:rPr lang="en-MY" dirty="0"/>
              <a:t> di </a:t>
            </a:r>
            <a:r>
              <a:rPr lang="en-MY" dirty="0" err="1"/>
              <a:t>dalam</a:t>
            </a:r>
            <a:r>
              <a:rPr lang="en-MY" dirty="0"/>
              <a:t> </a:t>
            </a:r>
            <a:r>
              <a:rPr lang="en-MY" dirty="0" err="1"/>
              <a:t>waktu</a:t>
            </a:r>
            <a:r>
              <a:rPr lang="en-MY" dirty="0"/>
              <a:t> </a:t>
            </a:r>
            <a:r>
              <a:rPr lang="en-MY" dirty="0" err="1"/>
              <a:t>Asar</a:t>
            </a:r>
            <a:r>
              <a:rPr lang="en-MY" dirty="0"/>
              <a:t>. </a:t>
            </a:r>
            <a:r>
              <a:rPr lang="en-MY" dirty="0" err="1"/>
              <a:t>Juga</a:t>
            </a:r>
            <a:r>
              <a:rPr lang="en-MY" dirty="0"/>
              <a:t> </a:t>
            </a:r>
            <a:r>
              <a:rPr lang="en-MY" dirty="0" err="1"/>
              <a:t>diharuskan</a:t>
            </a:r>
            <a:r>
              <a:rPr lang="en-MY" dirty="0"/>
              <a:t> </a:t>
            </a:r>
            <a:r>
              <a:rPr lang="en-MY" dirty="0" err="1"/>
              <a:t>menjamak</a:t>
            </a:r>
            <a:r>
              <a:rPr lang="en-MY" dirty="0"/>
              <a:t> </a:t>
            </a:r>
            <a:r>
              <a:rPr lang="en-MY" dirty="0" err="1"/>
              <a:t>solat</a:t>
            </a:r>
            <a:r>
              <a:rPr lang="en-MY" dirty="0"/>
              <a:t> </a:t>
            </a:r>
            <a:r>
              <a:rPr lang="en-MY" dirty="0" err="1"/>
              <a:t>Maghrib</a:t>
            </a:r>
            <a:r>
              <a:rPr lang="en-MY" dirty="0"/>
              <a:t> </a:t>
            </a:r>
            <a:r>
              <a:rPr lang="en-MY" dirty="0" err="1"/>
              <a:t>dengan</a:t>
            </a:r>
            <a:r>
              <a:rPr lang="en-MY" dirty="0"/>
              <a:t> </a:t>
            </a:r>
            <a:r>
              <a:rPr lang="en-MY" dirty="0" err="1"/>
              <a:t>Isyak</a:t>
            </a:r>
            <a:r>
              <a:rPr lang="en-MY" dirty="0"/>
              <a:t> di </a:t>
            </a:r>
            <a:r>
              <a:rPr lang="en-MY" dirty="0" err="1"/>
              <a:t>dalam</a:t>
            </a:r>
            <a:r>
              <a:rPr lang="en-MY" dirty="0"/>
              <a:t> </a:t>
            </a:r>
            <a:r>
              <a:rPr lang="en-MY" dirty="0" err="1"/>
              <a:t>waktu</a:t>
            </a:r>
            <a:r>
              <a:rPr lang="en-MY" dirty="0"/>
              <a:t> </a:t>
            </a:r>
            <a:r>
              <a:rPr lang="en-MY" dirty="0" err="1"/>
              <a:t>Maghrib</a:t>
            </a:r>
            <a:r>
              <a:rPr lang="en-MY" dirty="0"/>
              <a:t> </a:t>
            </a:r>
            <a:r>
              <a:rPr lang="en-MY" dirty="0" err="1"/>
              <a:t>atau</a:t>
            </a:r>
            <a:r>
              <a:rPr lang="en-MY" dirty="0"/>
              <a:t> di </a:t>
            </a:r>
            <a:r>
              <a:rPr lang="en-MY" dirty="0" err="1"/>
              <a:t>dalam</a:t>
            </a:r>
            <a:r>
              <a:rPr lang="en-MY" dirty="0"/>
              <a:t> </a:t>
            </a:r>
            <a:r>
              <a:rPr lang="en-MY" dirty="0" err="1"/>
              <a:t>waktu</a:t>
            </a:r>
            <a:r>
              <a:rPr lang="en-MY" dirty="0"/>
              <a:t> </a:t>
            </a:r>
            <a:r>
              <a:rPr lang="en-MY" dirty="0" err="1"/>
              <a:t>Isyak</a:t>
            </a:r>
            <a:r>
              <a:rPr lang="en-MY" dirty="0"/>
              <a:t>. </a:t>
            </a:r>
            <a:r>
              <a:rPr lang="en-MY" dirty="0" err="1"/>
              <a:t>Pendapat</a:t>
            </a:r>
            <a:r>
              <a:rPr lang="en-MY" dirty="0"/>
              <a:t> </a:t>
            </a:r>
            <a:r>
              <a:rPr lang="en-MY" dirty="0" err="1"/>
              <a:t>ini</a:t>
            </a:r>
            <a:r>
              <a:rPr lang="en-MY" dirty="0"/>
              <a:t> </a:t>
            </a:r>
            <a:r>
              <a:rPr lang="en-MY" dirty="0" err="1"/>
              <a:t>adalah</a:t>
            </a:r>
            <a:r>
              <a:rPr lang="en-MY" dirty="0"/>
              <a:t> </a:t>
            </a:r>
            <a:r>
              <a:rPr lang="en-MY" dirty="0" err="1"/>
              <a:t>pendapat</a:t>
            </a:r>
            <a:r>
              <a:rPr lang="en-MY" dirty="0"/>
              <a:t> ‘</a:t>
            </a:r>
            <a:r>
              <a:rPr lang="en-MY" dirty="0" err="1"/>
              <a:t>AtÉ</a:t>
            </a:r>
            <a:r>
              <a:rPr lang="en-MY" dirty="0"/>
              <a:t>’, Imam Malik </a:t>
            </a:r>
            <a:r>
              <a:rPr lang="en-MY" dirty="0" err="1"/>
              <a:t>dan</a:t>
            </a:r>
            <a:r>
              <a:rPr lang="en-MY" dirty="0"/>
              <a:t> </a:t>
            </a:r>
            <a:r>
              <a:rPr lang="en-MY" dirty="0" err="1"/>
              <a:t>Ibn</a:t>
            </a:r>
            <a:r>
              <a:rPr lang="en-MY" dirty="0"/>
              <a:t> </a:t>
            </a:r>
            <a:r>
              <a:rPr lang="en-MY" dirty="0" err="1"/>
              <a:t>Qudamah</a:t>
            </a:r>
            <a:r>
              <a:rPr lang="en-MY" dirty="0"/>
              <a:t>. </a:t>
            </a:r>
            <a:r>
              <a:rPr lang="en-MY" dirty="0" err="1"/>
              <a:t>Golongan</a:t>
            </a:r>
            <a:r>
              <a:rPr lang="en-MY" dirty="0"/>
              <a:t> </a:t>
            </a:r>
            <a:r>
              <a:rPr lang="en-MY" dirty="0" err="1"/>
              <a:t>ini</a:t>
            </a:r>
            <a:r>
              <a:rPr lang="en-MY" dirty="0"/>
              <a:t> </a:t>
            </a:r>
            <a:r>
              <a:rPr lang="en-MY" dirty="0" err="1"/>
              <a:t>berdalilkan</a:t>
            </a:r>
            <a:r>
              <a:rPr lang="en-MY" dirty="0"/>
              <a:t> </a:t>
            </a:r>
            <a:r>
              <a:rPr lang="en-MY" dirty="0" err="1"/>
              <a:t>kepada</a:t>
            </a:r>
            <a:r>
              <a:rPr lang="en-MY" dirty="0"/>
              <a:t> </a:t>
            </a:r>
            <a:r>
              <a:rPr lang="en-MY" dirty="0" err="1"/>
              <a:t>hadis</a:t>
            </a:r>
            <a:r>
              <a:rPr lang="en-MY" dirty="0"/>
              <a:t> yang </a:t>
            </a:r>
            <a:r>
              <a:rPr lang="en-MY" dirty="0" err="1"/>
              <a:t>diriwayatkan</a:t>
            </a:r>
            <a:r>
              <a:rPr lang="en-MY" dirty="0"/>
              <a:t> </a:t>
            </a:r>
            <a:r>
              <a:rPr lang="en-MY" dirty="0" err="1"/>
              <a:t>daripada</a:t>
            </a:r>
            <a:r>
              <a:rPr lang="en-MY" dirty="0"/>
              <a:t> </a:t>
            </a:r>
            <a:r>
              <a:rPr lang="en-MY" dirty="0" err="1"/>
              <a:t>Ibn</a:t>
            </a:r>
            <a:r>
              <a:rPr lang="en-MY" dirty="0"/>
              <a:t> ‘</a:t>
            </a:r>
            <a:r>
              <a:rPr lang="en-MY" dirty="0" err="1"/>
              <a:t>AbbÉs</a:t>
            </a:r>
            <a:r>
              <a:rPr lang="en-MY" dirty="0"/>
              <a:t> </a:t>
            </a:r>
            <a:r>
              <a:rPr lang="en-MY" dirty="0" err="1"/>
              <a:t>r.a.</a:t>
            </a:r>
            <a:r>
              <a:rPr lang="en-MY" dirty="0"/>
              <a:t> </a:t>
            </a:r>
            <a:r>
              <a:rPr lang="en-MY" dirty="0" err="1"/>
              <a:t>beliau</a:t>
            </a:r>
            <a:r>
              <a:rPr lang="en-MY" dirty="0"/>
              <a:t> </a:t>
            </a:r>
            <a:r>
              <a:rPr lang="en-MY" dirty="0" err="1"/>
              <a:t>berkata</a:t>
            </a:r>
            <a:r>
              <a:rPr lang="en-MY" dirty="0"/>
              <a:t> :</a:t>
            </a:r>
          </a:p>
          <a:p>
            <a:pPr algn="just"/>
            <a:r>
              <a:rPr lang="en-MY" dirty="0"/>
              <a:t> </a:t>
            </a:r>
          </a:p>
          <a:p>
            <a:pPr algn="just" rtl="1"/>
            <a:r>
              <a:rPr lang="ar-SA" b="1" dirty="0"/>
              <a:t>جَمَعَ رَسُولُ اللَّهِ صَلَّى اللَّهُ عَلَيْهِ وَسَلَّمَ بَيْنَ الظُّهْرِ وَالْعَصْرِ وَالْمَغْرِبِ وَالْعِشَاءِ بِالْمَدِينَةِ فِي غَيْرِ خَوْفٍ وَلاَ مَطَر....</a:t>
            </a:r>
            <a:endParaRPr lang="en-MY" dirty="0"/>
          </a:p>
          <a:p>
            <a:pPr algn="just"/>
            <a:endParaRPr lang="en-US" dirty="0"/>
          </a:p>
          <a:p>
            <a:pPr algn="just"/>
            <a:r>
              <a:rPr lang="en-US" dirty="0" err="1"/>
              <a:t>Maksudnya</a:t>
            </a:r>
            <a:r>
              <a:rPr lang="en-US" dirty="0"/>
              <a:t> :</a:t>
            </a:r>
            <a:r>
              <a:rPr lang="en-US" dirty="0" err="1"/>
              <a:t>Rasulullah</a:t>
            </a:r>
            <a:r>
              <a:rPr lang="en-US" dirty="0"/>
              <a:t> S.A.W. </a:t>
            </a:r>
            <a:r>
              <a:rPr lang="en-US" dirty="0" err="1"/>
              <a:t>menjamak</a:t>
            </a:r>
            <a:r>
              <a:rPr lang="en-US" dirty="0"/>
              <a:t> </a:t>
            </a:r>
            <a:r>
              <a:rPr lang="en-US" dirty="0" err="1"/>
              <a:t>solat</a:t>
            </a:r>
            <a:r>
              <a:rPr lang="en-US" dirty="0"/>
              <a:t> </a:t>
            </a:r>
            <a:r>
              <a:rPr lang="en-US" dirty="0" err="1"/>
              <a:t>Zohor</a:t>
            </a:r>
            <a:r>
              <a:rPr lang="en-US" dirty="0"/>
              <a:t> </a:t>
            </a:r>
            <a:r>
              <a:rPr lang="en-US" dirty="0" err="1"/>
              <a:t>dengan</a:t>
            </a:r>
            <a:r>
              <a:rPr lang="en-US" dirty="0"/>
              <a:t> </a:t>
            </a:r>
            <a:r>
              <a:rPr lang="en-US" dirty="0" err="1"/>
              <a:t>Asar</a:t>
            </a:r>
            <a:r>
              <a:rPr lang="en-US" dirty="0"/>
              <a:t> </a:t>
            </a:r>
            <a:r>
              <a:rPr lang="en-US" dirty="0" err="1"/>
              <a:t>dan</a:t>
            </a:r>
            <a:r>
              <a:rPr lang="en-US" dirty="0"/>
              <a:t> </a:t>
            </a:r>
            <a:r>
              <a:rPr lang="en-US" dirty="0" err="1"/>
              <a:t>Maghrib</a:t>
            </a:r>
            <a:r>
              <a:rPr lang="en-US" dirty="0"/>
              <a:t> </a:t>
            </a:r>
            <a:r>
              <a:rPr lang="en-US" dirty="0" err="1"/>
              <a:t>dengan</a:t>
            </a:r>
            <a:r>
              <a:rPr lang="en-US" dirty="0"/>
              <a:t> </a:t>
            </a:r>
            <a:r>
              <a:rPr lang="en-US" dirty="0" err="1"/>
              <a:t>Isyak</a:t>
            </a:r>
            <a:r>
              <a:rPr lang="en-US" dirty="0"/>
              <a:t> </a:t>
            </a:r>
            <a:r>
              <a:rPr lang="en-US" dirty="0" err="1"/>
              <a:t>ketika</a:t>
            </a:r>
            <a:r>
              <a:rPr lang="en-US" dirty="0"/>
              <a:t> </a:t>
            </a:r>
            <a:r>
              <a:rPr lang="en-US" dirty="0" err="1"/>
              <a:t>berada</a:t>
            </a:r>
            <a:r>
              <a:rPr lang="en-US" dirty="0"/>
              <a:t> di </a:t>
            </a:r>
            <a:r>
              <a:rPr lang="en-US" dirty="0" err="1"/>
              <a:t>Madinah</a:t>
            </a:r>
            <a:r>
              <a:rPr lang="en-US" dirty="0"/>
              <a:t> </a:t>
            </a:r>
            <a:r>
              <a:rPr lang="en-US" dirty="0" err="1"/>
              <a:t>walaupun</a:t>
            </a:r>
            <a:r>
              <a:rPr lang="en-US" dirty="0"/>
              <a:t> </a:t>
            </a:r>
            <a:r>
              <a:rPr lang="en-US" dirty="0" err="1"/>
              <a:t>tidak</a:t>
            </a:r>
            <a:r>
              <a:rPr lang="en-US" dirty="0"/>
              <a:t> </a:t>
            </a:r>
            <a:r>
              <a:rPr lang="en-US" dirty="0" err="1"/>
              <a:t>berada</a:t>
            </a:r>
            <a:r>
              <a:rPr lang="en-US" dirty="0"/>
              <a:t> </a:t>
            </a:r>
            <a:r>
              <a:rPr lang="en-US" dirty="0" err="1"/>
              <a:t>dalam</a:t>
            </a:r>
            <a:r>
              <a:rPr lang="en-US" dirty="0"/>
              <a:t> </a:t>
            </a:r>
            <a:r>
              <a:rPr lang="en-US" dirty="0" err="1"/>
              <a:t>suasana</a:t>
            </a:r>
            <a:r>
              <a:rPr lang="en-US" dirty="0"/>
              <a:t> </a:t>
            </a:r>
            <a:r>
              <a:rPr lang="en-US" dirty="0" err="1"/>
              <a:t>ketakutan</a:t>
            </a:r>
            <a:r>
              <a:rPr lang="en-US" dirty="0"/>
              <a:t> (</a:t>
            </a:r>
            <a:r>
              <a:rPr lang="en-US" dirty="0" err="1"/>
              <a:t>kepada</a:t>
            </a:r>
            <a:r>
              <a:rPr lang="en-US" dirty="0"/>
              <a:t> </a:t>
            </a:r>
            <a:r>
              <a:rPr lang="en-US" dirty="0" err="1"/>
              <a:t>musuh</a:t>
            </a:r>
            <a:r>
              <a:rPr lang="en-US" dirty="0"/>
              <a:t>) </a:t>
            </a:r>
            <a:r>
              <a:rPr lang="en-US" dirty="0" err="1"/>
              <a:t>dan</a:t>
            </a:r>
            <a:r>
              <a:rPr lang="en-US" dirty="0"/>
              <a:t> </a:t>
            </a:r>
            <a:r>
              <a:rPr lang="en-US" dirty="0" err="1"/>
              <a:t>hujan</a:t>
            </a:r>
            <a:r>
              <a:rPr lang="en-MY" dirty="0"/>
              <a:t> </a:t>
            </a:r>
            <a:r>
              <a:rPr lang="en-US" dirty="0" err="1"/>
              <a:t>Solat</a:t>
            </a:r>
            <a:r>
              <a:rPr lang="en-US" dirty="0"/>
              <a:t> </a:t>
            </a:r>
            <a:r>
              <a:rPr lang="en-US" dirty="0" err="1"/>
              <a:t>jamak</a:t>
            </a:r>
            <a:r>
              <a:rPr lang="en-US" dirty="0"/>
              <a:t> </a:t>
            </a:r>
            <a:r>
              <a:rPr lang="en-US" dirty="0" err="1"/>
              <a:t>ini</a:t>
            </a:r>
            <a:r>
              <a:rPr lang="en-US" dirty="0"/>
              <a:t> </a:t>
            </a:r>
            <a:r>
              <a:rPr lang="en-US" dirty="0" err="1"/>
              <a:t>dikenali</a:t>
            </a:r>
            <a:r>
              <a:rPr lang="en-US" dirty="0"/>
              <a:t> </a:t>
            </a:r>
            <a:r>
              <a:rPr lang="en-US" dirty="0" err="1"/>
              <a:t>sebagai</a:t>
            </a:r>
            <a:r>
              <a:rPr lang="en-US" dirty="0"/>
              <a:t> </a:t>
            </a:r>
            <a:r>
              <a:rPr lang="en-US" dirty="0" err="1"/>
              <a:t>Solat</a:t>
            </a:r>
            <a:r>
              <a:rPr lang="en-US" dirty="0"/>
              <a:t> </a:t>
            </a:r>
            <a:r>
              <a:rPr lang="en-US" dirty="0" err="1"/>
              <a:t>Jamak</a:t>
            </a:r>
            <a:r>
              <a:rPr lang="en-US" dirty="0"/>
              <a:t> </a:t>
            </a:r>
            <a:r>
              <a:rPr lang="en-US" dirty="0" err="1"/>
              <a:t>Taqdim</a:t>
            </a:r>
            <a:r>
              <a:rPr lang="en-US" dirty="0"/>
              <a:t>.</a:t>
            </a:r>
            <a:endParaRPr lang="en-MY" dirty="0"/>
          </a:p>
        </p:txBody>
      </p:sp>
      <p:sp>
        <p:nvSpPr>
          <p:cNvPr id="3" name="Footer Placeholder 2"/>
          <p:cNvSpPr>
            <a:spLocks noGrp="1"/>
          </p:cNvSpPr>
          <p:nvPr>
            <p:ph type="ftr" sz="quarter" idx="11"/>
          </p:nvPr>
        </p:nvSpPr>
        <p:spPr/>
        <p:txBody>
          <a:bodyPr/>
          <a:lstStyle/>
          <a:p>
            <a:pPr>
              <a:defRPr/>
            </a:pPr>
            <a:r>
              <a:rPr lang="en-US"/>
              <a:t>PUSAT PENGAJIAN SYARIAH FAKULTI PENGAJIAN KONTEMPORI ISLAM UNIVERSITI  SULTAN ZAINAL ABIDIN</a:t>
            </a:r>
          </a:p>
        </p:txBody>
      </p:sp>
      <p:sp>
        <p:nvSpPr>
          <p:cNvPr id="4" name="Title 3"/>
          <p:cNvSpPr>
            <a:spLocks noGrp="1"/>
          </p:cNvSpPr>
          <p:nvPr>
            <p:ph type="title"/>
          </p:nvPr>
        </p:nvSpPr>
        <p:spPr/>
        <p:txBody>
          <a:bodyPr>
            <a:normAutofit fontScale="90000"/>
          </a:bodyPr>
          <a:lstStyle/>
          <a:p>
            <a:pPr lvl="2" algn="ctr" rtl="0">
              <a:spcBef>
                <a:spcPct val="0"/>
              </a:spcBef>
            </a:pPr>
            <a:r>
              <a:rPr lang="en-MY" sz="3200" b="1" dirty="0"/>
              <a:t>SOLAT JAMAK BAGI ORANG YANG UZUR</a:t>
            </a:r>
            <a:br>
              <a:rPr lang="en-MY" dirty="0"/>
            </a:br>
            <a:endParaRPr lang="en-MY" dirty="0"/>
          </a:p>
        </p:txBody>
      </p:sp>
    </p:spTree>
    <p:extLst>
      <p:ext uri="{BB962C8B-B14F-4D97-AF65-F5344CB8AC3E}">
        <p14:creationId xmlns:p14="http://schemas.microsoft.com/office/powerpoint/2010/main" val="142049857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algn="just"/>
            <a:r>
              <a:rPr lang="en-US" b="1" dirty="0" err="1"/>
              <a:t>Pendapat</a:t>
            </a:r>
            <a:r>
              <a:rPr lang="en-US" b="1" dirty="0"/>
              <a:t> </a:t>
            </a:r>
            <a:r>
              <a:rPr lang="en-US" b="1" dirty="0" err="1"/>
              <a:t>kedua</a:t>
            </a:r>
            <a:r>
              <a:rPr lang="en-US" b="1" dirty="0"/>
              <a:t> :</a:t>
            </a:r>
            <a:r>
              <a:rPr lang="en-US" dirty="0"/>
              <a:t> </a:t>
            </a:r>
            <a:r>
              <a:rPr lang="en-US" dirty="0" err="1"/>
              <a:t>Tidak</a:t>
            </a:r>
            <a:r>
              <a:rPr lang="en-US" dirty="0"/>
              <a:t> </a:t>
            </a:r>
            <a:r>
              <a:rPr lang="en-US" dirty="0" err="1"/>
              <a:t>diharuskan</a:t>
            </a:r>
            <a:r>
              <a:rPr lang="en-US" dirty="0"/>
              <a:t> </a:t>
            </a:r>
            <a:r>
              <a:rPr lang="en-US" dirty="0" err="1"/>
              <a:t>bagi</a:t>
            </a:r>
            <a:r>
              <a:rPr lang="en-US" dirty="0"/>
              <a:t> orang yang </a:t>
            </a:r>
            <a:r>
              <a:rPr lang="en-US" dirty="0" err="1"/>
              <a:t>uzur</a:t>
            </a:r>
            <a:r>
              <a:rPr lang="en-US" dirty="0"/>
              <a:t> </a:t>
            </a:r>
            <a:r>
              <a:rPr lang="en-US" dirty="0" err="1"/>
              <a:t>menjamak</a:t>
            </a:r>
            <a:r>
              <a:rPr lang="en-US" dirty="0"/>
              <a:t> </a:t>
            </a:r>
            <a:r>
              <a:rPr lang="en-US" dirty="0" err="1"/>
              <a:t>solat</a:t>
            </a:r>
            <a:r>
              <a:rPr lang="en-US" dirty="0"/>
              <a:t>. </a:t>
            </a:r>
            <a:r>
              <a:rPr lang="en-US" dirty="0" err="1"/>
              <a:t>Pendapat</a:t>
            </a:r>
            <a:r>
              <a:rPr lang="en-US" dirty="0"/>
              <a:t> </a:t>
            </a:r>
            <a:r>
              <a:rPr lang="en-US" dirty="0" err="1"/>
              <a:t>ini</a:t>
            </a:r>
            <a:r>
              <a:rPr lang="en-US" dirty="0"/>
              <a:t> </a:t>
            </a:r>
            <a:r>
              <a:rPr lang="en-US" dirty="0" err="1"/>
              <a:t>adalah</a:t>
            </a:r>
            <a:r>
              <a:rPr lang="en-US" dirty="0"/>
              <a:t> </a:t>
            </a:r>
            <a:r>
              <a:rPr lang="en-US" dirty="0" err="1"/>
              <a:t>pendapat</a:t>
            </a:r>
            <a:r>
              <a:rPr lang="en-US" dirty="0"/>
              <a:t> Imam ash-</a:t>
            </a:r>
            <a:r>
              <a:rPr lang="en-US" dirty="0" err="1"/>
              <a:t>Shafi‘i</a:t>
            </a:r>
            <a:r>
              <a:rPr lang="en-US" dirty="0"/>
              <a:t>. </a:t>
            </a:r>
            <a:r>
              <a:rPr lang="en-US" dirty="0" err="1"/>
              <a:t>Ini</a:t>
            </a:r>
            <a:r>
              <a:rPr lang="en-US" dirty="0"/>
              <a:t> </a:t>
            </a:r>
            <a:r>
              <a:rPr lang="en-US" dirty="0" err="1"/>
              <a:t>kerana</a:t>
            </a:r>
            <a:r>
              <a:rPr lang="en-US" dirty="0"/>
              <a:t> </a:t>
            </a:r>
            <a:r>
              <a:rPr lang="en-US" dirty="0" err="1"/>
              <a:t>ketetapan</a:t>
            </a:r>
            <a:r>
              <a:rPr lang="en-US" dirty="0"/>
              <a:t> </a:t>
            </a:r>
            <a:r>
              <a:rPr lang="en-US" dirty="0" err="1"/>
              <a:t>waktu</a:t>
            </a:r>
            <a:r>
              <a:rPr lang="en-US" dirty="0"/>
              <a:t> </a:t>
            </a:r>
            <a:r>
              <a:rPr lang="en-US" dirty="0" err="1"/>
              <a:t>solat</a:t>
            </a:r>
            <a:r>
              <a:rPr lang="en-US" dirty="0"/>
              <a:t> </a:t>
            </a:r>
            <a:r>
              <a:rPr lang="en-US" dirty="0" err="1"/>
              <a:t>sudah</a:t>
            </a:r>
            <a:r>
              <a:rPr lang="en-US" dirty="0"/>
              <a:t> </a:t>
            </a:r>
            <a:r>
              <a:rPr lang="en-US" dirty="0" err="1"/>
              <a:t>ditentukan</a:t>
            </a:r>
            <a:r>
              <a:rPr lang="en-US" dirty="0"/>
              <a:t> </a:t>
            </a:r>
            <a:r>
              <a:rPr lang="en-US" dirty="0" err="1"/>
              <a:t>dan</a:t>
            </a:r>
            <a:r>
              <a:rPr lang="en-US" dirty="0"/>
              <a:t> </a:t>
            </a:r>
            <a:r>
              <a:rPr lang="en-US" dirty="0" err="1"/>
              <a:t>tidak</a:t>
            </a:r>
            <a:r>
              <a:rPr lang="en-US" dirty="0"/>
              <a:t> </a:t>
            </a:r>
            <a:r>
              <a:rPr lang="en-US" dirty="0" err="1"/>
              <a:t>boleh</a:t>
            </a:r>
            <a:r>
              <a:rPr lang="en-US" dirty="0"/>
              <a:t> </a:t>
            </a:r>
            <a:r>
              <a:rPr lang="en-US" dirty="0" err="1"/>
              <a:t>meninggalkan</a:t>
            </a:r>
            <a:r>
              <a:rPr lang="en-US" dirty="0"/>
              <a:t> </a:t>
            </a:r>
            <a:r>
              <a:rPr lang="en-US" dirty="0" err="1"/>
              <a:t>ketetapan</a:t>
            </a:r>
            <a:r>
              <a:rPr lang="en-US" dirty="0"/>
              <a:t> </a:t>
            </a:r>
            <a:r>
              <a:rPr lang="en-US" dirty="0" err="1"/>
              <a:t>tersebut</a:t>
            </a:r>
            <a:endParaRPr lang="en-US" dirty="0"/>
          </a:p>
          <a:p>
            <a:pPr algn="just"/>
            <a:endParaRPr lang="en-US" dirty="0"/>
          </a:p>
          <a:p>
            <a:pPr algn="just"/>
            <a:r>
              <a:rPr lang="en-US" dirty="0" err="1"/>
              <a:t>Setelah</a:t>
            </a:r>
            <a:r>
              <a:rPr lang="en-US" dirty="0"/>
              <a:t> </a:t>
            </a:r>
            <a:r>
              <a:rPr lang="en-US" dirty="0" err="1"/>
              <a:t>diteliti</a:t>
            </a:r>
            <a:r>
              <a:rPr lang="en-US" dirty="0"/>
              <a:t> </a:t>
            </a:r>
            <a:r>
              <a:rPr lang="en-US" dirty="0" err="1"/>
              <a:t>daripada</a:t>
            </a:r>
            <a:r>
              <a:rPr lang="en-US" dirty="0"/>
              <a:t> </a:t>
            </a:r>
            <a:r>
              <a:rPr lang="en-US" dirty="0" err="1"/>
              <a:t>kedua-dua</a:t>
            </a:r>
            <a:r>
              <a:rPr lang="en-US" dirty="0"/>
              <a:t> </a:t>
            </a:r>
            <a:r>
              <a:rPr lang="en-US" dirty="0" err="1"/>
              <a:t>pendapat</a:t>
            </a:r>
            <a:r>
              <a:rPr lang="en-US" dirty="0"/>
              <a:t> di </a:t>
            </a:r>
            <a:r>
              <a:rPr lang="en-US" dirty="0" err="1"/>
              <a:t>atas</a:t>
            </a:r>
            <a:r>
              <a:rPr lang="en-US" dirty="0"/>
              <a:t>, </a:t>
            </a:r>
            <a:r>
              <a:rPr lang="en-US" dirty="0" err="1"/>
              <a:t>pendapat</a:t>
            </a:r>
            <a:r>
              <a:rPr lang="en-US" dirty="0"/>
              <a:t> </a:t>
            </a:r>
            <a:r>
              <a:rPr lang="en-US" dirty="0" err="1"/>
              <a:t>pertama</a:t>
            </a:r>
            <a:r>
              <a:rPr lang="en-US" dirty="0"/>
              <a:t> </a:t>
            </a:r>
            <a:r>
              <a:rPr lang="en-US" dirty="0" err="1"/>
              <a:t>adalah</a:t>
            </a:r>
            <a:r>
              <a:rPr lang="en-US" dirty="0"/>
              <a:t> </a:t>
            </a:r>
            <a:r>
              <a:rPr lang="en-US" dirty="0" err="1"/>
              <a:t>lebih</a:t>
            </a:r>
            <a:r>
              <a:rPr lang="en-US" dirty="0"/>
              <a:t> </a:t>
            </a:r>
            <a:r>
              <a:rPr lang="en-US" dirty="0" err="1"/>
              <a:t>menepati</a:t>
            </a:r>
            <a:r>
              <a:rPr lang="en-US" dirty="0"/>
              <a:t> </a:t>
            </a:r>
            <a:r>
              <a:rPr lang="en-US" dirty="0" err="1"/>
              <a:t>konsep</a:t>
            </a:r>
            <a:r>
              <a:rPr lang="en-US" dirty="0"/>
              <a:t> </a:t>
            </a:r>
            <a:r>
              <a:rPr lang="en-US" i="1" dirty="0" err="1"/>
              <a:t>rukhÎah</a:t>
            </a:r>
            <a:r>
              <a:rPr lang="en-US" dirty="0"/>
              <a:t> yang </a:t>
            </a:r>
            <a:r>
              <a:rPr lang="en-US" dirty="0" err="1"/>
              <a:t>dibenarkan</a:t>
            </a:r>
            <a:r>
              <a:rPr lang="en-US" dirty="0"/>
              <a:t>. </a:t>
            </a:r>
            <a:r>
              <a:rPr lang="en-US" dirty="0" err="1"/>
              <a:t>Hadis</a:t>
            </a:r>
            <a:r>
              <a:rPr lang="en-US" dirty="0"/>
              <a:t> yang </a:t>
            </a:r>
            <a:r>
              <a:rPr lang="en-US" dirty="0" err="1"/>
              <a:t>didasari</a:t>
            </a:r>
            <a:r>
              <a:rPr lang="en-US" dirty="0"/>
              <a:t> </a:t>
            </a:r>
            <a:r>
              <a:rPr lang="en-US" dirty="0" err="1"/>
              <a:t>oleh</a:t>
            </a:r>
            <a:r>
              <a:rPr lang="en-US" dirty="0"/>
              <a:t> </a:t>
            </a:r>
            <a:r>
              <a:rPr lang="en-US" dirty="0" err="1"/>
              <a:t>golangan</a:t>
            </a:r>
            <a:r>
              <a:rPr lang="en-US" dirty="0"/>
              <a:t> </a:t>
            </a:r>
            <a:r>
              <a:rPr lang="en-US" dirty="0" err="1"/>
              <a:t>pertama</a:t>
            </a:r>
            <a:r>
              <a:rPr lang="en-US" dirty="0"/>
              <a:t> yang </a:t>
            </a:r>
            <a:r>
              <a:rPr lang="en-US" dirty="0" err="1"/>
              <a:t>diriwayatkan</a:t>
            </a:r>
            <a:r>
              <a:rPr lang="en-US" dirty="0"/>
              <a:t> </a:t>
            </a:r>
            <a:r>
              <a:rPr lang="en-US" dirty="0" err="1"/>
              <a:t>daripada</a:t>
            </a:r>
            <a:r>
              <a:rPr lang="en-US" dirty="0"/>
              <a:t> </a:t>
            </a:r>
            <a:r>
              <a:rPr lang="en-US" dirty="0" err="1"/>
              <a:t>Ibn</a:t>
            </a:r>
            <a:r>
              <a:rPr lang="en-US" dirty="0"/>
              <a:t> ‘Abbas </a:t>
            </a:r>
            <a:r>
              <a:rPr lang="en-US" dirty="0" err="1"/>
              <a:t>r.a</a:t>
            </a:r>
            <a:r>
              <a:rPr lang="en-US" dirty="0"/>
              <a:t> </a:t>
            </a:r>
            <a:r>
              <a:rPr lang="en-US" dirty="0" err="1"/>
              <a:t>pada</a:t>
            </a:r>
            <a:r>
              <a:rPr lang="en-US" dirty="0"/>
              <a:t> </a:t>
            </a:r>
            <a:r>
              <a:rPr lang="en-US" dirty="0" err="1"/>
              <a:t>halaman</a:t>
            </a:r>
            <a:r>
              <a:rPr lang="en-US" dirty="0"/>
              <a:t> 154 di </a:t>
            </a:r>
            <a:r>
              <a:rPr lang="en-US" dirty="0" err="1"/>
              <a:t>atas</a:t>
            </a:r>
            <a:r>
              <a:rPr lang="en-US" dirty="0"/>
              <a:t> </a:t>
            </a:r>
            <a:r>
              <a:rPr lang="en-US" dirty="0" err="1"/>
              <a:t>memberi</a:t>
            </a:r>
            <a:r>
              <a:rPr lang="en-US" dirty="0"/>
              <a:t> </a:t>
            </a:r>
            <a:r>
              <a:rPr lang="en-US" dirty="0" err="1"/>
              <a:t>maksud</a:t>
            </a:r>
            <a:r>
              <a:rPr lang="en-US" dirty="0"/>
              <a:t>, </a:t>
            </a:r>
            <a:r>
              <a:rPr lang="en-US" dirty="0" err="1"/>
              <a:t>Nabi</a:t>
            </a:r>
            <a:r>
              <a:rPr lang="en-US" dirty="0"/>
              <a:t> S.A.W </a:t>
            </a:r>
            <a:r>
              <a:rPr lang="en-US" dirty="0" err="1"/>
              <a:t>menjamak</a:t>
            </a:r>
            <a:r>
              <a:rPr lang="en-US" dirty="0"/>
              <a:t> </a:t>
            </a:r>
            <a:r>
              <a:rPr lang="en-US" dirty="0" err="1"/>
              <a:t>solat</a:t>
            </a:r>
            <a:r>
              <a:rPr lang="en-US" dirty="0"/>
              <a:t> </a:t>
            </a:r>
            <a:r>
              <a:rPr lang="en-US" dirty="0" err="1"/>
              <a:t>apabila</a:t>
            </a:r>
            <a:r>
              <a:rPr lang="en-US" dirty="0"/>
              <a:t> </a:t>
            </a:r>
            <a:r>
              <a:rPr lang="en-US" dirty="0" err="1"/>
              <a:t>ditimpa</a:t>
            </a:r>
            <a:r>
              <a:rPr lang="en-US" dirty="0"/>
              <a:t> </a:t>
            </a:r>
            <a:r>
              <a:rPr lang="en-US" dirty="0" err="1"/>
              <a:t>sakit</a:t>
            </a:r>
            <a:r>
              <a:rPr lang="en-US" dirty="0"/>
              <a:t> </a:t>
            </a:r>
            <a:r>
              <a:rPr lang="en-US" dirty="0" err="1"/>
              <a:t>atau</a:t>
            </a:r>
            <a:r>
              <a:rPr lang="en-US" dirty="0"/>
              <a:t> </a:t>
            </a:r>
            <a:r>
              <a:rPr lang="en-US" dirty="0" err="1"/>
              <a:t>seumpamanya</a:t>
            </a:r>
            <a:r>
              <a:rPr lang="en-US" dirty="0"/>
              <a:t>. </a:t>
            </a:r>
            <a:r>
              <a:rPr lang="en-US" dirty="0" err="1"/>
              <a:t>Sekiranya</a:t>
            </a:r>
            <a:r>
              <a:rPr lang="en-US" dirty="0"/>
              <a:t> </a:t>
            </a:r>
            <a:r>
              <a:rPr lang="en-US" dirty="0" err="1"/>
              <a:t>menjamak</a:t>
            </a:r>
            <a:r>
              <a:rPr lang="en-US" dirty="0"/>
              <a:t> </a:t>
            </a:r>
            <a:r>
              <a:rPr lang="en-US" dirty="0" err="1"/>
              <a:t>solat</a:t>
            </a:r>
            <a:r>
              <a:rPr lang="en-US" dirty="0"/>
              <a:t> </a:t>
            </a:r>
            <a:r>
              <a:rPr lang="en-US" dirty="0" err="1"/>
              <a:t>ketika</a:t>
            </a:r>
            <a:r>
              <a:rPr lang="en-US" dirty="0"/>
              <a:t> </a:t>
            </a:r>
            <a:r>
              <a:rPr lang="en-US" dirty="0" err="1"/>
              <a:t>hujan</a:t>
            </a:r>
            <a:r>
              <a:rPr lang="en-US" dirty="0"/>
              <a:t> </a:t>
            </a:r>
            <a:r>
              <a:rPr lang="en-US" dirty="0" err="1"/>
              <a:t>adalah</a:t>
            </a:r>
            <a:r>
              <a:rPr lang="en-US" dirty="0"/>
              <a:t> </a:t>
            </a:r>
            <a:r>
              <a:rPr lang="en-US" dirty="0" err="1"/>
              <a:t>harus</a:t>
            </a:r>
            <a:r>
              <a:rPr lang="en-US" dirty="0"/>
              <a:t>, </a:t>
            </a:r>
            <a:r>
              <a:rPr lang="en-US" dirty="0" err="1"/>
              <a:t>menjamak</a:t>
            </a:r>
            <a:r>
              <a:rPr lang="en-US" dirty="0"/>
              <a:t> </a:t>
            </a:r>
            <a:r>
              <a:rPr lang="en-US" dirty="0" err="1"/>
              <a:t>solat</a:t>
            </a:r>
            <a:r>
              <a:rPr lang="en-US" dirty="0"/>
              <a:t> </a:t>
            </a:r>
            <a:r>
              <a:rPr lang="en-US" dirty="0" err="1"/>
              <a:t>ketika</a:t>
            </a:r>
            <a:r>
              <a:rPr lang="en-US" dirty="0"/>
              <a:t> </a:t>
            </a:r>
            <a:r>
              <a:rPr lang="en-US" dirty="0" err="1"/>
              <a:t>sakit</a:t>
            </a:r>
            <a:r>
              <a:rPr lang="en-US" dirty="0"/>
              <a:t> </a:t>
            </a:r>
            <a:r>
              <a:rPr lang="en-US" dirty="0" err="1"/>
              <a:t>adalah</a:t>
            </a:r>
            <a:r>
              <a:rPr lang="en-US" dirty="0"/>
              <a:t> </a:t>
            </a:r>
            <a:r>
              <a:rPr lang="en-US" dirty="0" err="1"/>
              <a:t>lebih</a:t>
            </a:r>
            <a:r>
              <a:rPr lang="en-US" dirty="0"/>
              <a:t> </a:t>
            </a:r>
            <a:r>
              <a:rPr lang="en-US" dirty="0" err="1"/>
              <a:t>utama</a:t>
            </a:r>
            <a:endParaRPr lang="en-MY" dirty="0"/>
          </a:p>
          <a:p>
            <a:endParaRPr lang="en-MY" dirty="0"/>
          </a:p>
        </p:txBody>
      </p:sp>
      <p:sp>
        <p:nvSpPr>
          <p:cNvPr id="3" name="Footer Placeholder 2"/>
          <p:cNvSpPr>
            <a:spLocks noGrp="1"/>
          </p:cNvSpPr>
          <p:nvPr>
            <p:ph type="ftr" sz="quarter" idx="11"/>
          </p:nvPr>
        </p:nvSpPr>
        <p:spPr/>
        <p:txBody>
          <a:bodyPr/>
          <a:lstStyle/>
          <a:p>
            <a:pPr>
              <a:defRPr/>
            </a:pPr>
            <a:r>
              <a:rPr lang="en-US"/>
              <a:t>PUSAT PENGAJIAN SYARIAH FAKULTI PENGAJIAN KONTEMPORI ISLAM UNIVERSITI  SULTAN ZAINAL ABIDIN</a:t>
            </a:r>
          </a:p>
        </p:txBody>
      </p:sp>
    </p:spTree>
    <p:extLst>
      <p:ext uri="{BB962C8B-B14F-4D97-AF65-F5344CB8AC3E}">
        <p14:creationId xmlns:p14="http://schemas.microsoft.com/office/powerpoint/2010/main" val="172403806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marL="109728" indent="0">
              <a:buNone/>
            </a:pPr>
            <a:r>
              <a:rPr lang="fi-FI" sz="2800" dirty="0"/>
              <a:t> </a:t>
            </a:r>
            <a:endParaRPr lang="en-MY" sz="2800" dirty="0"/>
          </a:p>
          <a:p>
            <a:pPr algn="just"/>
            <a:r>
              <a:rPr lang="en-US" sz="2800" dirty="0" err="1"/>
              <a:t>Suci</a:t>
            </a:r>
            <a:r>
              <a:rPr lang="en-US" sz="2800" dirty="0"/>
              <a:t> </a:t>
            </a:r>
            <a:r>
              <a:rPr lang="en-US" sz="2800" dirty="0" err="1"/>
              <a:t>daripada</a:t>
            </a:r>
            <a:r>
              <a:rPr lang="en-US" sz="2800" dirty="0"/>
              <a:t> </a:t>
            </a:r>
            <a:r>
              <a:rPr lang="en-US" sz="2800" dirty="0" err="1"/>
              <a:t>hadas</a:t>
            </a:r>
            <a:r>
              <a:rPr lang="en-US" sz="2800" dirty="0"/>
              <a:t> </a:t>
            </a:r>
            <a:r>
              <a:rPr lang="en-US" sz="2800" dirty="0" err="1"/>
              <a:t>kecil</a:t>
            </a:r>
            <a:r>
              <a:rPr lang="en-US" sz="2800" dirty="0"/>
              <a:t> </a:t>
            </a:r>
            <a:r>
              <a:rPr lang="en-US" sz="2800" dirty="0" err="1"/>
              <a:t>atau</a:t>
            </a:r>
            <a:r>
              <a:rPr lang="en-US" sz="2800" dirty="0"/>
              <a:t> </a:t>
            </a:r>
            <a:r>
              <a:rPr lang="en-US" sz="2800" dirty="0" err="1"/>
              <a:t>besar</a:t>
            </a:r>
            <a:r>
              <a:rPr lang="en-US" sz="2800" dirty="0"/>
              <a:t> </a:t>
            </a:r>
            <a:r>
              <a:rPr lang="en-US" sz="2800" dirty="0" err="1"/>
              <a:t>merupakan</a:t>
            </a:r>
            <a:r>
              <a:rPr lang="en-US" sz="2800" dirty="0"/>
              <a:t> </a:t>
            </a:r>
            <a:r>
              <a:rPr lang="en-US" sz="2800" dirty="0" err="1"/>
              <a:t>syarat</a:t>
            </a:r>
            <a:r>
              <a:rPr lang="en-US" sz="2800" dirty="0"/>
              <a:t> </a:t>
            </a:r>
            <a:r>
              <a:rPr lang="en-US" sz="2800" dirty="0" err="1"/>
              <a:t>wajib</a:t>
            </a:r>
            <a:r>
              <a:rPr lang="en-US" sz="2800" dirty="0"/>
              <a:t> </a:t>
            </a:r>
            <a:r>
              <a:rPr lang="en-US" sz="2800" dirty="0" err="1"/>
              <a:t>solat</a:t>
            </a:r>
            <a:r>
              <a:rPr lang="en-US" sz="2800" dirty="0"/>
              <a:t>. </a:t>
            </a:r>
            <a:r>
              <a:rPr lang="fi-FI" sz="2800" dirty="0"/>
              <a:t>Kesucian tersebut meliputi pakaian, tempat dan tubuh badan. </a:t>
            </a:r>
            <a:r>
              <a:rPr lang="en-US" sz="2800" dirty="0" err="1"/>
              <a:t>Ulama</a:t>
            </a:r>
            <a:r>
              <a:rPr lang="en-US" sz="2800" dirty="0"/>
              <a:t> </a:t>
            </a:r>
            <a:r>
              <a:rPr lang="en-US" sz="2800" dirty="0" err="1"/>
              <a:t>mazhab</a:t>
            </a:r>
            <a:r>
              <a:rPr lang="en-US" sz="2800" dirty="0"/>
              <a:t> </a:t>
            </a:r>
            <a:r>
              <a:rPr lang="en-US" sz="2800" dirty="0" err="1"/>
              <a:t>empat</a:t>
            </a:r>
            <a:r>
              <a:rPr lang="en-US" sz="2800" dirty="0"/>
              <a:t> </a:t>
            </a:r>
            <a:r>
              <a:rPr lang="en-US" sz="2800" dirty="0" err="1"/>
              <a:t>bersepakat</a:t>
            </a:r>
            <a:r>
              <a:rPr lang="en-US" sz="2800" dirty="0"/>
              <a:t> </a:t>
            </a:r>
            <a:r>
              <a:rPr lang="en-US" sz="2800" dirty="0" err="1"/>
              <a:t>mengenai</a:t>
            </a:r>
            <a:r>
              <a:rPr lang="en-US" sz="2800" dirty="0"/>
              <a:t> </a:t>
            </a:r>
            <a:r>
              <a:rPr lang="en-US" sz="2800" dirty="0" err="1"/>
              <a:t>najis</a:t>
            </a:r>
            <a:r>
              <a:rPr lang="en-US" sz="2800" dirty="0"/>
              <a:t> </a:t>
            </a:r>
            <a:r>
              <a:rPr lang="en-US" sz="2800" dirty="0" err="1"/>
              <a:t>berada</a:t>
            </a:r>
            <a:r>
              <a:rPr lang="en-US" sz="2800" dirty="0"/>
              <a:t> </a:t>
            </a:r>
            <a:r>
              <a:rPr lang="en-US" sz="2800" dirty="0" err="1"/>
              <a:t>pada</a:t>
            </a:r>
            <a:r>
              <a:rPr lang="en-US" sz="2800" dirty="0"/>
              <a:t> </a:t>
            </a:r>
            <a:r>
              <a:rPr lang="en-US" sz="2800" dirty="0" err="1"/>
              <a:t>pakaian</a:t>
            </a:r>
            <a:r>
              <a:rPr lang="en-US" sz="2800" dirty="0"/>
              <a:t>, </a:t>
            </a:r>
            <a:r>
              <a:rPr lang="en-US" sz="2800" dirty="0" err="1"/>
              <a:t>tempat</a:t>
            </a:r>
            <a:r>
              <a:rPr lang="en-US" sz="2800" dirty="0"/>
              <a:t> </a:t>
            </a:r>
            <a:r>
              <a:rPr lang="en-US" sz="2800" dirty="0" err="1"/>
              <a:t>dan</a:t>
            </a:r>
            <a:r>
              <a:rPr lang="en-US" sz="2800" dirty="0"/>
              <a:t> </a:t>
            </a:r>
            <a:r>
              <a:rPr lang="en-US" sz="2800" dirty="0" err="1"/>
              <a:t>tubuh</a:t>
            </a:r>
            <a:r>
              <a:rPr lang="en-US" sz="2800" dirty="0"/>
              <a:t> </a:t>
            </a:r>
            <a:r>
              <a:rPr lang="en-US" sz="2800" dirty="0" err="1"/>
              <a:t>badan</a:t>
            </a:r>
            <a:r>
              <a:rPr lang="en-US" sz="2800" dirty="0"/>
              <a:t> </a:t>
            </a:r>
            <a:r>
              <a:rPr lang="en-US" sz="2800" dirty="0" err="1"/>
              <a:t>ketika</a:t>
            </a:r>
            <a:r>
              <a:rPr lang="en-US" sz="2800" dirty="0"/>
              <a:t> </a:t>
            </a:r>
            <a:r>
              <a:rPr lang="en-US" sz="2800" dirty="0" err="1"/>
              <a:t>solat</a:t>
            </a:r>
            <a:r>
              <a:rPr lang="en-US" sz="2800" dirty="0"/>
              <a:t> </a:t>
            </a:r>
            <a:r>
              <a:rPr lang="en-US" sz="2800" dirty="0" err="1"/>
              <a:t>membatalkan</a:t>
            </a:r>
            <a:r>
              <a:rPr lang="en-US" sz="2800" dirty="0"/>
              <a:t> </a:t>
            </a:r>
            <a:r>
              <a:rPr lang="en-US" sz="2800" dirty="0" err="1"/>
              <a:t>solat</a:t>
            </a:r>
            <a:r>
              <a:rPr lang="en-US" sz="2800" dirty="0"/>
              <a:t> </a:t>
            </a:r>
            <a:r>
              <a:rPr lang="en-US" sz="2800" dirty="0" err="1"/>
              <a:t>sekira</a:t>
            </a:r>
            <a:r>
              <a:rPr lang="en-US" sz="2800" dirty="0"/>
              <a:t> </a:t>
            </a:r>
            <a:r>
              <a:rPr lang="en-US" sz="2800" dirty="0" err="1"/>
              <a:t>mengetahui</a:t>
            </a:r>
            <a:r>
              <a:rPr lang="en-US" sz="2800" dirty="0"/>
              <a:t> </a:t>
            </a:r>
            <a:r>
              <a:rPr lang="en-US" sz="2800" dirty="0" err="1"/>
              <a:t>adanya</a:t>
            </a:r>
            <a:r>
              <a:rPr lang="en-US" sz="2800" dirty="0"/>
              <a:t> </a:t>
            </a:r>
            <a:r>
              <a:rPr lang="en-US" sz="2800" dirty="0" err="1"/>
              <a:t>najis</a:t>
            </a:r>
            <a:r>
              <a:rPr lang="en-US" sz="2800" dirty="0"/>
              <a:t> </a:t>
            </a:r>
            <a:r>
              <a:rPr lang="en-US" sz="2800" dirty="0" err="1"/>
              <a:t>tersebut</a:t>
            </a:r>
            <a:r>
              <a:rPr lang="en-US" sz="2800" dirty="0"/>
              <a:t>.</a:t>
            </a:r>
            <a:endParaRPr lang="en-MY" sz="2800" dirty="0"/>
          </a:p>
          <a:p>
            <a:pPr algn="just"/>
            <a:endParaRPr lang="en-MY" sz="2800" dirty="0"/>
          </a:p>
          <a:p>
            <a:pPr algn="just"/>
            <a:r>
              <a:rPr lang="fi-FI" sz="2800" dirty="0"/>
              <a:t>Solat hendaklah dilakukan dalam apa cara sekalipun</a:t>
            </a:r>
            <a:r>
              <a:rPr lang="en-US" sz="2800" dirty="0"/>
              <a:t>. </a:t>
            </a:r>
            <a:r>
              <a:rPr lang="en-US" sz="2800" dirty="0" err="1"/>
              <a:t>Solat</a:t>
            </a:r>
            <a:r>
              <a:rPr lang="en-US" sz="2800" dirty="0"/>
              <a:t> </a:t>
            </a:r>
            <a:r>
              <a:rPr lang="en-US" sz="2800" dirty="0" err="1"/>
              <a:t>tidak</a:t>
            </a:r>
            <a:r>
              <a:rPr lang="en-US" sz="2800" dirty="0"/>
              <a:t> </a:t>
            </a:r>
            <a:r>
              <a:rPr lang="en-US" sz="2800" dirty="0" err="1"/>
              <a:t>gugur</a:t>
            </a:r>
            <a:r>
              <a:rPr lang="en-US" sz="2800" dirty="0"/>
              <a:t> </a:t>
            </a:r>
            <a:r>
              <a:rPr lang="en-US" sz="2800" dirty="0" err="1"/>
              <a:t>ke</a:t>
            </a:r>
            <a:r>
              <a:rPr lang="en-US" sz="2800" dirty="0"/>
              <a:t> </a:t>
            </a:r>
            <a:r>
              <a:rPr lang="en-US" sz="2800" dirty="0" err="1"/>
              <a:t>atas</a:t>
            </a:r>
            <a:r>
              <a:rPr lang="en-US" sz="2800" dirty="0"/>
              <a:t> </a:t>
            </a:r>
            <a:r>
              <a:rPr lang="en-US" sz="2800" dirty="0" err="1"/>
              <a:t>pesakit</a:t>
            </a:r>
            <a:r>
              <a:rPr lang="en-US" sz="2800" dirty="0"/>
              <a:t> </a:t>
            </a:r>
            <a:r>
              <a:rPr lang="en-US" sz="2800" dirty="0" err="1"/>
              <a:t>sama</a:t>
            </a:r>
            <a:r>
              <a:rPr lang="en-US" sz="2800" dirty="0"/>
              <a:t> </a:t>
            </a:r>
            <a:r>
              <a:rPr lang="en-US" sz="2800" dirty="0" err="1"/>
              <a:t>sekali</a:t>
            </a:r>
            <a:r>
              <a:rPr lang="en-US" sz="2800" dirty="0"/>
              <a:t> </a:t>
            </a:r>
            <a:r>
              <a:rPr lang="en-US" sz="2800" dirty="0" err="1"/>
              <a:t>walaupun</a:t>
            </a:r>
            <a:r>
              <a:rPr lang="en-US" sz="2800" dirty="0"/>
              <a:t> </a:t>
            </a:r>
            <a:r>
              <a:rPr lang="en-US" sz="2800" dirty="0" err="1"/>
              <a:t>disebabkan</a:t>
            </a:r>
            <a:r>
              <a:rPr lang="en-US" sz="2800" dirty="0"/>
              <a:t> </a:t>
            </a:r>
            <a:r>
              <a:rPr lang="en-US" sz="2800" dirty="0" err="1"/>
              <a:t>berada</a:t>
            </a:r>
            <a:r>
              <a:rPr lang="en-US" sz="2800" dirty="0"/>
              <a:t> </a:t>
            </a:r>
            <a:r>
              <a:rPr lang="en-US" sz="2800" dirty="0" err="1"/>
              <a:t>dalam</a:t>
            </a:r>
            <a:r>
              <a:rPr lang="en-US" sz="2800" dirty="0"/>
              <a:t> </a:t>
            </a:r>
            <a:r>
              <a:rPr lang="en-US" sz="2800" dirty="0" err="1"/>
              <a:t>keadaan</a:t>
            </a:r>
            <a:r>
              <a:rPr lang="en-US" sz="2800" dirty="0"/>
              <a:t> </a:t>
            </a:r>
            <a:r>
              <a:rPr lang="en-US" sz="2800" dirty="0" err="1"/>
              <a:t>tidak</a:t>
            </a:r>
            <a:r>
              <a:rPr lang="en-US" sz="2800" dirty="0"/>
              <a:t> </a:t>
            </a:r>
            <a:r>
              <a:rPr lang="en-US" sz="2800" dirty="0" err="1"/>
              <a:t>dapat</a:t>
            </a:r>
            <a:r>
              <a:rPr lang="en-US" sz="2800" dirty="0"/>
              <a:t> </a:t>
            </a:r>
            <a:r>
              <a:rPr lang="en-US" sz="2800" dirty="0" err="1"/>
              <a:t>menghindari</a:t>
            </a:r>
            <a:r>
              <a:rPr lang="en-US" sz="2800" dirty="0"/>
              <a:t> </a:t>
            </a:r>
            <a:r>
              <a:rPr lang="en-US" sz="2800" dirty="0" err="1"/>
              <a:t>dari</a:t>
            </a:r>
            <a:r>
              <a:rPr lang="en-US" sz="2800" dirty="0"/>
              <a:t> </a:t>
            </a:r>
            <a:r>
              <a:rPr lang="en-US" sz="2800" dirty="0" err="1"/>
              <a:t>najis</a:t>
            </a:r>
            <a:r>
              <a:rPr lang="en-US" sz="2800" dirty="0"/>
              <a:t> </a:t>
            </a:r>
            <a:r>
              <a:rPr lang="en-US" sz="2800" dirty="0" err="1"/>
              <a:t>sama</a:t>
            </a:r>
            <a:r>
              <a:rPr lang="en-US" sz="2800" dirty="0"/>
              <a:t> </a:t>
            </a:r>
            <a:r>
              <a:rPr lang="en-US" sz="2800" dirty="0" err="1"/>
              <a:t>ada</a:t>
            </a:r>
            <a:r>
              <a:rPr lang="en-US" sz="2800" dirty="0"/>
              <a:t> </a:t>
            </a:r>
            <a:r>
              <a:rPr lang="en-US" sz="2800" dirty="0" err="1"/>
              <a:t>pada</a:t>
            </a:r>
            <a:r>
              <a:rPr lang="en-US" sz="2800" dirty="0"/>
              <a:t> </a:t>
            </a:r>
            <a:r>
              <a:rPr lang="en-US" sz="2800" dirty="0" err="1"/>
              <a:t>tubuh</a:t>
            </a:r>
            <a:r>
              <a:rPr lang="en-US" sz="2800" dirty="0"/>
              <a:t> </a:t>
            </a:r>
            <a:r>
              <a:rPr lang="en-US" sz="2800" dirty="0" err="1"/>
              <a:t>badan</a:t>
            </a:r>
            <a:r>
              <a:rPr lang="en-US" sz="2800" dirty="0"/>
              <a:t>, </a:t>
            </a:r>
            <a:r>
              <a:rPr lang="en-US" sz="2800" dirty="0" err="1"/>
              <a:t>tempat</a:t>
            </a:r>
            <a:r>
              <a:rPr lang="en-US" sz="2800" dirty="0"/>
              <a:t> </a:t>
            </a:r>
            <a:r>
              <a:rPr lang="en-US" sz="2800" dirty="0" err="1"/>
              <a:t>solat</a:t>
            </a:r>
            <a:r>
              <a:rPr lang="en-US" sz="2800" dirty="0"/>
              <a:t> </a:t>
            </a:r>
            <a:r>
              <a:rPr lang="en-US" sz="2800" dirty="0" err="1"/>
              <a:t>atau</a:t>
            </a:r>
            <a:r>
              <a:rPr lang="en-US" sz="2800" dirty="0"/>
              <a:t> </a:t>
            </a:r>
            <a:r>
              <a:rPr lang="en-US" sz="2800" dirty="0" err="1"/>
              <a:t>pakaian</a:t>
            </a:r>
            <a:r>
              <a:rPr lang="en-US" sz="2800" dirty="0"/>
              <a:t>. </a:t>
            </a:r>
            <a:r>
              <a:rPr lang="en-US" sz="2800" dirty="0" err="1"/>
              <a:t>Najis</a:t>
            </a:r>
            <a:r>
              <a:rPr lang="en-US" sz="2800" dirty="0"/>
              <a:t> yang </a:t>
            </a:r>
            <a:r>
              <a:rPr lang="en-US" sz="2800" dirty="0" err="1"/>
              <a:t>menimpa</a:t>
            </a:r>
            <a:r>
              <a:rPr lang="en-US" sz="2800" dirty="0"/>
              <a:t> </a:t>
            </a:r>
            <a:r>
              <a:rPr lang="en-US" sz="2800" dirty="0" err="1"/>
              <a:t>seseorang</a:t>
            </a:r>
            <a:r>
              <a:rPr lang="en-US" sz="2800" dirty="0"/>
              <a:t> yang </a:t>
            </a:r>
            <a:r>
              <a:rPr lang="en-US" sz="2800" dirty="0" err="1"/>
              <a:t>uzur</a:t>
            </a:r>
            <a:r>
              <a:rPr lang="en-US" sz="2800" dirty="0"/>
              <a:t> </a:t>
            </a:r>
            <a:r>
              <a:rPr lang="en-US" sz="2800" dirty="0" err="1"/>
              <a:t>melibatkan</a:t>
            </a:r>
            <a:endParaRPr lang="en-MY" dirty="0"/>
          </a:p>
        </p:txBody>
      </p:sp>
      <p:sp>
        <p:nvSpPr>
          <p:cNvPr id="3" name="Footer Placeholder 2"/>
          <p:cNvSpPr>
            <a:spLocks noGrp="1"/>
          </p:cNvSpPr>
          <p:nvPr>
            <p:ph type="ftr" sz="quarter" idx="11"/>
          </p:nvPr>
        </p:nvSpPr>
        <p:spPr/>
        <p:txBody>
          <a:bodyPr/>
          <a:lstStyle/>
          <a:p>
            <a:pPr>
              <a:defRPr/>
            </a:pPr>
            <a:r>
              <a:rPr lang="en-US"/>
              <a:t>PUSAT PENGAJIAN SYARIAH FAKULTI PENGAJIAN KONTEMPORI ISLAM UNIVERSITI  SULTAN ZAINAL ABIDIN</a:t>
            </a:r>
          </a:p>
        </p:txBody>
      </p:sp>
      <p:sp>
        <p:nvSpPr>
          <p:cNvPr id="4" name="Title 3"/>
          <p:cNvSpPr>
            <a:spLocks noGrp="1"/>
          </p:cNvSpPr>
          <p:nvPr>
            <p:ph type="title"/>
          </p:nvPr>
        </p:nvSpPr>
        <p:spPr/>
        <p:txBody>
          <a:bodyPr>
            <a:noAutofit/>
          </a:bodyPr>
          <a:lstStyle/>
          <a:p>
            <a:pPr lvl="2" algn="ctr" rtl="0">
              <a:spcBef>
                <a:spcPct val="0"/>
              </a:spcBef>
            </a:pPr>
            <a:r>
              <a:rPr lang="en-US" sz="3200" b="1" dirty="0"/>
              <a:t>SOLAT ORANG UZUR DALAM KEADAAN TIDAK DAPAT MENGHINDARI NAJIS</a:t>
            </a:r>
            <a:br>
              <a:rPr lang="en-MY" sz="3200" dirty="0"/>
            </a:br>
            <a:endParaRPr lang="en-MY" sz="3200" dirty="0"/>
          </a:p>
        </p:txBody>
      </p:sp>
    </p:spTree>
    <p:extLst>
      <p:ext uri="{BB962C8B-B14F-4D97-AF65-F5344CB8AC3E}">
        <p14:creationId xmlns:p14="http://schemas.microsoft.com/office/powerpoint/2010/main" val="379531737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109728" indent="0">
              <a:buNone/>
            </a:pPr>
            <a:r>
              <a:rPr lang="en-US" sz="2800" dirty="0"/>
              <a:t> </a:t>
            </a:r>
            <a:endParaRPr lang="en-MY" sz="2800" dirty="0"/>
          </a:p>
          <a:p>
            <a:pPr algn="just"/>
            <a:r>
              <a:rPr lang="en-US" sz="2400" dirty="0" err="1"/>
              <a:t>Sesetengah</a:t>
            </a:r>
            <a:r>
              <a:rPr lang="en-US" sz="2400" dirty="0"/>
              <a:t>  </a:t>
            </a:r>
            <a:r>
              <a:rPr lang="en-US" sz="2400" dirty="0" err="1"/>
              <a:t>ulama</a:t>
            </a:r>
            <a:r>
              <a:rPr lang="en-US" sz="2400" dirty="0"/>
              <a:t> </a:t>
            </a:r>
            <a:r>
              <a:rPr lang="en-US" sz="2400" dirty="0" err="1"/>
              <a:t>mazhab</a:t>
            </a:r>
            <a:r>
              <a:rPr lang="en-US" sz="2400" dirty="0"/>
              <a:t> ash-</a:t>
            </a:r>
            <a:r>
              <a:rPr lang="en-US" sz="2400" dirty="0" err="1"/>
              <a:t>ShÉf‘iy</a:t>
            </a:r>
            <a:r>
              <a:rPr lang="en-US" sz="2400" dirty="0"/>
              <a:t> </a:t>
            </a:r>
            <a:r>
              <a:rPr lang="en-US" sz="2400" dirty="0" err="1"/>
              <a:t>berpendapat</a:t>
            </a:r>
            <a:r>
              <a:rPr lang="en-US" sz="2400" dirty="0"/>
              <a:t> </a:t>
            </a:r>
            <a:r>
              <a:rPr lang="en-US" sz="2400" dirty="0" err="1"/>
              <a:t>wujudnya</a:t>
            </a:r>
            <a:r>
              <a:rPr lang="en-US" sz="2400" dirty="0"/>
              <a:t> </a:t>
            </a:r>
            <a:r>
              <a:rPr lang="en-US" sz="2400" dirty="0" err="1"/>
              <a:t>apa</a:t>
            </a:r>
            <a:r>
              <a:rPr lang="en-US" sz="2400" dirty="0"/>
              <a:t> yang </a:t>
            </a:r>
            <a:r>
              <a:rPr lang="en-US" sz="2400" dirty="0" err="1"/>
              <a:t>dinamakan</a:t>
            </a:r>
            <a:r>
              <a:rPr lang="en-US" sz="2400" dirty="0"/>
              <a:t> </a:t>
            </a:r>
            <a:r>
              <a:rPr lang="en-US" sz="2400" dirty="0" err="1"/>
              <a:t>sebagai</a:t>
            </a:r>
            <a:r>
              <a:rPr lang="en-US" sz="2400" dirty="0"/>
              <a:t> </a:t>
            </a:r>
            <a:r>
              <a:rPr lang="en-US" sz="2400" dirty="0" err="1"/>
              <a:t>solat</a:t>
            </a:r>
            <a:r>
              <a:rPr lang="en-US" sz="2400" dirty="0"/>
              <a:t> </a:t>
            </a:r>
            <a:r>
              <a:rPr lang="en-US" sz="2400" dirty="0" err="1"/>
              <a:t>hormat</a:t>
            </a:r>
            <a:r>
              <a:rPr lang="en-US" sz="2400" dirty="0"/>
              <a:t> </a:t>
            </a:r>
            <a:r>
              <a:rPr lang="en-US" sz="2400" dirty="0" err="1"/>
              <a:t>waktu</a:t>
            </a:r>
            <a:r>
              <a:rPr lang="en-US" sz="2400" dirty="0"/>
              <a:t>. </a:t>
            </a:r>
            <a:r>
              <a:rPr lang="en-US" sz="2400" dirty="0" err="1"/>
              <a:t>Mereka</a:t>
            </a:r>
            <a:r>
              <a:rPr lang="en-US" sz="2400" dirty="0"/>
              <a:t> </a:t>
            </a:r>
            <a:r>
              <a:rPr lang="en-US" sz="2400" dirty="0" err="1"/>
              <a:t>menyatakan</a:t>
            </a:r>
            <a:r>
              <a:rPr lang="en-US" sz="2400" dirty="0"/>
              <a:t> </a:t>
            </a:r>
            <a:r>
              <a:rPr lang="en-US" sz="2400" dirty="0" err="1"/>
              <a:t>solat</a:t>
            </a:r>
            <a:r>
              <a:rPr lang="en-US" sz="2400" dirty="0"/>
              <a:t> </a:t>
            </a:r>
            <a:r>
              <a:rPr lang="en-US" sz="2400" dirty="0" err="1"/>
              <a:t>tersebut</a:t>
            </a:r>
            <a:r>
              <a:rPr lang="en-US" sz="2400" dirty="0"/>
              <a:t> </a:t>
            </a:r>
            <a:r>
              <a:rPr lang="en-US" sz="2400" dirty="0" err="1"/>
              <a:t>dilakukan</a:t>
            </a:r>
            <a:r>
              <a:rPr lang="en-US" sz="2400" dirty="0"/>
              <a:t> </a:t>
            </a:r>
            <a:r>
              <a:rPr lang="en-US" sz="2400" dirty="0" err="1"/>
              <a:t>sebagai</a:t>
            </a:r>
            <a:r>
              <a:rPr lang="en-US" sz="2400" dirty="0"/>
              <a:t> </a:t>
            </a:r>
            <a:r>
              <a:rPr lang="en-US" sz="2400" dirty="0" err="1"/>
              <a:t>menghormati</a:t>
            </a:r>
            <a:r>
              <a:rPr lang="en-US" sz="2400" dirty="0"/>
              <a:t> </a:t>
            </a:r>
            <a:r>
              <a:rPr lang="en-US" sz="2400" dirty="0" err="1"/>
              <a:t>waktu</a:t>
            </a:r>
            <a:r>
              <a:rPr lang="en-US" sz="2400" dirty="0"/>
              <a:t> </a:t>
            </a:r>
            <a:r>
              <a:rPr lang="en-US" sz="2400" dirty="0" err="1"/>
              <a:t>solat</a:t>
            </a:r>
            <a:r>
              <a:rPr lang="en-US" sz="2400" dirty="0"/>
              <a:t> </a:t>
            </a:r>
            <a:r>
              <a:rPr lang="en-US" sz="2400" dirty="0" err="1"/>
              <a:t>ketika</a:t>
            </a:r>
            <a:r>
              <a:rPr lang="en-US" sz="2400" dirty="0"/>
              <a:t> </a:t>
            </a:r>
            <a:r>
              <a:rPr lang="en-US" sz="2400" dirty="0" err="1"/>
              <a:t>berada</a:t>
            </a:r>
            <a:r>
              <a:rPr lang="en-US" sz="2400" dirty="0"/>
              <a:t> </a:t>
            </a:r>
            <a:r>
              <a:rPr lang="en-US" sz="2400" dirty="0" err="1"/>
              <a:t>dalam</a:t>
            </a:r>
            <a:r>
              <a:rPr lang="en-US" sz="2400" dirty="0"/>
              <a:t> </a:t>
            </a:r>
            <a:r>
              <a:rPr lang="en-US" sz="2400" dirty="0" err="1"/>
              <a:t>keadaan</a:t>
            </a:r>
            <a:r>
              <a:rPr lang="en-US" sz="2400" dirty="0"/>
              <a:t> </a:t>
            </a:r>
            <a:r>
              <a:rPr lang="en-US" sz="2400" dirty="0" err="1"/>
              <a:t>sukar</a:t>
            </a:r>
            <a:r>
              <a:rPr lang="en-US" sz="2400" dirty="0"/>
              <a:t>, </a:t>
            </a:r>
            <a:r>
              <a:rPr lang="en-US" sz="2400" dirty="0" err="1"/>
              <a:t>seperti</a:t>
            </a:r>
            <a:r>
              <a:rPr lang="en-US" sz="2400" dirty="0"/>
              <a:t> </a:t>
            </a:r>
            <a:r>
              <a:rPr lang="en-US" sz="2400" dirty="0" err="1"/>
              <a:t>solat</a:t>
            </a:r>
            <a:r>
              <a:rPr lang="en-US" sz="2400" dirty="0"/>
              <a:t> </a:t>
            </a:r>
            <a:r>
              <a:rPr lang="en-US" sz="2400" dirty="0" err="1"/>
              <a:t>ketika</a:t>
            </a:r>
            <a:r>
              <a:rPr lang="en-US" sz="2400" dirty="0"/>
              <a:t> </a:t>
            </a:r>
            <a:r>
              <a:rPr lang="en-US" sz="2400" dirty="0" err="1"/>
              <a:t>sakit</a:t>
            </a:r>
            <a:r>
              <a:rPr lang="en-US" sz="2400" dirty="0"/>
              <a:t>, </a:t>
            </a:r>
            <a:r>
              <a:rPr lang="en-US" sz="2400" dirty="0" err="1"/>
              <a:t>tidak</a:t>
            </a:r>
            <a:r>
              <a:rPr lang="en-US" sz="2400" dirty="0"/>
              <a:t> </a:t>
            </a:r>
            <a:r>
              <a:rPr lang="en-US" sz="2400" dirty="0" err="1"/>
              <a:t>terdapat</a:t>
            </a:r>
            <a:r>
              <a:rPr lang="en-US" sz="2400" dirty="0"/>
              <a:t> air </a:t>
            </a:r>
            <a:r>
              <a:rPr lang="en-US" sz="2400" dirty="0" err="1"/>
              <a:t>atau</a:t>
            </a:r>
            <a:r>
              <a:rPr lang="en-US" sz="2400" dirty="0"/>
              <a:t> </a:t>
            </a:r>
            <a:r>
              <a:rPr lang="en-US" sz="2400" dirty="0" err="1"/>
              <a:t>debu</a:t>
            </a:r>
            <a:r>
              <a:rPr lang="en-US" sz="2400" dirty="0"/>
              <a:t> (</a:t>
            </a:r>
            <a:r>
              <a:rPr lang="en-US" sz="2400" i="1" dirty="0" err="1"/>
              <a:t>Faqid</a:t>
            </a:r>
            <a:r>
              <a:rPr lang="en-US" sz="2400" i="1" dirty="0"/>
              <a:t> at-</a:t>
            </a:r>
            <a:r>
              <a:rPr lang="en-US" sz="2400" i="1" dirty="0" err="1"/>
              <a:t>Tahurayn</a:t>
            </a:r>
            <a:r>
              <a:rPr lang="en-US" sz="2400" dirty="0"/>
              <a:t>), </a:t>
            </a:r>
            <a:r>
              <a:rPr lang="en-US" sz="2400" dirty="0" err="1"/>
              <a:t>solat</a:t>
            </a:r>
            <a:r>
              <a:rPr lang="en-US" sz="2400" dirty="0"/>
              <a:t> </a:t>
            </a:r>
            <a:r>
              <a:rPr lang="en-US" sz="2400" dirty="0" err="1"/>
              <a:t>dalam</a:t>
            </a:r>
            <a:r>
              <a:rPr lang="en-US" sz="2400" dirty="0"/>
              <a:t> </a:t>
            </a:r>
            <a:r>
              <a:rPr lang="en-US" sz="2400" dirty="0" err="1"/>
              <a:t>keadaan</a:t>
            </a:r>
            <a:r>
              <a:rPr lang="en-US" sz="2400" dirty="0"/>
              <a:t> </a:t>
            </a:r>
            <a:r>
              <a:rPr lang="en-US" sz="2400" dirty="0" err="1"/>
              <a:t>tidak</a:t>
            </a:r>
            <a:r>
              <a:rPr lang="en-US" sz="2400" dirty="0"/>
              <a:t> </a:t>
            </a:r>
            <a:r>
              <a:rPr lang="en-US" sz="2400" dirty="0" err="1"/>
              <a:t>dapat</a:t>
            </a:r>
            <a:r>
              <a:rPr lang="en-US" sz="2400" dirty="0"/>
              <a:t> </a:t>
            </a:r>
            <a:r>
              <a:rPr lang="en-US" sz="2400" dirty="0" err="1"/>
              <a:t>menghindari</a:t>
            </a:r>
            <a:r>
              <a:rPr lang="en-US" sz="2400" dirty="0"/>
              <a:t> </a:t>
            </a:r>
            <a:r>
              <a:rPr lang="en-US" sz="2400" dirty="0" err="1"/>
              <a:t>dari</a:t>
            </a:r>
            <a:r>
              <a:rPr lang="en-US" sz="2400" dirty="0"/>
              <a:t> </a:t>
            </a:r>
            <a:r>
              <a:rPr lang="en-US" sz="2400" dirty="0" err="1"/>
              <a:t>najis</a:t>
            </a:r>
            <a:r>
              <a:rPr lang="en-US" sz="2400" dirty="0"/>
              <a:t> </a:t>
            </a:r>
            <a:r>
              <a:rPr lang="en-US" sz="2400" dirty="0" err="1"/>
              <a:t>dan</a:t>
            </a:r>
            <a:r>
              <a:rPr lang="en-US" sz="2400" dirty="0"/>
              <a:t> </a:t>
            </a:r>
            <a:r>
              <a:rPr lang="en-US" sz="2400" dirty="0" err="1"/>
              <a:t>sebagainya</a:t>
            </a:r>
            <a:r>
              <a:rPr lang="en-US" sz="2400" dirty="0"/>
              <a:t>. </a:t>
            </a:r>
            <a:r>
              <a:rPr lang="en-US" sz="2400" dirty="0" err="1"/>
              <a:t>Solat</a:t>
            </a:r>
            <a:r>
              <a:rPr lang="en-US" sz="2400" dirty="0"/>
              <a:t> </a:t>
            </a:r>
            <a:r>
              <a:rPr lang="en-US" sz="2400" dirty="0" err="1"/>
              <a:t>wajib</a:t>
            </a:r>
            <a:r>
              <a:rPr lang="en-US" sz="2400" dirty="0"/>
              <a:t> </a:t>
            </a:r>
            <a:r>
              <a:rPr lang="en-US" sz="2400" dirty="0" err="1"/>
              <a:t>ditunaikan</a:t>
            </a:r>
            <a:r>
              <a:rPr lang="en-US" sz="2400" dirty="0"/>
              <a:t> </a:t>
            </a:r>
            <a:r>
              <a:rPr lang="en-US" sz="2400" dirty="0" err="1"/>
              <a:t>dalam</a:t>
            </a:r>
            <a:r>
              <a:rPr lang="en-US" sz="2400" dirty="0"/>
              <a:t> </a:t>
            </a:r>
            <a:r>
              <a:rPr lang="en-US" sz="2400" dirty="0" err="1"/>
              <a:t>keadaan</a:t>
            </a:r>
            <a:r>
              <a:rPr lang="en-US" sz="2400" dirty="0"/>
              <a:t> </a:t>
            </a:r>
            <a:r>
              <a:rPr lang="en-US" sz="2400" dirty="0" err="1"/>
              <a:t>tersebut</a:t>
            </a:r>
            <a:r>
              <a:rPr lang="en-US" sz="2400" dirty="0"/>
              <a:t> </a:t>
            </a:r>
            <a:r>
              <a:rPr lang="en-US" sz="2400" dirty="0" err="1"/>
              <a:t>dan</a:t>
            </a:r>
            <a:r>
              <a:rPr lang="en-US" sz="2400" dirty="0"/>
              <a:t> </a:t>
            </a:r>
            <a:r>
              <a:rPr lang="en-US" sz="2400" dirty="0" err="1"/>
              <a:t>perlu</a:t>
            </a:r>
            <a:r>
              <a:rPr lang="en-US" sz="2400" dirty="0"/>
              <a:t> </a:t>
            </a:r>
            <a:r>
              <a:rPr lang="en-US" sz="2400" dirty="0" err="1"/>
              <a:t>diulang</a:t>
            </a:r>
            <a:r>
              <a:rPr lang="en-US" sz="2400" dirty="0"/>
              <a:t> </a:t>
            </a:r>
            <a:r>
              <a:rPr lang="en-US" sz="2400" dirty="0" err="1"/>
              <a:t>semula</a:t>
            </a:r>
            <a:r>
              <a:rPr lang="en-MY" sz="2400" dirty="0"/>
              <a:t> </a:t>
            </a:r>
          </a:p>
          <a:p>
            <a:pPr algn="just"/>
            <a:endParaRPr lang="en-MY" sz="2400" dirty="0"/>
          </a:p>
          <a:p>
            <a:pPr algn="just"/>
            <a:r>
              <a:rPr lang="en-US" sz="2400" dirty="0"/>
              <a:t>Di </a:t>
            </a:r>
            <a:r>
              <a:rPr lang="en-US" sz="2400" dirty="0" err="1"/>
              <a:t>antara</a:t>
            </a:r>
            <a:r>
              <a:rPr lang="en-US" sz="2400" dirty="0"/>
              <a:t> </a:t>
            </a:r>
            <a:r>
              <a:rPr lang="en-US" sz="2400" dirty="0" err="1"/>
              <a:t>ulama</a:t>
            </a:r>
            <a:r>
              <a:rPr lang="en-US" sz="2400" dirty="0"/>
              <a:t> </a:t>
            </a:r>
            <a:r>
              <a:rPr lang="en-US" sz="2400" dirty="0" err="1"/>
              <a:t>daripada</a:t>
            </a:r>
            <a:r>
              <a:rPr lang="en-US" sz="2400" dirty="0"/>
              <a:t> </a:t>
            </a:r>
            <a:r>
              <a:rPr lang="en-US" sz="2400" dirty="0" err="1"/>
              <a:t>mazhab</a:t>
            </a:r>
            <a:r>
              <a:rPr lang="en-US" sz="2400" dirty="0"/>
              <a:t> ash-</a:t>
            </a:r>
            <a:r>
              <a:rPr lang="en-US" sz="2400" dirty="0" err="1"/>
              <a:t>Shaf’iy</a:t>
            </a:r>
            <a:r>
              <a:rPr lang="en-US" sz="2400" dirty="0"/>
              <a:t> yang </a:t>
            </a:r>
            <a:r>
              <a:rPr lang="en-US" sz="2400" dirty="0" err="1"/>
              <a:t>menyatakan</a:t>
            </a:r>
            <a:r>
              <a:rPr lang="en-US" sz="2400" dirty="0"/>
              <a:t> </a:t>
            </a:r>
            <a:r>
              <a:rPr lang="en-US" sz="2400" dirty="0" err="1"/>
              <a:t>solat</a:t>
            </a:r>
            <a:r>
              <a:rPr lang="en-US" sz="2400" dirty="0"/>
              <a:t> </a:t>
            </a:r>
            <a:r>
              <a:rPr lang="en-US" sz="2400" dirty="0" err="1"/>
              <a:t>dilakukan</a:t>
            </a:r>
            <a:r>
              <a:rPr lang="en-US" sz="2400" dirty="0"/>
              <a:t> </a:t>
            </a:r>
            <a:r>
              <a:rPr lang="en-US" sz="2400" dirty="0" err="1"/>
              <a:t>dalam</a:t>
            </a:r>
            <a:r>
              <a:rPr lang="en-US" sz="2400" dirty="0"/>
              <a:t> </a:t>
            </a:r>
            <a:r>
              <a:rPr lang="en-US" sz="2400" dirty="0" err="1"/>
              <a:t>keadaan</a:t>
            </a:r>
            <a:r>
              <a:rPr lang="en-US" sz="2400" dirty="0"/>
              <a:t> </a:t>
            </a:r>
            <a:r>
              <a:rPr lang="en-US" sz="2400" dirty="0" err="1"/>
              <a:t>tersebut</a:t>
            </a:r>
            <a:r>
              <a:rPr lang="en-US" sz="2400" dirty="0"/>
              <a:t> </a:t>
            </a:r>
            <a:r>
              <a:rPr lang="en-US" sz="2400" dirty="0" err="1"/>
              <a:t>sebagai</a:t>
            </a:r>
            <a:r>
              <a:rPr lang="en-US" sz="2400" dirty="0"/>
              <a:t> </a:t>
            </a:r>
            <a:r>
              <a:rPr lang="en-US" sz="2400" dirty="0" err="1"/>
              <a:t>menghormati</a:t>
            </a:r>
            <a:r>
              <a:rPr lang="en-US" sz="2400" dirty="0"/>
              <a:t> </a:t>
            </a:r>
            <a:r>
              <a:rPr lang="en-US" sz="2400" dirty="0" err="1"/>
              <a:t>waktu</a:t>
            </a:r>
            <a:r>
              <a:rPr lang="en-US" sz="2400" dirty="0"/>
              <a:t> </a:t>
            </a:r>
            <a:r>
              <a:rPr lang="en-US" sz="2400" dirty="0" err="1"/>
              <a:t>ialah</a:t>
            </a:r>
            <a:r>
              <a:rPr lang="en-US" sz="2400" dirty="0"/>
              <a:t> ash-</a:t>
            </a:r>
            <a:r>
              <a:rPr lang="en-US" sz="2400" dirty="0" err="1"/>
              <a:t>Sharbiniy</a:t>
            </a:r>
            <a:r>
              <a:rPr lang="en-US" sz="2400" dirty="0"/>
              <a:t>, an-</a:t>
            </a:r>
            <a:r>
              <a:rPr lang="en-US" sz="2400" dirty="0" err="1"/>
              <a:t>Nawawiy</a:t>
            </a:r>
            <a:r>
              <a:rPr lang="en-US" sz="2400" dirty="0"/>
              <a:t> </a:t>
            </a:r>
            <a:r>
              <a:rPr lang="en-US" sz="2400" dirty="0" err="1"/>
              <a:t>dan</a:t>
            </a:r>
            <a:r>
              <a:rPr lang="en-US" sz="2400" dirty="0"/>
              <a:t> al-</a:t>
            </a:r>
            <a:r>
              <a:rPr lang="en-US" sz="2400" dirty="0" err="1"/>
              <a:t>Bayjuriy</a:t>
            </a:r>
            <a:r>
              <a:rPr lang="en-US" sz="2400" dirty="0"/>
              <a:t>. </a:t>
            </a:r>
            <a:endParaRPr lang="en-MY" sz="2400" dirty="0"/>
          </a:p>
        </p:txBody>
      </p:sp>
      <p:sp>
        <p:nvSpPr>
          <p:cNvPr id="3" name="Footer Placeholder 2"/>
          <p:cNvSpPr>
            <a:spLocks noGrp="1"/>
          </p:cNvSpPr>
          <p:nvPr>
            <p:ph type="ftr" sz="quarter" idx="11"/>
          </p:nvPr>
        </p:nvSpPr>
        <p:spPr/>
        <p:txBody>
          <a:bodyPr/>
          <a:lstStyle/>
          <a:p>
            <a:pPr>
              <a:defRPr/>
            </a:pPr>
            <a:r>
              <a:rPr lang="en-US"/>
              <a:t>PUSAT PENGAJIAN SYARIAH FAKULTI PENGAJIAN KONTEMPORI ISLAM UNIVERSITI  SULTAN ZAINAL ABIDIN</a:t>
            </a:r>
          </a:p>
        </p:txBody>
      </p:sp>
      <p:sp>
        <p:nvSpPr>
          <p:cNvPr id="4" name="Title 3"/>
          <p:cNvSpPr>
            <a:spLocks noGrp="1"/>
          </p:cNvSpPr>
          <p:nvPr>
            <p:ph type="title"/>
          </p:nvPr>
        </p:nvSpPr>
        <p:spPr/>
        <p:txBody>
          <a:bodyPr>
            <a:noAutofit/>
          </a:bodyPr>
          <a:lstStyle/>
          <a:p>
            <a:pPr lvl="2" algn="ctr" rtl="0">
              <a:spcBef>
                <a:spcPct val="0"/>
              </a:spcBef>
            </a:pPr>
            <a:r>
              <a:rPr lang="en-US" sz="3600" b="1" dirty="0"/>
              <a:t>SOLAT HORMAT WAKTU</a:t>
            </a:r>
            <a:br>
              <a:rPr lang="en-MY" sz="3600" dirty="0"/>
            </a:br>
            <a:endParaRPr lang="en-MY" sz="3600" dirty="0"/>
          </a:p>
        </p:txBody>
      </p:sp>
    </p:spTree>
    <p:extLst>
      <p:ext uri="{BB962C8B-B14F-4D97-AF65-F5344CB8AC3E}">
        <p14:creationId xmlns:p14="http://schemas.microsoft.com/office/powerpoint/2010/main" val="356991127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p:txBody>
          <a:bodyPr/>
          <a:lstStyle/>
          <a:p>
            <a:pPr algn="just" rtl="0" eaLnBrk="1" hangingPunct="1">
              <a:defRPr/>
            </a:pPr>
            <a:r>
              <a:rPr lang="en-US" b="1" dirty="0" err="1"/>
              <a:t>Tunaikan</a:t>
            </a:r>
            <a:r>
              <a:rPr lang="en-US" b="1" dirty="0"/>
              <a:t> </a:t>
            </a:r>
            <a:r>
              <a:rPr lang="en-US" b="1" dirty="0" err="1"/>
              <a:t>Solat</a:t>
            </a:r>
            <a:r>
              <a:rPr lang="en-US" b="1" dirty="0"/>
              <a:t> </a:t>
            </a:r>
            <a:r>
              <a:rPr lang="en-US" b="1" dirty="0" err="1"/>
              <a:t>Secara</a:t>
            </a:r>
            <a:r>
              <a:rPr lang="en-US" b="1" dirty="0"/>
              <a:t> </a:t>
            </a:r>
            <a:r>
              <a:rPr lang="en-US" b="1" dirty="0" err="1"/>
              <a:t>Duduk</a:t>
            </a:r>
            <a:endParaRPr lang="en-US" b="1" dirty="0"/>
          </a:p>
          <a:p>
            <a:pPr algn="just" rtl="0" eaLnBrk="1" hangingPunct="1">
              <a:defRPr/>
            </a:pPr>
            <a:r>
              <a:rPr lang="en-US" b="1" dirty="0" err="1"/>
              <a:t>Seeloknya</a:t>
            </a:r>
            <a:r>
              <a:rPr lang="en-US" b="1" dirty="0"/>
              <a:t> </a:t>
            </a:r>
            <a:r>
              <a:rPr lang="en-US" b="1" dirty="0" err="1"/>
              <a:t>Duduk</a:t>
            </a:r>
            <a:r>
              <a:rPr lang="en-US" b="1" dirty="0"/>
              <a:t> </a:t>
            </a:r>
            <a:r>
              <a:rPr lang="en-US" b="1" dirty="0" err="1"/>
              <a:t>Secara</a:t>
            </a:r>
            <a:r>
              <a:rPr lang="en-US" b="1" dirty="0"/>
              <a:t> </a:t>
            </a:r>
            <a:r>
              <a:rPr lang="en-US" b="1" dirty="0" err="1"/>
              <a:t>Iftirasy</a:t>
            </a:r>
            <a:r>
              <a:rPr lang="en-US" b="1" dirty="0"/>
              <a:t> ( </a:t>
            </a:r>
            <a:r>
              <a:rPr lang="en-US" b="1" dirty="0" err="1"/>
              <a:t>Tahiyyat</a:t>
            </a:r>
            <a:r>
              <a:rPr lang="en-US" b="1" dirty="0"/>
              <a:t> </a:t>
            </a:r>
            <a:r>
              <a:rPr lang="en-US" b="1" dirty="0" err="1"/>
              <a:t>Awal</a:t>
            </a:r>
            <a:r>
              <a:rPr lang="en-US" b="1" dirty="0"/>
              <a:t> )</a:t>
            </a:r>
          </a:p>
          <a:p>
            <a:pPr algn="just" rtl="0" eaLnBrk="1" hangingPunct="1">
              <a:defRPr/>
            </a:pPr>
            <a:r>
              <a:rPr lang="en-US" b="1" dirty="0" err="1"/>
              <a:t>Mengadap</a:t>
            </a:r>
            <a:r>
              <a:rPr lang="en-US" b="1" dirty="0"/>
              <a:t> </a:t>
            </a:r>
            <a:r>
              <a:rPr lang="en-US" b="1" dirty="0" err="1"/>
              <a:t>Kiblat</a:t>
            </a:r>
            <a:endParaRPr lang="en-US" b="1" dirty="0"/>
          </a:p>
          <a:p>
            <a:pPr algn="just" rtl="0" eaLnBrk="1" hangingPunct="1">
              <a:defRPr/>
            </a:pPr>
            <a:r>
              <a:rPr lang="en-US" b="1" dirty="0" err="1"/>
              <a:t>Lakukan</a:t>
            </a:r>
            <a:r>
              <a:rPr lang="en-US" b="1" dirty="0"/>
              <a:t> </a:t>
            </a:r>
            <a:r>
              <a:rPr lang="en-US" b="1" dirty="0" err="1"/>
              <a:t>Ke</a:t>
            </a:r>
            <a:r>
              <a:rPr lang="en-US" b="1" dirty="0"/>
              <a:t> </a:t>
            </a:r>
            <a:r>
              <a:rPr lang="en-US" b="1" dirty="0" err="1"/>
              <a:t>Semua</a:t>
            </a:r>
            <a:r>
              <a:rPr lang="en-US" b="1" dirty="0"/>
              <a:t> </a:t>
            </a:r>
            <a:r>
              <a:rPr lang="en-US" b="1" dirty="0" err="1"/>
              <a:t>Rukun</a:t>
            </a:r>
            <a:r>
              <a:rPr lang="en-US" b="1" dirty="0"/>
              <a:t> </a:t>
            </a:r>
            <a:r>
              <a:rPr lang="en-US" b="1" dirty="0" err="1"/>
              <a:t>Solat</a:t>
            </a:r>
            <a:r>
              <a:rPr lang="en-US" b="1" dirty="0"/>
              <a:t>, </a:t>
            </a:r>
            <a:r>
              <a:rPr lang="en-US" b="1" dirty="0" err="1"/>
              <a:t>Jika</a:t>
            </a:r>
            <a:r>
              <a:rPr lang="en-US" b="1" dirty="0"/>
              <a:t> </a:t>
            </a:r>
            <a:r>
              <a:rPr lang="en-US" b="1" dirty="0" err="1"/>
              <a:t>Mampu</a:t>
            </a:r>
            <a:endParaRPr lang="en-US" b="1" dirty="0"/>
          </a:p>
          <a:p>
            <a:pPr algn="just" rtl="0" eaLnBrk="1" hangingPunct="1">
              <a:defRPr/>
            </a:pPr>
            <a:r>
              <a:rPr lang="en-US" b="1" dirty="0" err="1"/>
              <a:t>Jika</a:t>
            </a:r>
            <a:r>
              <a:rPr lang="en-US" b="1" dirty="0"/>
              <a:t> </a:t>
            </a:r>
            <a:r>
              <a:rPr lang="en-US" b="1" dirty="0" err="1"/>
              <a:t>Tidak</a:t>
            </a:r>
            <a:r>
              <a:rPr lang="en-US" b="1" dirty="0"/>
              <a:t> </a:t>
            </a:r>
            <a:r>
              <a:rPr lang="en-US" b="1" dirty="0" err="1"/>
              <a:t>Mampu</a:t>
            </a:r>
            <a:r>
              <a:rPr lang="en-US" b="1" dirty="0"/>
              <a:t> </a:t>
            </a:r>
            <a:r>
              <a:rPr lang="en-US" b="1" dirty="0" err="1"/>
              <a:t>Rukuk</a:t>
            </a:r>
            <a:r>
              <a:rPr lang="en-US" b="1" dirty="0"/>
              <a:t> Dan </a:t>
            </a:r>
            <a:r>
              <a:rPr lang="en-US" b="1" dirty="0" err="1"/>
              <a:t>Sujud</a:t>
            </a:r>
            <a:r>
              <a:rPr lang="en-US" b="1" dirty="0"/>
              <a:t>, </a:t>
            </a:r>
            <a:r>
              <a:rPr lang="en-US" b="1" dirty="0" err="1"/>
              <a:t>Isyarat</a:t>
            </a:r>
            <a:r>
              <a:rPr lang="en-US" b="1" dirty="0"/>
              <a:t> </a:t>
            </a:r>
            <a:r>
              <a:rPr lang="en-US" b="1" dirty="0" err="1"/>
              <a:t>Dengan</a:t>
            </a:r>
            <a:r>
              <a:rPr lang="en-US" b="1" dirty="0"/>
              <a:t> </a:t>
            </a:r>
            <a:r>
              <a:rPr lang="en-US" b="1" dirty="0" err="1"/>
              <a:t>Kepala</a:t>
            </a:r>
            <a:endParaRPr lang="en-US" b="1" dirty="0"/>
          </a:p>
        </p:txBody>
      </p:sp>
      <p:sp>
        <p:nvSpPr>
          <p:cNvPr id="6" name="Footer Placeholder 5"/>
          <p:cNvSpPr>
            <a:spLocks noGrp="1"/>
          </p:cNvSpPr>
          <p:nvPr>
            <p:ph type="ftr" sz="quarter" idx="11"/>
          </p:nvPr>
        </p:nvSpPr>
        <p:spPr/>
        <p:txBody>
          <a:bodyPr/>
          <a:lstStyle/>
          <a:p>
            <a:pPr>
              <a:defRPr/>
            </a:pPr>
            <a:r>
              <a:rPr lang="en-US"/>
              <a:t>PUSAT PENGAJIAN SYARIAH FAKULTI PENGAJIAN KONTEMPORI ISLAM UNIVERSITI  SULTAN ZAINAL ABIDIN</a:t>
            </a:r>
          </a:p>
        </p:txBody>
      </p:sp>
      <p:sp>
        <p:nvSpPr>
          <p:cNvPr id="24578" name="Rectangle 2"/>
          <p:cNvSpPr>
            <a:spLocks noGrp="1" noChangeArrowheads="1"/>
          </p:cNvSpPr>
          <p:nvPr>
            <p:ph type="title"/>
          </p:nvPr>
        </p:nvSpPr>
        <p:spPr/>
        <p:txBody>
          <a:bodyPr/>
          <a:lstStyle/>
          <a:p>
            <a:pPr algn="ctr" rtl="0" eaLnBrk="1" hangingPunct="1">
              <a:defRPr/>
            </a:pPr>
            <a:r>
              <a:rPr lang="en-US" sz="4000" b="1" dirty="0"/>
              <a:t>PESAKIT TIDAK BOLEH BERDIRI</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fade">
                                      <p:cBhvr>
                                        <p:cTn id="7" dur="768" decel="100000"/>
                                        <p:tgtEl>
                                          <p:spTgt spid="24578"/>
                                        </p:tgtEl>
                                      </p:cBhvr>
                                    </p:animEffect>
                                    <p:animScale>
                                      <p:cBhvr>
                                        <p:cTn id="8" dur="768" decel="100000"/>
                                        <p:tgtEl>
                                          <p:spTgt spid="24578"/>
                                        </p:tgtEl>
                                      </p:cBhvr>
                                      <p:from x="10000" y="10000"/>
                                      <p:to x="200000" y="450000"/>
                                    </p:animScale>
                                    <p:animScale>
                                      <p:cBhvr>
                                        <p:cTn id="9" dur="1230" accel="100000" fill="hold">
                                          <p:stCondLst>
                                            <p:cond delay="768"/>
                                          </p:stCondLst>
                                        </p:cTn>
                                        <p:tgtEl>
                                          <p:spTgt spid="24578"/>
                                        </p:tgtEl>
                                      </p:cBhvr>
                                      <p:from x="200000" y="450000"/>
                                      <p:to x="100000" y="100000"/>
                                    </p:animScale>
                                    <p:set>
                                      <p:cBhvr>
                                        <p:cTn id="10" dur="768" fill="hold"/>
                                        <p:tgtEl>
                                          <p:spTgt spid="24578"/>
                                        </p:tgtEl>
                                        <p:attrNameLst>
                                          <p:attrName>ppt_x</p:attrName>
                                        </p:attrNameLst>
                                      </p:cBhvr>
                                      <p:to>
                                        <p:strVal val="(0.5)"/>
                                      </p:to>
                                    </p:set>
                                    <p:anim from="(0.5)" to="(#ppt_x)" calcmode="lin" valueType="num">
                                      <p:cBhvr>
                                        <p:cTn id="11" dur="1230" accel="100000" fill="hold">
                                          <p:stCondLst>
                                            <p:cond delay="768"/>
                                          </p:stCondLst>
                                        </p:cTn>
                                        <p:tgtEl>
                                          <p:spTgt spid="24578"/>
                                        </p:tgtEl>
                                        <p:attrNameLst>
                                          <p:attrName>ppt_x</p:attrName>
                                        </p:attrNameLst>
                                      </p:cBhvr>
                                    </p:anim>
                                    <p:set>
                                      <p:cBhvr>
                                        <p:cTn id="12" dur="768" fill="hold"/>
                                        <p:tgtEl>
                                          <p:spTgt spid="24578"/>
                                        </p:tgtEl>
                                        <p:attrNameLst>
                                          <p:attrName>ppt_y</p:attrName>
                                        </p:attrNameLst>
                                      </p:cBhvr>
                                      <p:to>
                                        <p:strVal val="(#ppt_y+0.4)"/>
                                      </p:to>
                                    </p:set>
                                    <p:anim from="(#ppt_y+0.4)" to="(#ppt_y)" calcmode="lin" valueType="num">
                                      <p:cBhvr>
                                        <p:cTn id="13" dur="1230" accel="100000" fill="hold">
                                          <p:stCondLst>
                                            <p:cond delay="768"/>
                                          </p:stCondLst>
                                        </p:cTn>
                                        <p:tgtEl>
                                          <p:spTgt spid="24578"/>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24579">
                                            <p:txEl>
                                              <p:pRg st="0" end="0"/>
                                            </p:txEl>
                                          </p:spTgt>
                                        </p:tgtEl>
                                        <p:attrNameLst>
                                          <p:attrName>style.visibility</p:attrName>
                                        </p:attrNameLst>
                                      </p:cBhvr>
                                      <p:to>
                                        <p:strVal val="visible"/>
                                      </p:to>
                                    </p:set>
                                    <p:anim calcmode="lin" valueType="num">
                                      <p:cBhvr>
                                        <p:cTn id="18" dur="500" fill="hold"/>
                                        <p:tgtEl>
                                          <p:spTgt spid="24579">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24579">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24579">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24579">
                                            <p:txEl>
                                              <p:pRg st="1" end="1"/>
                                            </p:txEl>
                                          </p:spTgt>
                                        </p:tgtEl>
                                        <p:attrNameLst>
                                          <p:attrName>style.visibility</p:attrName>
                                        </p:attrNameLst>
                                      </p:cBhvr>
                                      <p:to>
                                        <p:strVal val="visible"/>
                                      </p:to>
                                    </p:set>
                                    <p:anim calcmode="lin" valueType="num">
                                      <p:cBhvr>
                                        <p:cTn id="25" dur="500" fill="hold"/>
                                        <p:tgtEl>
                                          <p:spTgt spid="24579">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24579">
                                            <p:txEl>
                                              <p:pRg st="1" end="1"/>
                                            </p:txEl>
                                          </p:spTgt>
                                        </p:tgtEl>
                                        <p:attrNameLst>
                                          <p:attrName>ppt_h</p:attrName>
                                        </p:attrNameLst>
                                      </p:cBhvr>
                                      <p:tavLst>
                                        <p:tav tm="0">
                                          <p:val>
                                            <p:fltVal val="0"/>
                                          </p:val>
                                        </p:tav>
                                        <p:tav tm="100000">
                                          <p:val>
                                            <p:strVal val="#ppt_h"/>
                                          </p:val>
                                        </p:tav>
                                      </p:tavLst>
                                    </p:anim>
                                    <p:animEffect transition="in" filter="fade">
                                      <p:cBhvr>
                                        <p:cTn id="27" dur="500"/>
                                        <p:tgtEl>
                                          <p:spTgt spid="24579">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24579">
                                            <p:txEl>
                                              <p:pRg st="2" end="2"/>
                                            </p:txEl>
                                          </p:spTgt>
                                        </p:tgtEl>
                                        <p:attrNameLst>
                                          <p:attrName>style.visibility</p:attrName>
                                        </p:attrNameLst>
                                      </p:cBhvr>
                                      <p:to>
                                        <p:strVal val="visible"/>
                                      </p:to>
                                    </p:set>
                                    <p:anim calcmode="lin" valueType="num">
                                      <p:cBhvr>
                                        <p:cTn id="32" dur="500" fill="hold"/>
                                        <p:tgtEl>
                                          <p:spTgt spid="24579">
                                            <p:txEl>
                                              <p:pRg st="2" end="2"/>
                                            </p:txEl>
                                          </p:spTgt>
                                        </p:tgtEl>
                                        <p:attrNameLst>
                                          <p:attrName>ppt_w</p:attrName>
                                        </p:attrNameLst>
                                      </p:cBhvr>
                                      <p:tavLst>
                                        <p:tav tm="0">
                                          <p:val>
                                            <p:fltVal val="0"/>
                                          </p:val>
                                        </p:tav>
                                        <p:tav tm="100000">
                                          <p:val>
                                            <p:strVal val="#ppt_w"/>
                                          </p:val>
                                        </p:tav>
                                      </p:tavLst>
                                    </p:anim>
                                    <p:anim calcmode="lin" valueType="num">
                                      <p:cBhvr>
                                        <p:cTn id="33" dur="500" fill="hold"/>
                                        <p:tgtEl>
                                          <p:spTgt spid="24579">
                                            <p:txEl>
                                              <p:pRg st="2" end="2"/>
                                            </p:txEl>
                                          </p:spTgt>
                                        </p:tgtEl>
                                        <p:attrNameLst>
                                          <p:attrName>ppt_h</p:attrName>
                                        </p:attrNameLst>
                                      </p:cBhvr>
                                      <p:tavLst>
                                        <p:tav tm="0">
                                          <p:val>
                                            <p:fltVal val="0"/>
                                          </p:val>
                                        </p:tav>
                                        <p:tav tm="100000">
                                          <p:val>
                                            <p:strVal val="#ppt_h"/>
                                          </p:val>
                                        </p:tav>
                                      </p:tavLst>
                                    </p:anim>
                                    <p:animEffect transition="in" filter="fade">
                                      <p:cBhvr>
                                        <p:cTn id="34" dur="500"/>
                                        <p:tgtEl>
                                          <p:spTgt spid="24579">
                                            <p:txEl>
                                              <p:pRg st="2" end="2"/>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24579">
                                            <p:txEl>
                                              <p:pRg st="3" end="3"/>
                                            </p:txEl>
                                          </p:spTgt>
                                        </p:tgtEl>
                                        <p:attrNameLst>
                                          <p:attrName>style.visibility</p:attrName>
                                        </p:attrNameLst>
                                      </p:cBhvr>
                                      <p:to>
                                        <p:strVal val="visible"/>
                                      </p:to>
                                    </p:set>
                                    <p:anim calcmode="lin" valueType="num">
                                      <p:cBhvr>
                                        <p:cTn id="39" dur="500" fill="hold"/>
                                        <p:tgtEl>
                                          <p:spTgt spid="24579">
                                            <p:txEl>
                                              <p:pRg st="3" end="3"/>
                                            </p:txEl>
                                          </p:spTgt>
                                        </p:tgtEl>
                                        <p:attrNameLst>
                                          <p:attrName>ppt_w</p:attrName>
                                        </p:attrNameLst>
                                      </p:cBhvr>
                                      <p:tavLst>
                                        <p:tav tm="0">
                                          <p:val>
                                            <p:fltVal val="0"/>
                                          </p:val>
                                        </p:tav>
                                        <p:tav tm="100000">
                                          <p:val>
                                            <p:strVal val="#ppt_w"/>
                                          </p:val>
                                        </p:tav>
                                      </p:tavLst>
                                    </p:anim>
                                    <p:anim calcmode="lin" valueType="num">
                                      <p:cBhvr>
                                        <p:cTn id="40" dur="500" fill="hold"/>
                                        <p:tgtEl>
                                          <p:spTgt spid="24579">
                                            <p:txEl>
                                              <p:pRg st="3" end="3"/>
                                            </p:txEl>
                                          </p:spTgt>
                                        </p:tgtEl>
                                        <p:attrNameLst>
                                          <p:attrName>ppt_h</p:attrName>
                                        </p:attrNameLst>
                                      </p:cBhvr>
                                      <p:tavLst>
                                        <p:tav tm="0">
                                          <p:val>
                                            <p:fltVal val="0"/>
                                          </p:val>
                                        </p:tav>
                                        <p:tav tm="100000">
                                          <p:val>
                                            <p:strVal val="#ppt_h"/>
                                          </p:val>
                                        </p:tav>
                                      </p:tavLst>
                                    </p:anim>
                                    <p:animEffect transition="in" filter="fade">
                                      <p:cBhvr>
                                        <p:cTn id="41" dur="500"/>
                                        <p:tgtEl>
                                          <p:spTgt spid="24579">
                                            <p:txEl>
                                              <p:pRg st="3" end="3"/>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53" presetClass="entr" presetSubtype="0" fill="hold" grpId="0" nodeType="clickEffect">
                                  <p:stCondLst>
                                    <p:cond delay="0"/>
                                  </p:stCondLst>
                                  <p:childTnLst>
                                    <p:set>
                                      <p:cBhvr>
                                        <p:cTn id="45" dur="1" fill="hold">
                                          <p:stCondLst>
                                            <p:cond delay="0"/>
                                          </p:stCondLst>
                                        </p:cTn>
                                        <p:tgtEl>
                                          <p:spTgt spid="24579">
                                            <p:txEl>
                                              <p:pRg st="4" end="4"/>
                                            </p:txEl>
                                          </p:spTgt>
                                        </p:tgtEl>
                                        <p:attrNameLst>
                                          <p:attrName>style.visibility</p:attrName>
                                        </p:attrNameLst>
                                      </p:cBhvr>
                                      <p:to>
                                        <p:strVal val="visible"/>
                                      </p:to>
                                    </p:set>
                                    <p:anim calcmode="lin" valueType="num">
                                      <p:cBhvr>
                                        <p:cTn id="46" dur="500" fill="hold"/>
                                        <p:tgtEl>
                                          <p:spTgt spid="24579">
                                            <p:txEl>
                                              <p:pRg st="4" end="4"/>
                                            </p:txEl>
                                          </p:spTgt>
                                        </p:tgtEl>
                                        <p:attrNameLst>
                                          <p:attrName>ppt_w</p:attrName>
                                        </p:attrNameLst>
                                      </p:cBhvr>
                                      <p:tavLst>
                                        <p:tav tm="0">
                                          <p:val>
                                            <p:fltVal val="0"/>
                                          </p:val>
                                        </p:tav>
                                        <p:tav tm="100000">
                                          <p:val>
                                            <p:strVal val="#ppt_w"/>
                                          </p:val>
                                        </p:tav>
                                      </p:tavLst>
                                    </p:anim>
                                    <p:anim calcmode="lin" valueType="num">
                                      <p:cBhvr>
                                        <p:cTn id="47" dur="500" fill="hold"/>
                                        <p:tgtEl>
                                          <p:spTgt spid="24579">
                                            <p:txEl>
                                              <p:pRg st="4" end="4"/>
                                            </p:txEl>
                                          </p:spTgt>
                                        </p:tgtEl>
                                        <p:attrNameLst>
                                          <p:attrName>ppt_h</p:attrName>
                                        </p:attrNameLst>
                                      </p:cBhvr>
                                      <p:tavLst>
                                        <p:tav tm="0">
                                          <p:val>
                                            <p:fltVal val="0"/>
                                          </p:val>
                                        </p:tav>
                                        <p:tav tm="100000">
                                          <p:val>
                                            <p:strVal val="#ppt_h"/>
                                          </p:val>
                                        </p:tav>
                                      </p:tavLst>
                                    </p:anim>
                                    <p:animEffect transition="in" filter="fade">
                                      <p:cBhvr>
                                        <p:cTn id="48" dur="500"/>
                                        <p:tgtEl>
                                          <p:spTgt spid="245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P spid="2457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en-US" dirty="0"/>
              <a:t>Ulama mazhab Maliki, </a:t>
            </a:r>
            <a:r>
              <a:rPr lang="en-US" dirty="0" err="1"/>
              <a:t>Shafi’i</a:t>
            </a:r>
            <a:r>
              <a:rPr lang="en-US" dirty="0"/>
              <a:t>, dan Hanbali berpendapat, keuzuran akibat dari kesejukan melampau, hujan lebat atau angin kencang termasuk dalam kategori uzur yang datang secara tiba-tiba. </a:t>
            </a:r>
          </a:p>
          <a:p>
            <a:pPr algn="just"/>
            <a:endParaRPr lang="en-US" dirty="0"/>
          </a:p>
          <a:p>
            <a:pPr algn="just"/>
            <a:r>
              <a:rPr lang="en-US" dirty="0" err="1"/>
              <a:t>Sebaliknya</a:t>
            </a:r>
            <a:r>
              <a:rPr lang="en-US" dirty="0"/>
              <a:t> </a:t>
            </a:r>
            <a:r>
              <a:rPr lang="en-US" dirty="0" err="1"/>
              <a:t>ulama</a:t>
            </a:r>
            <a:r>
              <a:rPr lang="en-US" dirty="0"/>
              <a:t> </a:t>
            </a:r>
            <a:r>
              <a:rPr lang="en-US" dirty="0" err="1"/>
              <a:t>mazhab</a:t>
            </a:r>
            <a:r>
              <a:rPr lang="en-US" dirty="0"/>
              <a:t> </a:t>
            </a:r>
            <a:r>
              <a:rPr lang="en-US" dirty="0" err="1"/>
              <a:t>Hanafi</a:t>
            </a:r>
            <a:r>
              <a:rPr lang="en-US" dirty="0"/>
              <a:t> </a:t>
            </a:r>
            <a:r>
              <a:rPr lang="en-US" dirty="0" err="1"/>
              <a:t>menyatakan</a:t>
            </a:r>
            <a:r>
              <a:rPr lang="en-US" dirty="0"/>
              <a:t>, </a:t>
            </a:r>
            <a:r>
              <a:rPr lang="en-US" dirty="0" err="1"/>
              <a:t>keuzuran</a:t>
            </a:r>
            <a:r>
              <a:rPr lang="en-US" dirty="0"/>
              <a:t> </a:t>
            </a:r>
            <a:r>
              <a:rPr lang="en-US" dirty="0" err="1"/>
              <a:t>akibat</a:t>
            </a:r>
            <a:r>
              <a:rPr lang="en-US" dirty="0"/>
              <a:t> </a:t>
            </a:r>
            <a:r>
              <a:rPr lang="en-US" dirty="0" err="1"/>
              <a:t>kesejukan</a:t>
            </a:r>
            <a:r>
              <a:rPr lang="en-US" dirty="0"/>
              <a:t> </a:t>
            </a:r>
            <a:r>
              <a:rPr lang="en-US" dirty="0" err="1"/>
              <a:t>melampau</a:t>
            </a:r>
            <a:r>
              <a:rPr lang="en-US" dirty="0"/>
              <a:t>, </a:t>
            </a:r>
            <a:r>
              <a:rPr lang="en-US" dirty="0" err="1"/>
              <a:t>hujan</a:t>
            </a:r>
            <a:r>
              <a:rPr lang="en-US" dirty="0"/>
              <a:t> </a:t>
            </a:r>
            <a:r>
              <a:rPr lang="en-US" dirty="0" err="1"/>
              <a:t>lebat</a:t>
            </a:r>
            <a:r>
              <a:rPr lang="en-US" dirty="0"/>
              <a:t> </a:t>
            </a:r>
            <a:r>
              <a:rPr lang="en-US" dirty="0" err="1"/>
              <a:t>dan</a:t>
            </a:r>
            <a:r>
              <a:rPr lang="en-US" dirty="0"/>
              <a:t> </a:t>
            </a:r>
            <a:r>
              <a:rPr lang="en-US" dirty="0" err="1"/>
              <a:t>angin</a:t>
            </a:r>
            <a:r>
              <a:rPr lang="en-US" dirty="0"/>
              <a:t> </a:t>
            </a:r>
            <a:r>
              <a:rPr lang="en-US" dirty="0" err="1"/>
              <a:t>kencang</a:t>
            </a:r>
            <a:r>
              <a:rPr lang="en-US" dirty="0"/>
              <a:t> </a:t>
            </a:r>
            <a:r>
              <a:rPr lang="en-US" dirty="0" err="1"/>
              <a:t>tidak</a:t>
            </a:r>
            <a:r>
              <a:rPr lang="en-US" dirty="0"/>
              <a:t> </a:t>
            </a:r>
            <a:r>
              <a:rPr lang="en-US" dirty="0" err="1"/>
              <a:t>termasuk</a:t>
            </a:r>
            <a:r>
              <a:rPr lang="en-US" dirty="0"/>
              <a:t> </a:t>
            </a:r>
            <a:r>
              <a:rPr lang="en-US" dirty="0" err="1"/>
              <a:t>dalam</a:t>
            </a:r>
            <a:r>
              <a:rPr lang="en-US" dirty="0"/>
              <a:t> </a:t>
            </a:r>
            <a:r>
              <a:rPr lang="en-US" dirty="0" err="1"/>
              <a:t>kategori</a:t>
            </a:r>
            <a:r>
              <a:rPr lang="en-US" dirty="0"/>
              <a:t> </a:t>
            </a:r>
            <a:r>
              <a:rPr lang="en-US" dirty="0" err="1"/>
              <a:t>ini</a:t>
            </a:r>
            <a:endParaRPr lang="en-MY" dirty="0"/>
          </a:p>
        </p:txBody>
      </p:sp>
      <p:sp>
        <p:nvSpPr>
          <p:cNvPr id="3" name="Footer Placeholder 2"/>
          <p:cNvSpPr>
            <a:spLocks noGrp="1"/>
          </p:cNvSpPr>
          <p:nvPr>
            <p:ph type="ftr" sz="quarter" idx="11"/>
          </p:nvPr>
        </p:nvSpPr>
        <p:spPr/>
        <p:txBody>
          <a:bodyPr/>
          <a:lstStyle/>
          <a:p>
            <a:pPr>
              <a:defRPr/>
            </a:pPr>
            <a:r>
              <a:rPr lang="en-US"/>
              <a:t>PUSAT PENGAJIAN SYARIAH FAKULTI PENGAJIAN KONTEMPORI ISLAM UNIVERSITI  SULTAN ZAINAL ABIDIN</a:t>
            </a:r>
          </a:p>
        </p:txBody>
      </p:sp>
    </p:spTree>
    <p:extLst>
      <p:ext uri="{BB962C8B-B14F-4D97-AF65-F5344CB8AC3E}">
        <p14:creationId xmlns:p14="http://schemas.microsoft.com/office/powerpoint/2010/main" val="386562119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3"/>
          <p:cNvSpPr>
            <a:spLocks noGrp="1" noChangeArrowheads="1"/>
          </p:cNvSpPr>
          <p:nvPr>
            <p:ph idx="1"/>
          </p:nvPr>
        </p:nvSpPr>
        <p:spPr/>
        <p:txBody>
          <a:bodyPr/>
          <a:lstStyle/>
          <a:p>
            <a:pPr algn="l" rtl="0" eaLnBrk="1" hangingPunct="1">
              <a:defRPr/>
            </a:pPr>
            <a:r>
              <a:rPr lang="en-US" b="1"/>
              <a:t>Contoh 1</a:t>
            </a:r>
          </a:p>
          <a:p>
            <a:pPr algn="l" rtl="0" eaLnBrk="1" hangingPunct="1">
              <a:defRPr/>
            </a:pPr>
            <a:endParaRPr lang="en-US" b="1"/>
          </a:p>
        </p:txBody>
      </p:sp>
      <p:sp>
        <p:nvSpPr>
          <p:cNvPr id="7" name="Footer Placeholder 6"/>
          <p:cNvSpPr>
            <a:spLocks noGrp="1"/>
          </p:cNvSpPr>
          <p:nvPr>
            <p:ph type="ftr" sz="quarter" idx="11"/>
          </p:nvPr>
        </p:nvSpPr>
        <p:spPr/>
        <p:txBody>
          <a:bodyPr/>
          <a:lstStyle/>
          <a:p>
            <a:pPr>
              <a:defRPr/>
            </a:pPr>
            <a:r>
              <a:rPr lang="en-US"/>
              <a:t>PUSAT PENGAJIAN SYARIAH FAKULTI PENGAJIAN KONTEMPORI ISLAM UNIVERSITI  SULTAN ZAINAL ABIDIN</a:t>
            </a:r>
          </a:p>
        </p:txBody>
      </p:sp>
      <p:sp>
        <p:nvSpPr>
          <p:cNvPr id="91138" name="Rectangle 2"/>
          <p:cNvSpPr>
            <a:spLocks noGrp="1" noChangeArrowheads="1"/>
          </p:cNvSpPr>
          <p:nvPr>
            <p:ph type="title"/>
          </p:nvPr>
        </p:nvSpPr>
        <p:spPr/>
        <p:txBody>
          <a:bodyPr>
            <a:normAutofit fontScale="90000"/>
          </a:bodyPr>
          <a:lstStyle/>
          <a:p>
            <a:pPr algn="ctr" eaLnBrk="1" hangingPunct="1">
              <a:defRPr/>
            </a:pPr>
            <a:r>
              <a:rPr lang="en-US" sz="3600" b="1" dirty="0"/>
              <a:t>CARA TUNAI SOLAT PESAKIT TIDAK BOLEH BERDIRI</a:t>
            </a:r>
          </a:p>
        </p:txBody>
      </p:sp>
      <p:pic>
        <p:nvPicPr>
          <p:cNvPr id="38916" name="Picture 4" descr="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113" y="1844675"/>
            <a:ext cx="4537075"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9" name="Picture 6" descr="2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627313" y="1700213"/>
            <a:ext cx="3816350" cy="4537075"/>
          </a:xfrm>
          <a:noFill/>
          <a:extLst>
            <a:ext uri="{909E8E84-426E-40DD-AFC4-6F175D3DCCD1}">
              <a14:hiddenFill xmlns:a14="http://schemas.microsoft.com/office/drawing/2010/main">
                <a:solidFill>
                  <a:srgbClr val="FFFFFF"/>
                </a:solidFill>
              </a14:hiddenFill>
            </a:ext>
          </a:extLst>
        </p:spPr>
      </p:pic>
      <p:sp>
        <p:nvSpPr>
          <p:cNvPr id="6" name="Footer Placeholder 5"/>
          <p:cNvSpPr>
            <a:spLocks noGrp="1"/>
          </p:cNvSpPr>
          <p:nvPr>
            <p:ph type="ftr" sz="quarter" idx="11"/>
          </p:nvPr>
        </p:nvSpPr>
        <p:spPr/>
        <p:txBody>
          <a:bodyPr/>
          <a:lstStyle/>
          <a:p>
            <a:pPr>
              <a:defRPr/>
            </a:pPr>
            <a:r>
              <a:rPr lang="en-US"/>
              <a:t>PUSAT PENGAJIAN SYARIAH FAKULTI PENGAJIAN KONTEMPORI ISLAM UNIVERSITI  SULTAN ZAINAL ABIDIN</a:t>
            </a:r>
          </a:p>
        </p:txBody>
      </p:sp>
      <p:sp>
        <p:nvSpPr>
          <p:cNvPr id="92162" name="Rectangle 2"/>
          <p:cNvSpPr>
            <a:spLocks noGrp="1" noChangeArrowheads="1"/>
          </p:cNvSpPr>
          <p:nvPr>
            <p:ph type="title"/>
          </p:nvPr>
        </p:nvSpPr>
        <p:spPr/>
        <p:txBody>
          <a:bodyPr/>
          <a:lstStyle/>
          <a:p>
            <a:pPr algn="ctr" eaLnBrk="1" hangingPunct="1">
              <a:defRPr/>
            </a:pPr>
            <a:r>
              <a:rPr lang="en-US" sz="3600" b="1" dirty="0" err="1"/>
              <a:t>Contoh</a:t>
            </a:r>
            <a:r>
              <a:rPr lang="en-US" sz="3600" b="1" dirty="0"/>
              <a:t> 2</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3" name="Picture 4" descr="2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771775" y="1412875"/>
            <a:ext cx="3744913" cy="4824413"/>
          </a:xfrm>
          <a:noFill/>
          <a:extLst>
            <a:ext uri="{909E8E84-426E-40DD-AFC4-6F175D3DCCD1}">
              <a14:hiddenFill xmlns:a14="http://schemas.microsoft.com/office/drawing/2010/main">
                <a:solidFill>
                  <a:srgbClr val="FFFFFF"/>
                </a:solidFill>
              </a14:hiddenFill>
            </a:ext>
          </a:extLst>
        </p:spPr>
      </p:pic>
      <p:sp>
        <p:nvSpPr>
          <p:cNvPr id="6" name="Footer Placeholder 5"/>
          <p:cNvSpPr>
            <a:spLocks noGrp="1"/>
          </p:cNvSpPr>
          <p:nvPr>
            <p:ph type="ftr" sz="quarter" idx="11"/>
          </p:nvPr>
        </p:nvSpPr>
        <p:spPr/>
        <p:txBody>
          <a:bodyPr/>
          <a:lstStyle/>
          <a:p>
            <a:pPr>
              <a:defRPr/>
            </a:pPr>
            <a:r>
              <a:rPr lang="en-US"/>
              <a:t>PUSAT PENGAJIAN SYARIAH FAKULTI PENGAJIAN KONTEMPORI ISLAM UNIVERSITI  SULTAN ZAINAL ABIDIN</a:t>
            </a:r>
          </a:p>
        </p:txBody>
      </p:sp>
      <p:sp>
        <p:nvSpPr>
          <p:cNvPr id="93186" name="Rectangle 2"/>
          <p:cNvSpPr>
            <a:spLocks noGrp="1" noChangeArrowheads="1"/>
          </p:cNvSpPr>
          <p:nvPr>
            <p:ph type="title"/>
          </p:nvPr>
        </p:nvSpPr>
        <p:spPr/>
        <p:txBody>
          <a:bodyPr/>
          <a:lstStyle/>
          <a:p>
            <a:pPr algn="ctr" eaLnBrk="1" hangingPunct="1">
              <a:defRPr/>
            </a:pPr>
            <a:r>
              <a:rPr lang="en-US" sz="3600" dirty="0" err="1"/>
              <a:t>Contoh</a:t>
            </a:r>
            <a:r>
              <a:rPr lang="en-US" sz="3600" dirty="0"/>
              <a:t> 3</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7" name="Picture 4" descr="3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55776" y="1412776"/>
            <a:ext cx="3672408" cy="4392488"/>
          </a:xfrm>
          <a:noFill/>
          <a:extLst>
            <a:ext uri="{909E8E84-426E-40DD-AFC4-6F175D3DCCD1}">
              <a14:hiddenFill xmlns:a14="http://schemas.microsoft.com/office/drawing/2010/main">
                <a:solidFill>
                  <a:srgbClr val="FFFFFF"/>
                </a:solidFill>
              </a14:hiddenFill>
            </a:ext>
          </a:extLst>
        </p:spPr>
      </p:pic>
      <p:sp>
        <p:nvSpPr>
          <p:cNvPr id="6" name="Footer Placeholder 5"/>
          <p:cNvSpPr>
            <a:spLocks noGrp="1"/>
          </p:cNvSpPr>
          <p:nvPr>
            <p:ph type="ftr" sz="quarter" idx="11"/>
          </p:nvPr>
        </p:nvSpPr>
        <p:spPr/>
        <p:txBody>
          <a:bodyPr/>
          <a:lstStyle/>
          <a:p>
            <a:pPr>
              <a:defRPr/>
            </a:pPr>
            <a:r>
              <a:rPr lang="en-US"/>
              <a:t>PUSAT PENGAJIAN SYARIAH FAKULTI PENGAJIAN KONTEMPORI ISLAM UNIVERSITI  SULTAN ZAINAL ABIDIN</a:t>
            </a:r>
          </a:p>
        </p:txBody>
      </p:sp>
      <p:sp>
        <p:nvSpPr>
          <p:cNvPr id="94210" name="Rectangle 2"/>
          <p:cNvSpPr>
            <a:spLocks noGrp="1" noChangeArrowheads="1"/>
          </p:cNvSpPr>
          <p:nvPr>
            <p:ph type="title"/>
          </p:nvPr>
        </p:nvSpPr>
        <p:spPr/>
        <p:txBody>
          <a:bodyPr/>
          <a:lstStyle/>
          <a:p>
            <a:pPr algn="ctr" eaLnBrk="1" hangingPunct="1">
              <a:defRPr/>
            </a:pPr>
            <a:r>
              <a:rPr lang="en-US" sz="3600" dirty="0" err="1"/>
              <a:t>Contoh</a:t>
            </a:r>
            <a:r>
              <a:rPr lang="en-US" sz="3600" dirty="0"/>
              <a:t> 4</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1" name="Picture 4" descr="5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339752" y="1484312"/>
            <a:ext cx="3888011" cy="4464967"/>
          </a:xfrm>
          <a:noFill/>
          <a:extLst>
            <a:ext uri="{909E8E84-426E-40DD-AFC4-6F175D3DCCD1}">
              <a14:hiddenFill xmlns:a14="http://schemas.microsoft.com/office/drawing/2010/main">
                <a:solidFill>
                  <a:srgbClr val="FFFFFF"/>
                </a:solidFill>
              </a14:hiddenFill>
            </a:ext>
          </a:extLst>
        </p:spPr>
      </p:pic>
      <p:sp>
        <p:nvSpPr>
          <p:cNvPr id="6" name="Footer Placeholder 5"/>
          <p:cNvSpPr>
            <a:spLocks noGrp="1"/>
          </p:cNvSpPr>
          <p:nvPr>
            <p:ph type="ftr" sz="quarter" idx="11"/>
          </p:nvPr>
        </p:nvSpPr>
        <p:spPr/>
        <p:txBody>
          <a:bodyPr/>
          <a:lstStyle/>
          <a:p>
            <a:pPr>
              <a:defRPr/>
            </a:pPr>
            <a:r>
              <a:rPr lang="en-US"/>
              <a:t>PUSAT PENGAJIAN SYARIAH FAKULTI PENGAJIAN KONTEMPORI ISLAM UNIVERSITI  SULTAN ZAINAL ABIDIN</a:t>
            </a:r>
          </a:p>
        </p:txBody>
      </p:sp>
      <p:sp>
        <p:nvSpPr>
          <p:cNvPr id="96258" name="Rectangle 2"/>
          <p:cNvSpPr>
            <a:spLocks noGrp="1" noChangeArrowheads="1"/>
          </p:cNvSpPr>
          <p:nvPr>
            <p:ph type="title"/>
          </p:nvPr>
        </p:nvSpPr>
        <p:spPr/>
        <p:txBody>
          <a:bodyPr/>
          <a:lstStyle/>
          <a:p>
            <a:pPr algn="ctr" eaLnBrk="1" hangingPunct="1">
              <a:defRPr/>
            </a:pPr>
            <a:r>
              <a:rPr lang="en-US" sz="3600" b="1" dirty="0" err="1"/>
              <a:t>Contoh</a:t>
            </a:r>
            <a:r>
              <a:rPr lang="en-US" sz="3600" b="1" dirty="0"/>
              <a:t> 5</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Picture 4" descr="5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75656" y="1196752"/>
            <a:ext cx="5328369" cy="4896543"/>
          </a:xfrm>
          <a:noFill/>
          <a:extLst>
            <a:ext uri="{909E8E84-426E-40DD-AFC4-6F175D3DCCD1}">
              <a14:hiddenFill xmlns:a14="http://schemas.microsoft.com/office/drawing/2010/main">
                <a:solidFill>
                  <a:srgbClr val="FFFFFF"/>
                </a:solidFill>
              </a14:hiddenFill>
            </a:ext>
          </a:extLst>
        </p:spPr>
      </p:pic>
      <p:sp>
        <p:nvSpPr>
          <p:cNvPr id="6" name="Footer Placeholder 5"/>
          <p:cNvSpPr>
            <a:spLocks noGrp="1"/>
          </p:cNvSpPr>
          <p:nvPr>
            <p:ph type="ftr" sz="quarter" idx="11"/>
          </p:nvPr>
        </p:nvSpPr>
        <p:spPr/>
        <p:txBody>
          <a:bodyPr/>
          <a:lstStyle/>
          <a:p>
            <a:pPr>
              <a:defRPr/>
            </a:pPr>
            <a:r>
              <a:rPr lang="en-US"/>
              <a:t>PUSAT PENGAJIAN SYARIAH FAKULTI PENGAJIAN KONTEMPORI ISLAM UNIVERSITI  SULTAN ZAINAL ABIDIN</a:t>
            </a:r>
          </a:p>
        </p:txBody>
      </p:sp>
      <p:sp>
        <p:nvSpPr>
          <p:cNvPr id="97282" name="Rectangle 2"/>
          <p:cNvSpPr>
            <a:spLocks noGrp="1" noChangeArrowheads="1"/>
          </p:cNvSpPr>
          <p:nvPr>
            <p:ph type="title"/>
          </p:nvPr>
        </p:nvSpPr>
        <p:spPr/>
        <p:txBody>
          <a:bodyPr/>
          <a:lstStyle/>
          <a:p>
            <a:pPr eaLnBrk="1" hangingPunct="1">
              <a:defRPr/>
            </a:pPr>
            <a:r>
              <a:rPr lang="en-US" sz="3600" b="1"/>
              <a:t>Contoh 6</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9" name="Picture 4" descr="55"/>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23728" y="1340768"/>
            <a:ext cx="4680520" cy="4392535"/>
          </a:xfrm>
          <a:noFill/>
          <a:extLst>
            <a:ext uri="{909E8E84-426E-40DD-AFC4-6F175D3DCCD1}">
              <a14:hiddenFill xmlns:a14="http://schemas.microsoft.com/office/drawing/2010/main">
                <a:solidFill>
                  <a:srgbClr val="FFFFFF"/>
                </a:solidFill>
              </a14:hiddenFill>
            </a:ext>
          </a:extLst>
        </p:spPr>
      </p:pic>
      <p:sp>
        <p:nvSpPr>
          <p:cNvPr id="6" name="Footer Placeholder 5"/>
          <p:cNvSpPr>
            <a:spLocks noGrp="1"/>
          </p:cNvSpPr>
          <p:nvPr>
            <p:ph type="ftr" sz="quarter" idx="11"/>
          </p:nvPr>
        </p:nvSpPr>
        <p:spPr/>
        <p:txBody>
          <a:bodyPr/>
          <a:lstStyle/>
          <a:p>
            <a:pPr>
              <a:defRPr/>
            </a:pPr>
            <a:r>
              <a:rPr lang="en-US"/>
              <a:t>PUSAT PENGAJIAN SYARIAH FAKULTI PENGAJIAN KONTEMPORI ISLAM UNIVERSITI  SULTAN ZAINAL ABIDIN</a:t>
            </a:r>
          </a:p>
        </p:txBody>
      </p:sp>
      <p:sp>
        <p:nvSpPr>
          <p:cNvPr id="98306" name="Rectangle 2"/>
          <p:cNvSpPr>
            <a:spLocks noGrp="1" noChangeArrowheads="1"/>
          </p:cNvSpPr>
          <p:nvPr>
            <p:ph type="title"/>
          </p:nvPr>
        </p:nvSpPr>
        <p:spPr/>
        <p:txBody>
          <a:bodyPr/>
          <a:lstStyle/>
          <a:p>
            <a:pPr algn="ctr" eaLnBrk="1" hangingPunct="1">
              <a:defRPr/>
            </a:pPr>
            <a:r>
              <a:rPr lang="en-US" sz="3600" b="1" dirty="0" err="1"/>
              <a:t>Contoh</a:t>
            </a:r>
            <a:r>
              <a:rPr lang="en-US" sz="3600" b="1" dirty="0"/>
              <a:t> 7</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3" name="Picture 4" descr="Sakit jantung dan lain-lain waya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2339752" y="1700808"/>
            <a:ext cx="4752528" cy="4176464"/>
          </a:xfrm>
          <a:noFill/>
          <a:extLst>
            <a:ext uri="{909E8E84-426E-40DD-AFC4-6F175D3DCCD1}">
              <a14:hiddenFill xmlns:a14="http://schemas.microsoft.com/office/drawing/2010/main">
                <a:solidFill>
                  <a:srgbClr val="FFFFFF"/>
                </a:solidFill>
              </a14:hiddenFill>
            </a:ext>
          </a:extLst>
        </p:spPr>
      </p:pic>
      <p:sp>
        <p:nvSpPr>
          <p:cNvPr id="6" name="Footer Placeholder 5"/>
          <p:cNvSpPr>
            <a:spLocks noGrp="1"/>
          </p:cNvSpPr>
          <p:nvPr>
            <p:ph type="ftr" sz="quarter" idx="11"/>
          </p:nvPr>
        </p:nvSpPr>
        <p:spPr/>
        <p:txBody>
          <a:bodyPr/>
          <a:lstStyle/>
          <a:p>
            <a:pPr>
              <a:defRPr/>
            </a:pPr>
            <a:r>
              <a:rPr lang="en-US"/>
              <a:t>PUSAT PENGAJIAN SYARIAH FAKULTI PENGAJIAN KONTEMPORI ISLAM UNIVERSITI  SULTAN ZAINAL ABIDIN</a:t>
            </a:r>
          </a:p>
        </p:txBody>
      </p:sp>
      <p:sp>
        <p:nvSpPr>
          <p:cNvPr id="68610" name="Rectangle 2"/>
          <p:cNvSpPr>
            <a:spLocks noGrp="1" noChangeArrowheads="1"/>
          </p:cNvSpPr>
          <p:nvPr>
            <p:ph type="title"/>
          </p:nvPr>
        </p:nvSpPr>
        <p:spPr/>
        <p:txBody>
          <a:bodyPr/>
          <a:lstStyle/>
          <a:p>
            <a:pPr algn="ctr" eaLnBrk="1" hangingPunct="1">
              <a:defRPr/>
            </a:pPr>
            <a:r>
              <a:rPr lang="en-US" sz="2400" b="1" dirty="0"/>
              <a:t>SAKIT JANTUNG DAN LAIN-LAIN SERTA ADA WAYAR</a:t>
            </a:r>
            <a:r>
              <a:rPr lang="en-US" sz="2400" dirty="0"/>
              <a:t> </a:t>
            </a:r>
            <a:br>
              <a:rPr lang="en-US" sz="2400" dirty="0"/>
            </a:br>
            <a:r>
              <a:rPr lang="en-US" sz="2400" b="1" dirty="0"/>
              <a:t>             DAN PLASTER DI TANGAN DAN BADAN</a:t>
            </a:r>
            <a:r>
              <a:rPr lang="en-US" sz="4000" dirty="0"/>
              <a:t> </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7" name="Picture 4" descr="Kakit dipoton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1907704" y="1628800"/>
            <a:ext cx="5184576" cy="4176464"/>
          </a:xfrm>
          <a:noFill/>
          <a:extLst>
            <a:ext uri="{909E8E84-426E-40DD-AFC4-6F175D3DCCD1}">
              <a14:hiddenFill xmlns:a14="http://schemas.microsoft.com/office/drawing/2010/main">
                <a:solidFill>
                  <a:srgbClr val="FFFFFF"/>
                </a:solidFill>
              </a14:hiddenFill>
            </a:ext>
          </a:extLst>
        </p:spPr>
      </p:pic>
      <p:sp>
        <p:nvSpPr>
          <p:cNvPr id="6" name="Footer Placeholder 5"/>
          <p:cNvSpPr>
            <a:spLocks noGrp="1"/>
          </p:cNvSpPr>
          <p:nvPr>
            <p:ph type="ftr" sz="quarter" idx="11"/>
          </p:nvPr>
        </p:nvSpPr>
        <p:spPr/>
        <p:txBody>
          <a:bodyPr/>
          <a:lstStyle/>
          <a:p>
            <a:pPr>
              <a:defRPr/>
            </a:pPr>
            <a:r>
              <a:rPr lang="en-US"/>
              <a:t>PUSAT PENGAJIAN SYARIAH FAKULTI PENGAJIAN KONTEMPORI ISLAM UNIVERSITI  SULTAN ZAINAL ABIDIN</a:t>
            </a:r>
          </a:p>
        </p:txBody>
      </p:sp>
      <p:sp>
        <p:nvSpPr>
          <p:cNvPr id="69634" name="Rectangle 2"/>
          <p:cNvSpPr>
            <a:spLocks noGrp="1" noChangeArrowheads="1"/>
          </p:cNvSpPr>
          <p:nvPr>
            <p:ph type="title"/>
          </p:nvPr>
        </p:nvSpPr>
        <p:spPr/>
        <p:txBody>
          <a:bodyPr/>
          <a:lstStyle/>
          <a:p>
            <a:pPr algn="ctr" eaLnBrk="1" hangingPunct="1">
              <a:defRPr/>
            </a:pPr>
            <a:r>
              <a:rPr lang="en-US" b="1" dirty="0"/>
              <a:t>KAKI DIPOTONG</a:t>
            </a:r>
            <a:r>
              <a:rPr lang="en-US" dirty="0"/>
              <a:t> </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p:txBody>
          <a:bodyPr/>
          <a:lstStyle/>
          <a:p>
            <a:pPr algn="l" rtl="0" eaLnBrk="1" hangingPunct="1">
              <a:defRPr/>
            </a:pPr>
            <a:endParaRPr lang="en-US" b="1" dirty="0"/>
          </a:p>
          <a:p>
            <a:pPr algn="l" rtl="0" eaLnBrk="1" hangingPunct="1">
              <a:defRPr/>
            </a:pPr>
            <a:r>
              <a:rPr lang="en-US" b="1" dirty="0" err="1"/>
              <a:t>Solat</a:t>
            </a:r>
            <a:r>
              <a:rPr lang="en-US" b="1" dirty="0"/>
              <a:t> </a:t>
            </a:r>
            <a:r>
              <a:rPr lang="en-US" b="1" dirty="0" err="1"/>
              <a:t>Secara</a:t>
            </a:r>
            <a:r>
              <a:rPr lang="en-US" b="1" dirty="0"/>
              <a:t> </a:t>
            </a:r>
            <a:r>
              <a:rPr lang="en-US" b="1" dirty="0" err="1"/>
              <a:t>Mengiring</a:t>
            </a:r>
            <a:r>
              <a:rPr lang="en-US" b="1" dirty="0"/>
              <a:t> </a:t>
            </a:r>
            <a:r>
              <a:rPr lang="en-US" b="1" dirty="0" err="1"/>
              <a:t>Pada</a:t>
            </a:r>
            <a:r>
              <a:rPr lang="en-US" b="1" dirty="0"/>
              <a:t> </a:t>
            </a:r>
            <a:r>
              <a:rPr lang="en-US" b="1" dirty="0" err="1"/>
              <a:t>Lambung</a:t>
            </a:r>
            <a:r>
              <a:rPr lang="en-US" b="1" dirty="0"/>
              <a:t> </a:t>
            </a:r>
            <a:r>
              <a:rPr lang="en-US" b="1" dirty="0" err="1"/>
              <a:t>Kanan</a:t>
            </a:r>
            <a:endParaRPr lang="en-US" b="1" dirty="0"/>
          </a:p>
          <a:p>
            <a:pPr algn="l" rtl="0" eaLnBrk="1" hangingPunct="1">
              <a:defRPr/>
            </a:pPr>
            <a:r>
              <a:rPr lang="en-US" b="1" dirty="0" err="1"/>
              <a:t>Jika</a:t>
            </a:r>
            <a:r>
              <a:rPr lang="en-US" b="1" dirty="0"/>
              <a:t> </a:t>
            </a:r>
            <a:r>
              <a:rPr lang="en-US" b="1" dirty="0" err="1"/>
              <a:t>Tidak</a:t>
            </a:r>
            <a:r>
              <a:rPr lang="en-US" b="1" dirty="0"/>
              <a:t> </a:t>
            </a:r>
            <a:r>
              <a:rPr lang="en-US" b="1" dirty="0" err="1"/>
              <a:t>Mampu</a:t>
            </a:r>
            <a:r>
              <a:rPr lang="en-US" b="1" dirty="0"/>
              <a:t> </a:t>
            </a:r>
            <a:r>
              <a:rPr lang="en-US" b="1" dirty="0" err="1"/>
              <a:t>Pada</a:t>
            </a:r>
            <a:r>
              <a:rPr lang="en-US" b="1" dirty="0"/>
              <a:t> </a:t>
            </a:r>
            <a:r>
              <a:rPr lang="en-US" b="1" dirty="0" err="1"/>
              <a:t>Lambung</a:t>
            </a:r>
            <a:r>
              <a:rPr lang="en-US" b="1" dirty="0"/>
              <a:t> </a:t>
            </a:r>
            <a:r>
              <a:rPr lang="en-US" b="1" dirty="0" err="1"/>
              <a:t>Kiri</a:t>
            </a:r>
            <a:endParaRPr lang="en-US" b="1" dirty="0"/>
          </a:p>
          <a:p>
            <a:pPr algn="l" rtl="0" eaLnBrk="1" hangingPunct="1">
              <a:defRPr/>
            </a:pPr>
            <a:r>
              <a:rPr lang="en-US" b="1" dirty="0" err="1"/>
              <a:t>Seluruh</a:t>
            </a:r>
            <a:r>
              <a:rPr lang="en-US" b="1" dirty="0"/>
              <a:t> </a:t>
            </a:r>
            <a:r>
              <a:rPr lang="en-US" b="1" dirty="0" err="1"/>
              <a:t>Badan</a:t>
            </a:r>
            <a:r>
              <a:rPr lang="en-US" b="1" dirty="0"/>
              <a:t> </a:t>
            </a:r>
            <a:r>
              <a:rPr lang="en-US" b="1" dirty="0" err="1"/>
              <a:t>Mengadap</a:t>
            </a:r>
            <a:r>
              <a:rPr lang="en-US" b="1" dirty="0"/>
              <a:t> </a:t>
            </a:r>
            <a:r>
              <a:rPr lang="en-US" b="1" dirty="0" err="1"/>
              <a:t>Kiblat</a:t>
            </a:r>
            <a:endParaRPr lang="en-US" b="1" dirty="0"/>
          </a:p>
          <a:p>
            <a:pPr algn="l" rtl="0" eaLnBrk="1" hangingPunct="1">
              <a:defRPr/>
            </a:pPr>
            <a:r>
              <a:rPr lang="en-US" b="1" dirty="0" err="1"/>
              <a:t>Lakukan</a:t>
            </a:r>
            <a:r>
              <a:rPr lang="en-US" b="1" dirty="0"/>
              <a:t> </a:t>
            </a:r>
            <a:r>
              <a:rPr lang="en-US" b="1" dirty="0" err="1"/>
              <a:t>Rukun</a:t>
            </a:r>
            <a:r>
              <a:rPr lang="en-US" b="1" dirty="0"/>
              <a:t> Yang </a:t>
            </a:r>
            <a:r>
              <a:rPr lang="en-US" b="1" dirty="0" err="1"/>
              <a:t>Mampu</a:t>
            </a:r>
            <a:r>
              <a:rPr lang="en-US" b="1" dirty="0"/>
              <a:t> </a:t>
            </a:r>
            <a:r>
              <a:rPr lang="en-US" b="1" dirty="0" err="1"/>
              <a:t>Dilakukan</a:t>
            </a:r>
            <a:endParaRPr lang="en-US" b="1" dirty="0"/>
          </a:p>
          <a:p>
            <a:pPr algn="l" rtl="0" eaLnBrk="1" hangingPunct="1">
              <a:defRPr/>
            </a:pPr>
            <a:r>
              <a:rPr lang="en-US" b="1" dirty="0"/>
              <a:t>Yang </a:t>
            </a:r>
            <a:r>
              <a:rPr lang="en-US" b="1" dirty="0" err="1"/>
              <a:t>Tidak</a:t>
            </a:r>
            <a:r>
              <a:rPr lang="en-US" b="1" dirty="0"/>
              <a:t> </a:t>
            </a:r>
            <a:r>
              <a:rPr lang="en-US" b="1" dirty="0" err="1"/>
              <a:t>Mampu</a:t>
            </a:r>
            <a:r>
              <a:rPr lang="en-US" b="1" dirty="0"/>
              <a:t> </a:t>
            </a:r>
            <a:r>
              <a:rPr lang="en-US" b="1" dirty="0" err="1"/>
              <a:t>Gunakan</a:t>
            </a:r>
            <a:r>
              <a:rPr lang="en-US" b="1" dirty="0"/>
              <a:t> </a:t>
            </a:r>
            <a:r>
              <a:rPr lang="en-US" b="1" dirty="0" err="1"/>
              <a:t>Isyarat</a:t>
            </a:r>
            <a:endParaRPr lang="en-US" b="1" dirty="0"/>
          </a:p>
          <a:p>
            <a:pPr algn="l" rtl="0" eaLnBrk="1" hangingPunct="1">
              <a:defRPr/>
            </a:pPr>
            <a:endParaRPr lang="en-US" b="1" dirty="0"/>
          </a:p>
        </p:txBody>
      </p:sp>
      <p:sp>
        <p:nvSpPr>
          <p:cNvPr id="6" name="Footer Placeholder 5"/>
          <p:cNvSpPr>
            <a:spLocks noGrp="1"/>
          </p:cNvSpPr>
          <p:nvPr>
            <p:ph type="ftr" sz="quarter" idx="11"/>
          </p:nvPr>
        </p:nvSpPr>
        <p:spPr/>
        <p:txBody>
          <a:bodyPr/>
          <a:lstStyle/>
          <a:p>
            <a:pPr>
              <a:defRPr/>
            </a:pPr>
            <a:r>
              <a:rPr lang="en-US"/>
              <a:t>PUSAT PENGAJIAN SYARIAH FAKULTI PENGAJIAN KONTEMPORI ISLAM UNIVERSITI  SULTAN ZAINAL ABIDIN</a:t>
            </a:r>
          </a:p>
        </p:txBody>
      </p:sp>
      <p:sp>
        <p:nvSpPr>
          <p:cNvPr id="25602" name="Rectangle 2"/>
          <p:cNvSpPr>
            <a:spLocks noGrp="1" noChangeArrowheads="1"/>
          </p:cNvSpPr>
          <p:nvPr>
            <p:ph type="title"/>
          </p:nvPr>
        </p:nvSpPr>
        <p:spPr/>
        <p:txBody>
          <a:bodyPr/>
          <a:lstStyle/>
          <a:p>
            <a:pPr algn="ctr" rtl="0" eaLnBrk="1" hangingPunct="1">
              <a:defRPr/>
            </a:pPr>
            <a:r>
              <a:rPr lang="en-US" sz="4000" b="1" dirty="0"/>
              <a:t>PESAKIT TIDAK MAMPU DUDUK</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fade">
                                      <p:cBhvr>
                                        <p:cTn id="7" dur="768" decel="100000"/>
                                        <p:tgtEl>
                                          <p:spTgt spid="25602"/>
                                        </p:tgtEl>
                                      </p:cBhvr>
                                    </p:animEffect>
                                    <p:animScale>
                                      <p:cBhvr>
                                        <p:cTn id="8" dur="768" decel="100000"/>
                                        <p:tgtEl>
                                          <p:spTgt spid="25602"/>
                                        </p:tgtEl>
                                      </p:cBhvr>
                                      <p:from x="10000" y="10000"/>
                                      <p:to x="200000" y="450000"/>
                                    </p:animScale>
                                    <p:animScale>
                                      <p:cBhvr>
                                        <p:cTn id="9" dur="1230" accel="100000" fill="hold">
                                          <p:stCondLst>
                                            <p:cond delay="768"/>
                                          </p:stCondLst>
                                        </p:cTn>
                                        <p:tgtEl>
                                          <p:spTgt spid="25602"/>
                                        </p:tgtEl>
                                      </p:cBhvr>
                                      <p:from x="200000" y="450000"/>
                                      <p:to x="100000" y="100000"/>
                                    </p:animScale>
                                    <p:set>
                                      <p:cBhvr>
                                        <p:cTn id="10" dur="768" fill="hold"/>
                                        <p:tgtEl>
                                          <p:spTgt spid="25602"/>
                                        </p:tgtEl>
                                        <p:attrNameLst>
                                          <p:attrName>ppt_x</p:attrName>
                                        </p:attrNameLst>
                                      </p:cBhvr>
                                      <p:to>
                                        <p:strVal val="(0.5)"/>
                                      </p:to>
                                    </p:set>
                                    <p:anim from="(0.5)" to="(#ppt_x)" calcmode="lin" valueType="num">
                                      <p:cBhvr>
                                        <p:cTn id="11" dur="1230" accel="100000" fill="hold">
                                          <p:stCondLst>
                                            <p:cond delay="768"/>
                                          </p:stCondLst>
                                        </p:cTn>
                                        <p:tgtEl>
                                          <p:spTgt spid="25602"/>
                                        </p:tgtEl>
                                        <p:attrNameLst>
                                          <p:attrName>ppt_x</p:attrName>
                                        </p:attrNameLst>
                                      </p:cBhvr>
                                    </p:anim>
                                    <p:set>
                                      <p:cBhvr>
                                        <p:cTn id="12" dur="768" fill="hold"/>
                                        <p:tgtEl>
                                          <p:spTgt spid="25602"/>
                                        </p:tgtEl>
                                        <p:attrNameLst>
                                          <p:attrName>ppt_y</p:attrName>
                                        </p:attrNameLst>
                                      </p:cBhvr>
                                      <p:to>
                                        <p:strVal val="(#ppt_y+0.4)"/>
                                      </p:to>
                                    </p:set>
                                    <p:anim from="(#ppt_y+0.4)" to="(#ppt_y)" calcmode="lin" valueType="num">
                                      <p:cBhvr>
                                        <p:cTn id="13" dur="1230" accel="100000" fill="hold">
                                          <p:stCondLst>
                                            <p:cond delay="768"/>
                                          </p:stCondLst>
                                        </p:cTn>
                                        <p:tgtEl>
                                          <p:spTgt spid="25602"/>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25603">
                                            <p:txEl>
                                              <p:pRg st="1" end="1"/>
                                            </p:txEl>
                                          </p:spTgt>
                                        </p:tgtEl>
                                        <p:attrNameLst>
                                          <p:attrName>style.visibility</p:attrName>
                                        </p:attrNameLst>
                                      </p:cBhvr>
                                      <p:to>
                                        <p:strVal val="visible"/>
                                      </p:to>
                                    </p:set>
                                    <p:anim calcmode="lin" valueType="num">
                                      <p:cBhvr>
                                        <p:cTn id="18" dur="500" fill="hold"/>
                                        <p:tgtEl>
                                          <p:spTgt spid="25603">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25603">
                                            <p:txEl>
                                              <p:pRg st="1" end="1"/>
                                            </p:txEl>
                                          </p:spTgt>
                                        </p:tgtEl>
                                        <p:attrNameLst>
                                          <p:attrName>ppt_h</p:attrName>
                                        </p:attrNameLst>
                                      </p:cBhvr>
                                      <p:tavLst>
                                        <p:tav tm="0">
                                          <p:val>
                                            <p:fltVal val="0"/>
                                          </p:val>
                                        </p:tav>
                                        <p:tav tm="100000">
                                          <p:val>
                                            <p:strVal val="#ppt_h"/>
                                          </p:val>
                                        </p:tav>
                                      </p:tavLst>
                                    </p:anim>
                                    <p:animEffect transition="in" filter="fade">
                                      <p:cBhvr>
                                        <p:cTn id="20" dur="500"/>
                                        <p:tgtEl>
                                          <p:spTgt spid="25603">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25603">
                                            <p:txEl>
                                              <p:pRg st="2" end="2"/>
                                            </p:txEl>
                                          </p:spTgt>
                                        </p:tgtEl>
                                        <p:attrNameLst>
                                          <p:attrName>style.visibility</p:attrName>
                                        </p:attrNameLst>
                                      </p:cBhvr>
                                      <p:to>
                                        <p:strVal val="visible"/>
                                      </p:to>
                                    </p:set>
                                    <p:anim calcmode="lin" valueType="num">
                                      <p:cBhvr>
                                        <p:cTn id="25" dur="500" fill="hold"/>
                                        <p:tgtEl>
                                          <p:spTgt spid="25603">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25603">
                                            <p:txEl>
                                              <p:pRg st="2" end="2"/>
                                            </p:txEl>
                                          </p:spTgt>
                                        </p:tgtEl>
                                        <p:attrNameLst>
                                          <p:attrName>ppt_h</p:attrName>
                                        </p:attrNameLst>
                                      </p:cBhvr>
                                      <p:tavLst>
                                        <p:tav tm="0">
                                          <p:val>
                                            <p:fltVal val="0"/>
                                          </p:val>
                                        </p:tav>
                                        <p:tav tm="100000">
                                          <p:val>
                                            <p:strVal val="#ppt_h"/>
                                          </p:val>
                                        </p:tav>
                                      </p:tavLst>
                                    </p:anim>
                                    <p:animEffect transition="in" filter="fade">
                                      <p:cBhvr>
                                        <p:cTn id="27" dur="500"/>
                                        <p:tgtEl>
                                          <p:spTgt spid="25603">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25603">
                                            <p:txEl>
                                              <p:pRg st="3" end="3"/>
                                            </p:txEl>
                                          </p:spTgt>
                                        </p:tgtEl>
                                        <p:attrNameLst>
                                          <p:attrName>style.visibility</p:attrName>
                                        </p:attrNameLst>
                                      </p:cBhvr>
                                      <p:to>
                                        <p:strVal val="visible"/>
                                      </p:to>
                                    </p:set>
                                    <p:anim calcmode="lin" valueType="num">
                                      <p:cBhvr>
                                        <p:cTn id="32" dur="500" fill="hold"/>
                                        <p:tgtEl>
                                          <p:spTgt spid="25603">
                                            <p:txEl>
                                              <p:pRg st="3" end="3"/>
                                            </p:txEl>
                                          </p:spTgt>
                                        </p:tgtEl>
                                        <p:attrNameLst>
                                          <p:attrName>ppt_w</p:attrName>
                                        </p:attrNameLst>
                                      </p:cBhvr>
                                      <p:tavLst>
                                        <p:tav tm="0">
                                          <p:val>
                                            <p:fltVal val="0"/>
                                          </p:val>
                                        </p:tav>
                                        <p:tav tm="100000">
                                          <p:val>
                                            <p:strVal val="#ppt_w"/>
                                          </p:val>
                                        </p:tav>
                                      </p:tavLst>
                                    </p:anim>
                                    <p:anim calcmode="lin" valueType="num">
                                      <p:cBhvr>
                                        <p:cTn id="33" dur="500" fill="hold"/>
                                        <p:tgtEl>
                                          <p:spTgt spid="25603">
                                            <p:txEl>
                                              <p:pRg st="3" end="3"/>
                                            </p:txEl>
                                          </p:spTgt>
                                        </p:tgtEl>
                                        <p:attrNameLst>
                                          <p:attrName>ppt_h</p:attrName>
                                        </p:attrNameLst>
                                      </p:cBhvr>
                                      <p:tavLst>
                                        <p:tav tm="0">
                                          <p:val>
                                            <p:fltVal val="0"/>
                                          </p:val>
                                        </p:tav>
                                        <p:tav tm="100000">
                                          <p:val>
                                            <p:strVal val="#ppt_h"/>
                                          </p:val>
                                        </p:tav>
                                      </p:tavLst>
                                    </p:anim>
                                    <p:animEffect transition="in" filter="fade">
                                      <p:cBhvr>
                                        <p:cTn id="34" dur="500"/>
                                        <p:tgtEl>
                                          <p:spTgt spid="25603">
                                            <p:txEl>
                                              <p:pRg st="3" end="3"/>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25603">
                                            <p:txEl>
                                              <p:pRg st="4" end="4"/>
                                            </p:txEl>
                                          </p:spTgt>
                                        </p:tgtEl>
                                        <p:attrNameLst>
                                          <p:attrName>style.visibility</p:attrName>
                                        </p:attrNameLst>
                                      </p:cBhvr>
                                      <p:to>
                                        <p:strVal val="visible"/>
                                      </p:to>
                                    </p:set>
                                    <p:anim calcmode="lin" valueType="num">
                                      <p:cBhvr>
                                        <p:cTn id="39" dur="500" fill="hold"/>
                                        <p:tgtEl>
                                          <p:spTgt spid="25603">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25603">
                                            <p:txEl>
                                              <p:pRg st="4" end="4"/>
                                            </p:txEl>
                                          </p:spTgt>
                                        </p:tgtEl>
                                        <p:attrNameLst>
                                          <p:attrName>ppt_h</p:attrName>
                                        </p:attrNameLst>
                                      </p:cBhvr>
                                      <p:tavLst>
                                        <p:tav tm="0">
                                          <p:val>
                                            <p:fltVal val="0"/>
                                          </p:val>
                                        </p:tav>
                                        <p:tav tm="100000">
                                          <p:val>
                                            <p:strVal val="#ppt_h"/>
                                          </p:val>
                                        </p:tav>
                                      </p:tavLst>
                                    </p:anim>
                                    <p:animEffect transition="in" filter="fade">
                                      <p:cBhvr>
                                        <p:cTn id="41" dur="500"/>
                                        <p:tgtEl>
                                          <p:spTgt spid="25603">
                                            <p:txEl>
                                              <p:pRg st="4" end="4"/>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53" presetClass="entr" presetSubtype="0" fill="hold" grpId="0" nodeType="clickEffect">
                                  <p:stCondLst>
                                    <p:cond delay="0"/>
                                  </p:stCondLst>
                                  <p:childTnLst>
                                    <p:set>
                                      <p:cBhvr>
                                        <p:cTn id="45" dur="1" fill="hold">
                                          <p:stCondLst>
                                            <p:cond delay="0"/>
                                          </p:stCondLst>
                                        </p:cTn>
                                        <p:tgtEl>
                                          <p:spTgt spid="25603">
                                            <p:txEl>
                                              <p:pRg st="5" end="5"/>
                                            </p:txEl>
                                          </p:spTgt>
                                        </p:tgtEl>
                                        <p:attrNameLst>
                                          <p:attrName>style.visibility</p:attrName>
                                        </p:attrNameLst>
                                      </p:cBhvr>
                                      <p:to>
                                        <p:strVal val="visible"/>
                                      </p:to>
                                    </p:set>
                                    <p:anim calcmode="lin" valueType="num">
                                      <p:cBhvr>
                                        <p:cTn id="46" dur="500" fill="hold"/>
                                        <p:tgtEl>
                                          <p:spTgt spid="25603">
                                            <p:txEl>
                                              <p:pRg st="5" end="5"/>
                                            </p:txEl>
                                          </p:spTgt>
                                        </p:tgtEl>
                                        <p:attrNameLst>
                                          <p:attrName>ppt_w</p:attrName>
                                        </p:attrNameLst>
                                      </p:cBhvr>
                                      <p:tavLst>
                                        <p:tav tm="0">
                                          <p:val>
                                            <p:fltVal val="0"/>
                                          </p:val>
                                        </p:tav>
                                        <p:tav tm="100000">
                                          <p:val>
                                            <p:strVal val="#ppt_w"/>
                                          </p:val>
                                        </p:tav>
                                      </p:tavLst>
                                    </p:anim>
                                    <p:anim calcmode="lin" valueType="num">
                                      <p:cBhvr>
                                        <p:cTn id="47" dur="500" fill="hold"/>
                                        <p:tgtEl>
                                          <p:spTgt spid="25603">
                                            <p:txEl>
                                              <p:pRg st="5" end="5"/>
                                            </p:txEl>
                                          </p:spTgt>
                                        </p:tgtEl>
                                        <p:attrNameLst>
                                          <p:attrName>ppt_h</p:attrName>
                                        </p:attrNameLst>
                                      </p:cBhvr>
                                      <p:tavLst>
                                        <p:tav tm="0">
                                          <p:val>
                                            <p:fltVal val="0"/>
                                          </p:val>
                                        </p:tav>
                                        <p:tav tm="100000">
                                          <p:val>
                                            <p:strVal val="#ppt_h"/>
                                          </p:val>
                                        </p:tav>
                                      </p:tavLst>
                                    </p:anim>
                                    <p:animEffect transition="in" filter="fade">
                                      <p:cBhvr>
                                        <p:cTn id="48" dur="500"/>
                                        <p:tgtEl>
                                          <p:spTgt spid="2560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P spid="2560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MY" dirty="0" err="1"/>
              <a:t>Musafir</a:t>
            </a:r>
            <a:endParaRPr lang="en-MY" dirty="0"/>
          </a:p>
          <a:p>
            <a:r>
              <a:rPr lang="en-MY" dirty="0" err="1"/>
              <a:t>Sakit</a:t>
            </a:r>
            <a:endParaRPr lang="en-MY" dirty="0"/>
          </a:p>
          <a:p>
            <a:r>
              <a:rPr lang="en-MY" dirty="0" err="1"/>
              <a:t>Paksaan</a:t>
            </a:r>
            <a:r>
              <a:rPr lang="en-MY" dirty="0"/>
              <a:t> </a:t>
            </a:r>
          </a:p>
          <a:p>
            <a:r>
              <a:rPr lang="en-MY" dirty="0" err="1"/>
              <a:t>Jahil</a:t>
            </a:r>
            <a:endParaRPr lang="en-MY" dirty="0"/>
          </a:p>
          <a:p>
            <a:r>
              <a:rPr lang="en-MY" dirty="0" err="1"/>
              <a:t>Lupa</a:t>
            </a:r>
            <a:endParaRPr lang="en-MY" dirty="0"/>
          </a:p>
          <a:p>
            <a:r>
              <a:rPr lang="en-MY" dirty="0" err="1"/>
              <a:t>Gila</a:t>
            </a:r>
            <a:endParaRPr lang="en-MY" dirty="0"/>
          </a:p>
          <a:p>
            <a:r>
              <a:rPr lang="en-MY" dirty="0" err="1"/>
              <a:t>Pengsan</a:t>
            </a:r>
            <a:endParaRPr lang="en-MY" dirty="0"/>
          </a:p>
          <a:p>
            <a:r>
              <a:rPr lang="en-MY" dirty="0" err="1"/>
              <a:t>Tidur</a:t>
            </a:r>
            <a:endParaRPr lang="en-MY" dirty="0"/>
          </a:p>
        </p:txBody>
      </p:sp>
      <p:sp>
        <p:nvSpPr>
          <p:cNvPr id="3" name="Footer Placeholder 2"/>
          <p:cNvSpPr>
            <a:spLocks noGrp="1"/>
          </p:cNvSpPr>
          <p:nvPr>
            <p:ph type="ftr" sz="quarter" idx="11"/>
          </p:nvPr>
        </p:nvSpPr>
        <p:spPr/>
        <p:txBody>
          <a:bodyPr/>
          <a:lstStyle/>
          <a:p>
            <a:pPr>
              <a:defRPr/>
            </a:pPr>
            <a:r>
              <a:rPr lang="en-US"/>
              <a:t>PUSAT PENGAJIAN SYARIAH FAKULTI PENGAJIAN KONTEMPORI ISLAM UNIVERSITI  SULTAN ZAINAL ABIDIN</a:t>
            </a:r>
          </a:p>
        </p:txBody>
      </p:sp>
      <p:sp>
        <p:nvSpPr>
          <p:cNvPr id="4" name="Title 3"/>
          <p:cNvSpPr>
            <a:spLocks noGrp="1"/>
          </p:cNvSpPr>
          <p:nvPr>
            <p:ph type="title"/>
          </p:nvPr>
        </p:nvSpPr>
        <p:spPr/>
        <p:txBody>
          <a:bodyPr/>
          <a:lstStyle/>
          <a:p>
            <a:pPr algn="ctr"/>
            <a:r>
              <a:rPr lang="en-MY" dirty="0"/>
              <a:t>JENIS UZUR SYAR’I</a:t>
            </a:r>
          </a:p>
        </p:txBody>
      </p:sp>
    </p:spTree>
    <p:extLst>
      <p:ext uri="{BB962C8B-B14F-4D97-AF65-F5344CB8AC3E}">
        <p14:creationId xmlns:p14="http://schemas.microsoft.com/office/powerpoint/2010/main" val="284624971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8" name="Rectangle 6"/>
          <p:cNvSpPr>
            <a:spLocks noGrp="1" noChangeArrowheads="1"/>
          </p:cNvSpPr>
          <p:nvPr>
            <p:ph idx="1"/>
          </p:nvPr>
        </p:nvSpPr>
        <p:spPr/>
        <p:txBody>
          <a:bodyPr/>
          <a:lstStyle/>
          <a:p>
            <a:pPr algn="ctr" rtl="0" eaLnBrk="1" hangingPunct="1">
              <a:defRPr/>
            </a:pPr>
            <a:r>
              <a:rPr lang="en-US" b="1" dirty="0" err="1"/>
              <a:t>Contoh</a:t>
            </a:r>
            <a:r>
              <a:rPr lang="en-US" b="1" dirty="0"/>
              <a:t> 1</a:t>
            </a:r>
          </a:p>
          <a:p>
            <a:pPr algn="l" rtl="0" eaLnBrk="1" hangingPunct="1">
              <a:defRPr/>
            </a:pPr>
            <a:endParaRPr lang="en-US" b="1" dirty="0"/>
          </a:p>
          <a:p>
            <a:pPr algn="l" rtl="0" eaLnBrk="1" hangingPunct="1">
              <a:defRPr/>
            </a:pPr>
            <a:endParaRPr lang="en-US" b="1" dirty="0"/>
          </a:p>
        </p:txBody>
      </p:sp>
      <p:sp>
        <p:nvSpPr>
          <p:cNvPr id="7" name="Footer Placeholder 6"/>
          <p:cNvSpPr>
            <a:spLocks noGrp="1"/>
          </p:cNvSpPr>
          <p:nvPr>
            <p:ph type="ftr" sz="quarter" idx="11"/>
          </p:nvPr>
        </p:nvSpPr>
        <p:spPr/>
        <p:txBody>
          <a:bodyPr/>
          <a:lstStyle/>
          <a:p>
            <a:pPr>
              <a:defRPr/>
            </a:pPr>
            <a:r>
              <a:rPr lang="en-US"/>
              <a:t>PUSAT PENGAJIAN SYARIAH FAKULTI PENGAJIAN KONTEMPORI ISLAM UNIVERSITI  SULTAN ZAINAL ABIDIN</a:t>
            </a:r>
          </a:p>
        </p:txBody>
      </p:sp>
      <p:sp>
        <p:nvSpPr>
          <p:cNvPr id="95234" name="Rectangle 2"/>
          <p:cNvSpPr>
            <a:spLocks noGrp="1" noChangeArrowheads="1"/>
          </p:cNvSpPr>
          <p:nvPr>
            <p:ph type="title"/>
          </p:nvPr>
        </p:nvSpPr>
        <p:spPr/>
        <p:txBody>
          <a:bodyPr>
            <a:normAutofit fontScale="90000"/>
          </a:bodyPr>
          <a:lstStyle/>
          <a:p>
            <a:pPr algn="ctr" eaLnBrk="1" hangingPunct="1">
              <a:defRPr/>
            </a:pPr>
            <a:r>
              <a:rPr lang="en-US" sz="3600" b="1" dirty="0"/>
              <a:t>CARA SOLAT PESAKIT TIDAK MAMPU DUDUK</a:t>
            </a:r>
          </a:p>
        </p:txBody>
      </p:sp>
      <p:pic>
        <p:nvPicPr>
          <p:cNvPr id="49156" name="Picture 7" descr="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2276474"/>
            <a:ext cx="5400599" cy="3816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9" name="Picture 4" descr="1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03648" y="1484784"/>
            <a:ext cx="6264696" cy="4536503"/>
          </a:xfrm>
          <a:noFill/>
          <a:extLst>
            <a:ext uri="{909E8E84-426E-40DD-AFC4-6F175D3DCCD1}">
              <a14:hiddenFill xmlns:a14="http://schemas.microsoft.com/office/drawing/2010/main">
                <a:solidFill>
                  <a:srgbClr val="FFFFFF"/>
                </a:solidFill>
              </a14:hiddenFill>
            </a:ext>
          </a:extLst>
        </p:spPr>
      </p:pic>
      <p:sp>
        <p:nvSpPr>
          <p:cNvPr id="6" name="Footer Placeholder 5"/>
          <p:cNvSpPr>
            <a:spLocks noGrp="1"/>
          </p:cNvSpPr>
          <p:nvPr>
            <p:ph type="ftr" sz="quarter" idx="11"/>
          </p:nvPr>
        </p:nvSpPr>
        <p:spPr/>
        <p:txBody>
          <a:bodyPr/>
          <a:lstStyle/>
          <a:p>
            <a:pPr>
              <a:defRPr/>
            </a:pPr>
            <a:r>
              <a:rPr lang="en-US"/>
              <a:t>PUSAT PENGAJIAN SYARIAH FAKULTI PENGAJIAN KONTEMPORI ISLAM UNIVERSITI  SULTAN ZAINAL ABIDIN</a:t>
            </a:r>
          </a:p>
        </p:txBody>
      </p:sp>
      <p:sp>
        <p:nvSpPr>
          <p:cNvPr id="99330" name="Rectangle 2"/>
          <p:cNvSpPr>
            <a:spLocks noGrp="1" noChangeArrowheads="1"/>
          </p:cNvSpPr>
          <p:nvPr>
            <p:ph type="title"/>
          </p:nvPr>
        </p:nvSpPr>
        <p:spPr/>
        <p:txBody>
          <a:bodyPr/>
          <a:lstStyle/>
          <a:p>
            <a:pPr algn="ctr" eaLnBrk="1" hangingPunct="1">
              <a:defRPr/>
            </a:pPr>
            <a:r>
              <a:rPr lang="en-US" sz="3600" dirty="0" err="1"/>
              <a:t>Contoh</a:t>
            </a:r>
            <a:r>
              <a:rPr lang="en-US" sz="3600" dirty="0"/>
              <a:t> 2</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3" name="Picture 4" descr="Kepala dan tangan dibalut"/>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1547664" y="1772816"/>
            <a:ext cx="5740076" cy="4032448"/>
          </a:xfrm>
          <a:noFill/>
          <a:extLst>
            <a:ext uri="{909E8E84-426E-40DD-AFC4-6F175D3DCCD1}">
              <a14:hiddenFill xmlns:a14="http://schemas.microsoft.com/office/drawing/2010/main">
                <a:solidFill>
                  <a:srgbClr val="FFFFFF"/>
                </a:solidFill>
              </a14:hiddenFill>
            </a:ext>
          </a:extLst>
        </p:spPr>
      </p:pic>
      <p:sp>
        <p:nvSpPr>
          <p:cNvPr id="6" name="Footer Placeholder 5"/>
          <p:cNvSpPr>
            <a:spLocks noGrp="1"/>
          </p:cNvSpPr>
          <p:nvPr>
            <p:ph type="ftr" sz="quarter" idx="11"/>
          </p:nvPr>
        </p:nvSpPr>
        <p:spPr/>
        <p:txBody>
          <a:bodyPr/>
          <a:lstStyle/>
          <a:p>
            <a:pPr>
              <a:defRPr/>
            </a:pPr>
            <a:r>
              <a:rPr lang="en-US"/>
              <a:t>PUSAT PENGAJIAN SYARIAH FAKULTI PENGAJIAN KONTEMPORI ISLAM UNIVERSITI  SULTAN ZAINAL ABIDIN</a:t>
            </a:r>
          </a:p>
        </p:txBody>
      </p:sp>
      <p:sp>
        <p:nvSpPr>
          <p:cNvPr id="64514" name="Rectangle 2"/>
          <p:cNvSpPr>
            <a:spLocks noGrp="1" noChangeArrowheads="1"/>
          </p:cNvSpPr>
          <p:nvPr>
            <p:ph type="title"/>
          </p:nvPr>
        </p:nvSpPr>
        <p:spPr/>
        <p:txBody>
          <a:bodyPr>
            <a:normAutofit fontScale="90000"/>
          </a:bodyPr>
          <a:lstStyle/>
          <a:p>
            <a:pPr algn="ctr" eaLnBrk="1" hangingPunct="1">
              <a:defRPr/>
            </a:pPr>
            <a:r>
              <a:rPr lang="en-US" sz="3600" b="1" dirty="0"/>
              <a:t>KEPALA, MUKA DAN TANGAN DIBALUT</a:t>
            </a:r>
            <a:r>
              <a:rPr lang="en-US" sz="4000" dirty="0"/>
              <a:t> </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p:txBody>
          <a:bodyPr/>
          <a:lstStyle/>
          <a:p>
            <a:pPr algn="l" rtl="0" eaLnBrk="1" hangingPunct="1">
              <a:defRPr/>
            </a:pPr>
            <a:endParaRPr lang="en-US"/>
          </a:p>
          <a:p>
            <a:pPr algn="l" rtl="0" eaLnBrk="1" hangingPunct="1">
              <a:defRPr/>
            </a:pPr>
            <a:r>
              <a:rPr lang="en-US" b="1"/>
              <a:t>Tunaikan Solat Secara Terlentang</a:t>
            </a:r>
          </a:p>
          <a:p>
            <a:pPr algn="l" rtl="0" eaLnBrk="1" hangingPunct="1">
              <a:defRPr/>
            </a:pPr>
            <a:r>
              <a:rPr lang="en-US" b="1"/>
              <a:t>Kedua Kaki Mengadap Kiblat</a:t>
            </a:r>
          </a:p>
          <a:p>
            <a:pPr algn="l" rtl="0" eaLnBrk="1" hangingPunct="1">
              <a:defRPr/>
            </a:pPr>
            <a:r>
              <a:rPr lang="en-US" b="1"/>
              <a:t>Lakukan Rukun Solat Yang Boleh Dilakukan </a:t>
            </a:r>
          </a:p>
          <a:p>
            <a:pPr algn="l" rtl="0" eaLnBrk="1" hangingPunct="1">
              <a:defRPr/>
            </a:pPr>
            <a:r>
              <a:rPr lang="en-US" b="1"/>
              <a:t>Yang Tidak Mampu Gunakan Isyarat</a:t>
            </a:r>
          </a:p>
        </p:txBody>
      </p:sp>
      <p:sp>
        <p:nvSpPr>
          <p:cNvPr id="6" name="Footer Placeholder 5"/>
          <p:cNvSpPr>
            <a:spLocks noGrp="1"/>
          </p:cNvSpPr>
          <p:nvPr>
            <p:ph type="ftr" sz="quarter" idx="11"/>
          </p:nvPr>
        </p:nvSpPr>
        <p:spPr/>
        <p:txBody>
          <a:bodyPr/>
          <a:lstStyle/>
          <a:p>
            <a:pPr>
              <a:defRPr/>
            </a:pPr>
            <a:r>
              <a:rPr lang="en-US"/>
              <a:t>PUSAT PENGAJIAN SYARIAH FAKULTI PENGAJIAN KONTEMPORI ISLAM UNIVERSITI  SULTAN ZAINAL ABIDIN</a:t>
            </a:r>
          </a:p>
        </p:txBody>
      </p:sp>
      <p:sp>
        <p:nvSpPr>
          <p:cNvPr id="26626" name="Rectangle 2"/>
          <p:cNvSpPr>
            <a:spLocks noGrp="1" noChangeArrowheads="1"/>
          </p:cNvSpPr>
          <p:nvPr>
            <p:ph type="title"/>
          </p:nvPr>
        </p:nvSpPr>
        <p:spPr/>
        <p:txBody>
          <a:bodyPr>
            <a:normAutofit fontScale="90000"/>
          </a:bodyPr>
          <a:lstStyle/>
          <a:p>
            <a:pPr rtl="0" eaLnBrk="1" hangingPunct="1">
              <a:defRPr/>
            </a:pPr>
            <a:br>
              <a:rPr lang="en-US" sz="4000" b="1"/>
            </a:br>
            <a:br>
              <a:rPr lang="en-US" sz="4000" b="1"/>
            </a:br>
            <a:r>
              <a:rPr lang="en-US" sz="4000" b="1"/>
              <a:t>PESAKIT TIDAK BOLEH MENGIRING</a:t>
            </a:r>
            <a:br>
              <a:rPr lang="en-US" sz="4000" b="1"/>
            </a:br>
            <a:endParaRPr lang="en-US" sz="4000" b="1"/>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fade">
                                      <p:cBhvr>
                                        <p:cTn id="7" dur="768" decel="100000"/>
                                        <p:tgtEl>
                                          <p:spTgt spid="26626"/>
                                        </p:tgtEl>
                                      </p:cBhvr>
                                    </p:animEffect>
                                    <p:animScale>
                                      <p:cBhvr>
                                        <p:cTn id="8" dur="768" decel="100000"/>
                                        <p:tgtEl>
                                          <p:spTgt spid="26626"/>
                                        </p:tgtEl>
                                      </p:cBhvr>
                                      <p:from x="10000" y="10000"/>
                                      <p:to x="200000" y="450000"/>
                                    </p:animScale>
                                    <p:animScale>
                                      <p:cBhvr>
                                        <p:cTn id="9" dur="1230" accel="100000" fill="hold">
                                          <p:stCondLst>
                                            <p:cond delay="768"/>
                                          </p:stCondLst>
                                        </p:cTn>
                                        <p:tgtEl>
                                          <p:spTgt spid="26626"/>
                                        </p:tgtEl>
                                      </p:cBhvr>
                                      <p:from x="200000" y="450000"/>
                                      <p:to x="100000" y="100000"/>
                                    </p:animScale>
                                    <p:set>
                                      <p:cBhvr>
                                        <p:cTn id="10" dur="768" fill="hold"/>
                                        <p:tgtEl>
                                          <p:spTgt spid="26626"/>
                                        </p:tgtEl>
                                        <p:attrNameLst>
                                          <p:attrName>ppt_x</p:attrName>
                                        </p:attrNameLst>
                                      </p:cBhvr>
                                      <p:to>
                                        <p:strVal val="(0.5)"/>
                                      </p:to>
                                    </p:set>
                                    <p:anim from="(0.5)" to="(#ppt_x)" calcmode="lin" valueType="num">
                                      <p:cBhvr>
                                        <p:cTn id="11" dur="1230" accel="100000" fill="hold">
                                          <p:stCondLst>
                                            <p:cond delay="768"/>
                                          </p:stCondLst>
                                        </p:cTn>
                                        <p:tgtEl>
                                          <p:spTgt spid="26626"/>
                                        </p:tgtEl>
                                        <p:attrNameLst>
                                          <p:attrName>ppt_x</p:attrName>
                                        </p:attrNameLst>
                                      </p:cBhvr>
                                    </p:anim>
                                    <p:set>
                                      <p:cBhvr>
                                        <p:cTn id="12" dur="768" fill="hold"/>
                                        <p:tgtEl>
                                          <p:spTgt spid="26626"/>
                                        </p:tgtEl>
                                        <p:attrNameLst>
                                          <p:attrName>ppt_y</p:attrName>
                                        </p:attrNameLst>
                                      </p:cBhvr>
                                      <p:to>
                                        <p:strVal val="(#ppt_y+0.4)"/>
                                      </p:to>
                                    </p:set>
                                    <p:anim from="(#ppt_y+0.4)" to="(#ppt_y)" calcmode="lin" valueType="num">
                                      <p:cBhvr>
                                        <p:cTn id="13" dur="1230" accel="100000" fill="hold">
                                          <p:stCondLst>
                                            <p:cond delay="768"/>
                                          </p:stCondLst>
                                        </p:cTn>
                                        <p:tgtEl>
                                          <p:spTgt spid="26626"/>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26627">
                                            <p:txEl>
                                              <p:pRg st="1" end="1"/>
                                            </p:txEl>
                                          </p:spTgt>
                                        </p:tgtEl>
                                        <p:attrNameLst>
                                          <p:attrName>style.visibility</p:attrName>
                                        </p:attrNameLst>
                                      </p:cBhvr>
                                      <p:to>
                                        <p:strVal val="visible"/>
                                      </p:to>
                                    </p:set>
                                    <p:anim calcmode="lin" valueType="num">
                                      <p:cBhvr>
                                        <p:cTn id="18" dur="500" fill="hold"/>
                                        <p:tgtEl>
                                          <p:spTgt spid="26627">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26627">
                                            <p:txEl>
                                              <p:pRg st="1" end="1"/>
                                            </p:txEl>
                                          </p:spTgt>
                                        </p:tgtEl>
                                        <p:attrNameLst>
                                          <p:attrName>ppt_h</p:attrName>
                                        </p:attrNameLst>
                                      </p:cBhvr>
                                      <p:tavLst>
                                        <p:tav tm="0">
                                          <p:val>
                                            <p:fltVal val="0"/>
                                          </p:val>
                                        </p:tav>
                                        <p:tav tm="100000">
                                          <p:val>
                                            <p:strVal val="#ppt_h"/>
                                          </p:val>
                                        </p:tav>
                                      </p:tavLst>
                                    </p:anim>
                                    <p:animEffect transition="in" filter="fade">
                                      <p:cBhvr>
                                        <p:cTn id="20" dur="500"/>
                                        <p:tgtEl>
                                          <p:spTgt spid="26627">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26627">
                                            <p:txEl>
                                              <p:pRg st="2" end="2"/>
                                            </p:txEl>
                                          </p:spTgt>
                                        </p:tgtEl>
                                        <p:attrNameLst>
                                          <p:attrName>style.visibility</p:attrName>
                                        </p:attrNameLst>
                                      </p:cBhvr>
                                      <p:to>
                                        <p:strVal val="visible"/>
                                      </p:to>
                                    </p:set>
                                    <p:anim calcmode="lin" valueType="num">
                                      <p:cBhvr>
                                        <p:cTn id="25" dur="500" fill="hold"/>
                                        <p:tgtEl>
                                          <p:spTgt spid="26627">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26627">
                                            <p:txEl>
                                              <p:pRg st="2" end="2"/>
                                            </p:txEl>
                                          </p:spTgt>
                                        </p:tgtEl>
                                        <p:attrNameLst>
                                          <p:attrName>ppt_h</p:attrName>
                                        </p:attrNameLst>
                                      </p:cBhvr>
                                      <p:tavLst>
                                        <p:tav tm="0">
                                          <p:val>
                                            <p:fltVal val="0"/>
                                          </p:val>
                                        </p:tav>
                                        <p:tav tm="100000">
                                          <p:val>
                                            <p:strVal val="#ppt_h"/>
                                          </p:val>
                                        </p:tav>
                                      </p:tavLst>
                                    </p:anim>
                                    <p:animEffect transition="in" filter="fade">
                                      <p:cBhvr>
                                        <p:cTn id="27" dur="500"/>
                                        <p:tgtEl>
                                          <p:spTgt spid="26627">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26627">
                                            <p:txEl>
                                              <p:pRg st="3" end="3"/>
                                            </p:txEl>
                                          </p:spTgt>
                                        </p:tgtEl>
                                        <p:attrNameLst>
                                          <p:attrName>style.visibility</p:attrName>
                                        </p:attrNameLst>
                                      </p:cBhvr>
                                      <p:to>
                                        <p:strVal val="visible"/>
                                      </p:to>
                                    </p:set>
                                    <p:anim calcmode="lin" valueType="num">
                                      <p:cBhvr>
                                        <p:cTn id="32" dur="500" fill="hold"/>
                                        <p:tgtEl>
                                          <p:spTgt spid="26627">
                                            <p:txEl>
                                              <p:pRg st="3" end="3"/>
                                            </p:txEl>
                                          </p:spTgt>
                                        </p:tgtEl>
                                        <p:attrNameLst>
                                          <p:attrName>ppt_w</p:attrName>
                                        </p:attrNameLst>
                                      </p:cBhvr>
                                      <p:tavLst>
                                        <p:tav tm="0">
                                          <p:val>
                                            <p:fltVal val="0"/>
                                          </p:val>
                                        </p:tav>
                                        <p:tav tm="100000">
                                          <p:val>
                                            <p:strVal val="#ppt_w"/>
                                          </p:val>
                                        </p:tav>
                                      </p:tavLst>
                                    </p:anim>
                                    <p:anim calcmode="lin" valueType="num">
                                      <p:cBhvr>
                                        <p:cTn id="33" dur="500" fill="hold"/>
                                        <p:tgtEl>
                                          <p:spTgt spid="26627">
                                            <p:txEl>
                                              <p:pRg st="3" end="3"/>
                                            </p:txEl>
                                          </p:spTgt>
                                        </p:tgtEl>
                                        <p:attrNameLst>
                                          <p:attrName>ppt_h</p:attrName>
                                        </p:attrNameLst>
                                      </p:cBhvr>
                                      <p:tavLst>
                                        <p:tav tm="0">
                                          <p:val>
                                            <p:fltVal val="0"/>
                                          </p:val>
                                        </p:tav>
                                        <p:tav tm="100000">
                                          <p:val>
                                            <p:strVal val="#ppt_h"/>
                                          </p:val>
                                        </p:tav>
                                      </p:tavLst>
                                    </p:anim>
                                    <p:animEffect transition="in" filter="fade">
                                      <p:cBhvr>
                                        <p:cTn id="34" dur="500"/>
                                        <p:tgtEl>
                                          <p:spTgt spid="26627">
                                            <p:txEl>
                                              <p:pRg st="3" end="3"/>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26627">
                                            <p:txEl>
                                              <p:pRg st="4" end="4"/>
                                            </p:txEl>
                                          </p:spTgt>
                                        </p:tgtEl>
                                        <p:attrNameLst>
                                          <p:attrName>style.visibility</p:attrName>
                                        </p:attrNameLst>
                                      </p:cBhvr>
                                      <p:to>
                                        <p:strVal val="visible"/>
                                      </p:to>
                                    </p:set>
                                    <p:anim calcmode="lin" valueType="num">
                                      <p:cBhvr>
                                        <p:cTn id="39" dur="500" fill="hold"/>
                                        <p:tgtEl>
                                          <p:spTgt spid="26627">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26627">
                                            <p:txEl>
                                              <p:pRg st="4" end="4"/>
                                            </p:txEl>
                                          </p:spTgt>
                                        </p:tgtEl>
                                        <p:attrNameLst>
                                          <p:attrName>ppt_h</p:attrName>
                                        </p:attrNameLst>
                                      </p:cBhvr>
                                      <p:tavLst>
                                        <p:tav tm="0">
                                          <p:val>
                                            <p:fltVal val="0"/>
                                          </p:val>
                                        </p:tav>
                                        <p:tav tm="100000">
                                          <p:val>
                                            <p:strVal val="#ppt_h"/>
                                          </p:val>
                                        </p:tav>
                                      </p:tavLst>
                                    </p:anim>
                                    <p:animEffect transition="in" filter="fade">
                                      <p:cBhvr>
                                        <p:cTn id="41" dur="500"/>
                                        <p:tgtEl>
                                          <p:spTgt spid="266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P spid="26626"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idx="1"/>
          </p:nvPr>
        </p:nvSpPr>
        <p:spPr/>
        <p:txBody>
          <a:bodyPr/>
          <a:lstStyle/>
          <a:p>
            <a:pPr algn="l" rtl="0" eaLnBrk="1" hangingPunct="1">
              <a:defRPr/>
            </a:pPr>
            <a:endParaRPr lang="en-US" b="1"/>
          </a:p>
          <a:p>
            <a:pPr algn="l" rtl="0" eaLnBrk="1" hangingPunct="1">
              <a:defRPr/>
            </a:pPr>
            <a:endParaRPr lang="en-US" b="1"/>
          </a:p>
          <a:p>
            <a:pPr algn="l" rtl="0" eaLnBrk="1" hangingPunct="1">
              <a:defRPr/>
            </a:pPr>
            <a:endParaRPr lang="en-US" b="1"/>
          </a:p>
          <a:p>
            <a:pPr algn="l" rtl="0" eaLnBrk="1" hangingPunct="1">
              <a:defRPr/>
            </a:pPr>
            <a:endParaRPr lang="en-US" b="1"/>
          </a:p>
        </p:txBody>
      </p:sp>
      <p:sp>
        <p:nvSpPr>
          <p:cNvPr id="9" name="Footer Placeholder 8"/>
          <p:cNvSpPr>
            <a:spLocks noGrp="1"/>
          </p:cNvSpPr>
          <p:nvPr>
            <p:ph type="ftr" sz="quarter" idx="11"/>
          </p:nvPr>
        </p:nvSpPr>
        <p:spPr/>
        <p:txBody>
          <a:bodyPr/>
          <a:lstStyle/>
          <a:p>
            <a:pPr>
              <a:defRPr/>
            </a:pPr>
            <a:r>
              <a:rPr lang="en-US"/>
              <a:t>PUSAT PENGAJIAN SYARIAH FAKULTI PENGAJIAN KONTEMPORI ISLAM UNIVERSITI  SULTAN ZAINAL ABIDIN</a:t>
            </a:r>
          </a:p>
        </p:txBody>
      </p:sp>
      <p:pic>
        <p:nvPicPr>
          <p:cNvPr id="53251" name="Picture 4" descr="Perut ditebu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2343150"/>
            <a:ext cx="6337300" cy="428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Text Box 5"/>
          <p:cNvSpPr txBox="1">
            <a:spLocks noChangeArrowheads="1"/>
          </p:cNvSpPr>
          <p:nvPr/>
        </p:nvSpPr>
        <p:spPr bwMode="auto">
          <a:xfrm>
            <a:off x="663575" y="5753100"/>
            <a:ext cx="76533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53253" name="Text Box 7"/>
          <p:cNvSpPr txBox="1">
            <a:spLocks noChangeArrowheads="1"/>
          </p:cNvSpPr>
          <p:nvPr/>
        </p:nvSpPr>
        <p:spPr bwMode="auto">
          <a:xfrm>
            <a:off x="5003800" y="981075"/>
            <a:ext cx="23447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53254" name="Text Box 8"/>
          <p:cNvSpPr txBox="1">
            <a:spLocks noChangeArrowheads="1"/>
          </p:cNvSpPr>
          <p:nvPr/>
        </p:nvSpPr>
        <p:spPr bwMode="auto">
          <a:xfrm>
            <a:off x="323850" y="476250"/>
            <a:ext cx="84248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4000" b="1"/>
              <a:t>PERUT DITEBUK</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5" name="Picture 4" descr="Bebaring tak jejas penyakit"/>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3872484" y="3270917"/>
            <a:ext cx="1399032" cy="946404"/>
          </a:xfrm>
          <a:noFill/>
          <a:extLst>
            <a:ext uri="{909E8E84-426E-40DD-AFC4-6F175D3DCCD1}">
              <a14:hiddenFill xmlns:a14="http://schemas.microsoft.com/office/drawing/2010/main">
                <a:solidFill>
                  <a:srgbClr val="FFFFFF"/>
                </a:solidFill>
              </a14:hiddenFill>
            </a:ext>
          </a:extLst>
        </p:spPr>
      </p:pic>
      <p:sp>
        <p:nvSpPr>
          <p:cNvPr id="6" name="Footer Placeholder 5"/>
          <p:cNvSpPr>
            <a:spLocks noGrp="1"/>
          </p:cNvSpPr>
          <p:nvPr>
            <p:ph type="ftr" sz="quarter" idx="11"/>
          </p:nvPr>
        </p:nvSpPr>
        <p:spPr/>
        <p:txBody>
          <a:bodyPr/>
          <a:lstStyle/>
          <a:p>
            <a:pPr>
              <a:defRPr/>
            </a:pPr>
            <a:r>
              <a:rPr lang="en-US"/>
              <a:t>PUSAT PENGAJIAN SYARIAH FAKULTI PENGAJIAN KONTEMPORI ISLAM UNIVERSITI  SULTAN ZAINAL ABIDIN</a:t>
            </a:r>
          </a:p>
        </p:txBody>
      </p:sp>
      <p:sp>
        <p:nvSpPr>
          <p:cNvPr id="65538" name="Rectangle 2"/>
          <p:cNvSpPr>
            <a:spLocks noGrp="1" noChangeArrowheads="1"/>
          </p:cNvSpPr>
          <p:nvPr>
            <p:ph type="title"/>
          </p:nvPr>
        </p:nvSpPr>
        <p:spPr/>
        <p:txBody>
          <a:bodyPr/>
          <a:lstStyle/>
          <a:p>
            <a:pPr algn="ctr" eaLnBrk="1" hangingPunct="1">
              <a:defRPr/>
            </a:pPr>
            <a:r>
              <a:rPr lang="en-US" b="1" dirty="0"/>
              <a:t>BERBARING</a:t>
            </a:r>
            <a:endParaRPr lang="en-US"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p:txBody>
          <a:bodyPr/>
          <a:lstStyle/>
          <a:p>
            <a:pPr algn="l" rtl="0" eaLnBrk="1" hangingPunct="1">
              <a:defRPr/>
            </a:pPr>
            <a:endParaRPr lang="en-US" dirty="0"/>
          </a:p>
          <a:p>
            <a:pPr algn="just" rtl="0" eaLnBrk="1" hangingPunct="1">
              <a:defRPr/>
            </a:pPr>
            <a:r>
              <a:rPr lang="en-US" b="1" dirty="0" err="1"/>
              <a:t>Lakukan</a:t>
            </a:r>
            <a:r>
              <a:rPr lang="en-US" b="1" dirty="0"/>
              <a:t> </a:t>
            </a:r>
            <a:r>
              <a:rPr lang="en-US" b="1" dirty="0" err="1"/>
              <a:t>Solat</a:t>
            </a:r>
            <a:r>
              <a:rPr lang="en-US" b="1" dirty="0"/>
              <a:t> </a:t>
            </a:r>
            <a:r>
              <a:rPr lang="en-US" b="1" dirty="0" err="1"/>
              <a:t>Secara</a:t>
            </a:r>
            <a:r>
              <a:rPr lang="en-US" b="1" dirty="0"/>
              <a:t> </a:t>
            </a:r>
            <a:r>
              <a:rPr lang="en-US" b="1" dirty="0" err="1"/>
              <a:t>Biasa</a:t>
            </a:r>
            <a:r>
              <a:rPr lang="en-US" b="1" dirty="0"/>
              <a:t> </a:t>
            </a:r>
            <a:r>
              <a:rPr lang="en-US" b="1" dirty="0" err="1"/>
              <a:t>Dalam</a:t>
            </a:r>
            <a:r>
              <a:rPr lang="en-US" b="1" dirty="0"/>
              <a:t> </a:t>
            </a:r>
            <a:r>
              <a:rPr lang="en-US" b="1" dirty="0" err="1"/>
              <a:t>Keadaan</a:t>
            </a:r>
            <a:r>
              <a:rPr lang="en-US" b="1" dirty="0"/>
              <a:t> </a:t>
            </a:r>
            <a:r>
              <a:rPr lang="en-US" b="1" dirty="0" err="1"/>
              <a:t>Berdiri</a:t>
            </a:r>
            <a:endParaRPr lang="en-US" b="1" dirty="0"/>
          </a:p>
          <a:p>
            <a:pPr algn="just" rtl="0" eaLnBrk="1" hangingPunct="1">
              <a:defRPr/>
            </a:pPr>
            <a:r>
              <a:rPr lang="en-US" b="1" dirty="0" err="1"/>
              <a:t>Lakukan</a:t>
            </a:r>
            <a:r>
              <a:rPr lang="en-US" b="1" dirty="0"/>
              <a:t> </a:t>
            </a:r>
            <a:r>
              <a:rPr lang="en-US" b="1" dirty="0" err="1"/>
              <a:t>Ke</a:t>
            </a:r>
            <a:r>
              <a:rPr lang="en-US" b="1" dirty="0"/>
              <a:t> </a:t>
            </a:r>
            <a:r>
              <a:rPr lang="en-US" b="1" dirty="0" err="1"/>
              <a:t>Semua</a:t>
            </a:r>
            <a:r>
              <a:rPr lang="en-US" b="1" dirty="0"/>
              <a:t> </a:t>
            </a:r>
            <a:r>
              <a:rPr lang="en-US" b="1" dirty="0" err="1"/>
              <a:t>Rukun</a:t>
            </a:r>
            <a:r>
              <a:rPr lang="en-US" b="1" dirty="0"/>
              <a:t> </a:t>
            </a:r>
            <a:r>
              <a:rPr lang="en-US" b="1" dirty="0" err="1"/>
              <a:t>Solat</a:t>
            </a:r>
            <a:endParaRPr lang="en-US" b="1" dirty="0"/>
          </a:p>
          <a:p>
            <a:pPr algn="just" rtl="0" eaLnBrk="1" hangingPunct="1">
              <a:defRPr/>
            </a:pPr>
            <a:r>
              <a:rPr lang="en-US" b="1" dirty="0" err="1"/>
              <a:t>Apabila</a:t>
            </a:r>
            <a:r>
              <a:rPr lang="en-US" b="1" dirty="0"/>
              <a:t> </a:t>
            </a:r>
            <a:r>
              <a:rPr lang="en-US" b="1" dirty="0" err="1"/>
              <a:t>Sujud</a:t>
            </a:r>
            <a:r>
              <a:rPr lang="en-US" b="1" dirty="0"/>
              <a:t> </a:t>
            </a:r>
            <a:r>
              <a:rPr lang="en-US" b="1" dirty="0" err="1"/>
              <a:t>Boleh</a:t>
            </a:r>
            <a:r>
              <a:rPr lang="en-US" b="1" dirty="0"/>
              <a:t> </a:t>
            </a:r>
            <a:r>
              <a:rPr lang="en-US" b="1" dirty="0" err="1"/>
              <a:t>Sujud</a:t>
            </a:r>
            <a:r>
              <a:rPr lang="en-US" b="1" dirty="0"/>
              <a:t> Di Atas </a:t>
            </a:r>
            <a:r>
              <a:rPr lang="en-US" b="1" dirty="0" err="1"/>
              <a:t>Pembalut</a:t>
            </a:r>
            <a:endParaRPr lang="en-US" b="1" dirty="0"/>
          </a:p>
          <a:p>
            <a:pPr algn="just" rtl="0" eaLnBrk="1" hangingPunct="1">
              <a:defRPr/>
            </a:pPr>
            <a:r>
              <a:rPr lang="en-US" b="1" dirty="0" err="1"/>
              <a:t>Solat</a:t>
            </a:r>
            <a:r>
              <a:rPr lang="en-US" b="1" dirty="0"/>
              <a:t> </a:t>
            </a:r>
            <a:r>
              <a:rPr lang="en-US" b="1" dirty="0" err="1"/>
              <a:t>Sah</a:t>
            </a:r>
            <a:r>
              <a:rPr lang="en-US" b="1" dirty="0"/>
              <a:t> Dan </a:t>
            </a:r>
            <a:r>
              <a:rPr lang="en-US" b="1" dirty="0" err="1"/>
              <a:t>Tidak</a:t>
            </a:r>
            <a:r>
              <a:rPr lang="en-US" b="1" dirty="0"/>
              <a:t> </a:t>
            </a:r>
            <a:r>
              <a:rPr lang="en-US" b="1" dirty="0" err="1"/>
              <a:t>Perlu</a:t>
            </a:r>
            <a:r>
              <a:rPr lang="en-US" b="1" dirty="0"/>
              <a:t> </a:t>
            </a:r>
            <a:r>
              <a:rPr lang="en-US" b="1" dirty="0" err="1"/>
              <a:t>Diulangi</a:t>
            </a:r>
            <a:endParaRPr lang="en-US" b="1" dirty="0"/>
          </a:p>
        </p:txBody>
      </p:sp>
      <p:sp>
        <p:nvSpPr>
          <p:cNvPr id="6" name="Footer Placeholder 5"/>
          <p:cNvSpPr>
            <a:spLocks noGrp="1"/>
          </p:cNvSpPr>
          <p:nvPr>
            <p:ph type="ftr" sz="quarter" idx="11"/>
          </p:nvPr>
        </p:nvSpPr>
        <p:spPr/>
        <p:txBody>
          <a:bodyPr/>
          <a:lstStyle/>
          <a:p>
            <a:pPr>
              <a:defRPr/>
            </a:pPr>
            <a:r>
              <a:rPr lang="en-US"/>
              <a:t>PUSAT PENGAJIAN SYARIAH FAKULTI PENGAJIAN KONTEMPORI ISLAM UNIVERSITI  SULTAN ZAINAL ABIDIN</a:t>
            </a:r>
          </a:p>
        </p:txBody>
      </p:sp>
      <p:sp>
        <p:nvSpPr>
          <p:cNvPr id="27650" name="Rectangle 2"/>
          <p:cNvSpPr>
            <a:spLocks noGrp="1" noChangeArrowheads="1"/>
          </p:cNvSpPr>
          <p:nvPr>
            <p:ph type="title"/>
          </p:nvPr>
        </p:nvSpPr>
        <p:spPr/>
        <p:txBody>
          <a:bodyPr>
            <a:normAutofit fontScale="90000"/>
          </a:bodyPr>
          <a:lstStyle/>
          <a:p>
            <a:pPr algn="ctr" rtl="0" eaLnBrk="1" hangingPunct="1">
              <a:defRPr/>
            </a:pPr>
            <a:r>
              <a:rPr lang="en-US" sz="4000" b="1" dirty="0"/>
              <a:t>PESAKIT BERBALUT DAHI SAHAJA</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fade">
                                      <p:cBhvr>
                                        <p:cTn id="7" dur="768" decel="100000"/>
                                        <p:tgtEl>
                                          <p:spTgt spid="27650"/>
                                        </p:tgtEl>
                                      </p:cBhvr>
                                    </p:animEffect>
                                    <p:animScale>
                                      <p:cBhvr>
                                        <p:cTn id="8" dur="768" decel="100000"/>
                                        <p:tgtEl>
                                          <p:spTgt spid="27650"/>
                                        </p:tgtEl>
                                      </p:cBhvr>
                                      <p:from x="10000" y="10000"/>
                                      <p:to x="200000" y="450000"/>
                                    </p:animScale>
                                    <p:animScale>
                                      <p:cBhvr>
                                        <p:cTn id="9" dur="1230" accel="100000" fill="hold">
                                          <p:stCondLst>
                                            <p:cond delay="768"/>
                                          </p:stCondLst>
                                        </p:cTn>
                                        <p:tgtEl>
                                          <p:spTgt spid="27650"/>
                                        </p:tgtEl>
                                      </p:cBhvr>
                                      <p:from x="200000" y="450000"/>
                                      <p:to x="100000" y="100000"/>
                                    </p:animScale>
                                    <p:set>
                                      <p:cBhvr>
                                        <p:cTn id="10" dur="768" fill="hold"/>
                                        <p:tgtEl>
                                          <p:spTgt spid="27650"/>
                                        </p:tgtEl>
                                        <p:attrNameLst>
                                          <p:attrName>ppt_x</p:attrName>
                                        </p:attrNameLst>
                                      </p:cBhvr>
                                      <p:to>
                                        <p:strVal val="(0.5)"/>
                                      </p:to>
                                    </p:set>
                                    <p:anim from="(0.5)" to="(#ppt_x)" calcmode="lin" valueType="num">
                                      <p:cBhvr>
                                        <p:cTn id="11" dur="1230" accel="100000" fill="hold">
                                          <p:stCondLst>
                                            <p:cond delay="768"/>
                                          </p:stCondLst>
                                        </p:cTn>
                                        <p:tgtEl>
                                          <p:spTgt spid="27650"/>
                                        </p:tgtEl>
                                        <p:attrNameLst>
                                          <p:attrName>ppt_x</p:attrName>
                                        </p:attrNameLst>
                                      </p:cBhvr>
                                    </p:anim>
                                    <p:set>
                                      <p:cBhvr>
                                        <p:cTn id="12" dur="768" fill="hold"/>
                                        <p:tgtEl>
                                          <p:spTgt spid="27650"/>
                                        </p:tgtEl>
                                        <p:attrNameLst>
                                          <p:attrName>ppt_y</p:attrName>
                                        </p:attrNameLst>
                                      </p:cBhvr>
                                      <p:to>
                                        <p:strVal val="(#ppt_y+0.4)"/>
                                      </p:to>
                                    </p:set>
                                    <p:anim from="(#ppt_y+0.4)" to="(#ppt_y)" calcmode="lin" valueType="num">
                                      <p:cBhvr>
                                        <p:cTn id="13" dur="1230" accel="100000" fill="hold">
                                          <p:stCondLst>
                                            <p:cond delay="768"/>
                                          </p:stCondLst>
                                        </p:cTn>
                                        <p:tgtEl>
                                          <p:spTgt spid="27650"/>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27651">
                                            <p:txEl>
                                              <p:pRg st="1" end="1"/>
                                            </p:txEl>
                                          </p:spTgt>
                                        </p:tgtEl>
                                        <p:attrNameLst>
                                          <p:attrName>style.visibility</p:attrName>
                                        </p:attrNameLst>
                                      </p:cBhvr>
                                      <p:to>
                                        <p:strVal val="visible"/>
                                      </p:to>
                                    </p:set>
                                    <p:anim calcmode="lin" valueType="num">
                                      <p:cBhvr>
                                        <p:cTn id="18" dur="500" fill="hold"/>
                                        <p:tgtEl>
                                          <p:spTgt spid="27651">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27651">
                                            <p:txEl>
                                              <p:pRg st="1" end="1"/>
                                            </p:txEl>
                                          </p:spTgt>
                                        </p:tgtEl>
                                        <p:attrNameLst>
                                          <p:attrName>ppt_h</p:attrName>
                                        </p:attrNameLst>
                                      </p:cBhvr>
                                      <p:tavLst>
                                        <p:tav tm="0">
                                          <p:val>
                                            <p:fltVal val="0"/>
                                          </p:val>
                                        </p:tav>
                                        <p:tav tm="100000">
                                          <p:val>
                                            <p:strVal val="#ppt_h"/>
                                          </p:val>
                                        </p:tav>
                                      </p:tavLst>
                                    </p:anim>
                                    <p:animEffect transition="in" filter="fade">
                                      <p:cBhvr>
                                        <p:cTn id="20" dur="500"/>
                                        <p:tgtEl>
                                          <p:spTgt spid="27651">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27651">
                                            <p:txEl>
                                              <p:pRg st="2" end="2"/>
                                            </p:txEl>
                                          </p:spTgt>
                                        </p:tgtEl>
                                        <p:attrNameLst>
                                          <p:attrName>style.visibility</p:attrName>
                                        </p:attrNameLst>
                                      </p:cBhvr>
                                      <p:to>
                                        <p:strVal val="visible"/>
                                      </p:to>
                                    </p:set>
                                    <p:anim calcmode="lin" valueType="num">
                                      <p:cBhvr>
                                        <p:cTn id="25" dur="500" fill="hold"/>
                                        <p:tgtEl>
                                          <p:spTgt spid="27651">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27651">
                                            <p:txEl>
                                              <p:pRg st="2" end="2"/>
                                            </p:txEl>
                                          </p:spTgt>
                                        </p:tgtEl>
                                        <p:attrNameLst>
                                          <p:attrName>ppt_h</p:attrName>
                                        </p:attrNameLst>
                                      </p:cBhvr>
                                      <p:tavLst>
                                        <p:tav tm="0">
                                          <p:val>
                                            <p:fltVal val="0"/>
                                          </p:val>
                                        </p:tav>
                                        <p:tav tm="100000">
                                          <p:val>
                                            <p:strVal val="#ppt_h"/>
                                          </p:val>
                                        </p:tav>
                                      </p:tavLst>
                                    </p:anim>
                                    <p:animEffect transition="in" filter="fade">
                                      <p:cBhvr>
                                        <p:cTn id="27" dur="500"/>
                                        <p:tgtEl>
                                          <p:spTgt spid="27651">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27651">
                                            <p:txEl>
                                              <p:pRg st="3" end="3"/>
                                            </p:txEl>
                                          </p:spTgt>
                                        </p:tgtEl>
                                        <p:attrNameLst>
                                          <p:attrName>style.visibility</p:attrName>
                                        </p:attrNameLst>
                                      </p:cBhvr>
                                      <p:to>
                                        <p:strVal val="visible"/>
                                      </p:to>
                                    </p:set>
                                    <p:anim calcmode="lin" valueType="num">
                                      <p:cBhvr>
                                        <p:cTn id="32" dur="500" fill="hold"/>
                                        <p:tgtEl>
                                          <p:spTgt spid="27651">
                                            <p:txEl>
                                              <p:pRg st="3" end="3"/>
                                            </p:txEl>
                                          </p:spTgt>
                                        </p:tgtEl>
                                        <p:attrNameLst>
                                          <p:attrName>ppt_w</p:attrName>
                                        </p:attrNameLst>
                                      </p:cBhvr>
                                      <p:tavLst>
                                        <p:tav tm="0">
                                          <p:val>
                                            <p:fltVal val="0"/>
                                          </p:val>
                                        </p:tav>
                                        <p:tav tm="100000">
                                          <p:val>
                                            <p:strVal val="#ppt_w"/>
                                          </p:val>
                                        </p:tav>
                                      </p:tavLst>
                                    </p:anim>
                                    <p:anim calcmode="lin" valueType="num">
                                      <p:cBhvr>
                                        <p:cTn id="33" dur="500" fill="hold"/>
                                        <p:tgtEl>
                                          <p:spTgt spid="27651">
                                            <p:txEl>
                                              <p:pRg st="3" end="3"/>
                                            </p:txEl>
                                          </p:spTgt>
                                        </p:tgtEl>
                                        <p:attrNameLst>
                                          <p:attrName>ppt_h</p:attrName>
                                        </p:attrNameLst>
                                      </p:cBhvr>
                                      <p:tavLst>
                                        <p:tav tm="0">
                                          <p:val>
                                            <p:fltVal val="0"/>
                                          </p:val>
                                        </p:tav>
                                        <p:tav tm="100000">
                                          <p:val>
                                            <p:strVal val="#ppt_h"/>
                                          </p:val>
                                        </p:tav>
                                      </p:tavLst>
                                    </p:anim>
                                    <p:animEffect transition="in" filter="fade">
                                      <p:cBhvr>
                                        <p:cTn id="34" dur="500"/>
                                        <p:tgtEl>
                                          <p:spTgt spid="27651">
                                            <p:txEl>
                                              <p:pRg st="3" end="3"/>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27651">
                                            <p:txEl>
                                              <p:pRg st="4" end="4"/>
                                            </p:txEl>
                                          </p:spTgt>
                                        </p:tgtEl>
                                        <p:attrNameLst>
                                          <p:attrName>style.visibility</p:attrName>
                                        </p:attrNameLst>
                                      </p:cBhvr>
                                      <p:to>
                                        <p:strVal val="visible"/>
                                      </p:to>
                                    </p:set>
                                    <p:anim calcmode="lin" valueType="num">
                                      <p:cBhvr>
                                        <p:cTn id="39" dur="500" fill="hold"/>
                                        <p:tgtEl>
                                          <p:spTgt spid="27651">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27651">
                                            <p:txEl>
                                              <p:pRg st="4" end="4"/>
                                            </p:txEl>
                                          </p:spTgt>
                                        </p:tgtEl>
                                        <p:attrNameLst>
                                          <p:attrName>ppt_h</p:attrName>
                                        </p:attrNameLst>
                                      </p:cBhvr>
                                      <p:tavLst>
                                        <p:tav tm="0">
                                          <p:val>
                                            <p:fltVal val="0"/>
                                          </p:val>
                                        </p:tav>
                                        <p:tav tm="100000">
                                          <p:val>
                                            <p:strVal val="#ppt_h"/>
                                          </p:val>
                                        </p:tav>
                                      </p:tavLst>
                                    </p:anim>
                                    <p:animEffect transition="in" filter="fade">
                                      <p:cBhvr>
                                        <p:cTn id="41" dur="500"/>
                                        <p:tgtEl>
                                          <p:spTgt spid="276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P spid="27650" grpId="0"/>
    </p:bld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5" name="Rectangle 3"/>
          <p:cNvSpPr>
            <a:spLocks noGrp="1" noChangeArrowheads="1"/>
          </p:cNvSpPr>
          <p:nvPr>
            <p:ph idx="1"/>
          </p:nvPr>
        </p:nvSpPr>
        <p:spPr/>
        <p:txBody>
          <a:bodyPr/>
          <a:lstStyle/>
          <a:p>
            <a:pPr algn="just" rtl="0" eaLnBrk="1" hangingPunct="1">
              <a:lnSpc>
                <a:spcPct val="90000"/>
              </a:lnSpc>
              <a:defRPr/>
            </a:pPr>
            <a:r>
              <a:rPr lang="en-US" sz="2400" b="1" dirty="0" err="1"/>
              <a:t>Perut</a:t>
            </a:r>
            <a:r>
              <a:rPr lang="en-US" sz="2400" b="1" dirty="0"/>
              <a:t> </a:t>
            </a:r>
            <a:r>
              <a:rPr lang="en-US" sz="2400" b="1" dirty="0" err="1"/>
              <a:t>Ditebuk</a:t>
            </a:r>
            <a:r>
              <a:rPr lang="en-US" sz="2400" b="1" dirty="0"/>
              <a:t> ( </a:t>
            </a:r>
            <a:r>
              <a:rPr lang="en-US" sz="2400" b="1" dirty="0" err="1"/>
              <a:t>Memakai</a:t>
            </a:r>
            <a:r>
              <a:rPr lang="en-US" sz="2400" b="1" dirty="0"/>
              <a:t> Colostomy Bag )</a:t>
            </a:r>
          </a:p>
          <a:p>
            <a:pPr algn="just" rtl="0" eaLnBrk="1" hangingPunct="1">
              <a:lnSpc>
                <a:spcPct val="90000"/>
              </a:lnSpc>
              <a:defRPr/>
            </a:pPr>
            <a:endParaRPr lang="en-US" sz="2400" b="1" dirty="0"/>
          </a:p>
          <a:p>
            <a:pPr algn="just" rtl="0" eaLnBrk="1" hangingPunct="1">
              <a:lnSpc>
                <a:spcPct val="90000"/>
              </a:lnSpc>
              <a:defRPr/>
            </a:pPr>
            <a:r>
              <a:rPr lang="en-US" sz="2400" b="1" dirty="0" err="1"/>
              <a:t>Solat</a:t>
            </a:r>
            <a:r>
              <a:rPr lang="en-US" sz="2400" b="1" dirty="0"/>
              <a:t> </a:t>
            </a:r>
            <a:r>
              <a:rPr lang="en-US" sz="2400" b="1" dirty="0" err="1"/>
              <a:t>Mengikut</a:t>
            </a:r>
            <a:r>
              <a:rPr lang="en-US" sz="2400" b="1" dirty="0"/>
              <a:t> </a:t>
            </a:r>
            <a:r>
              <a:rPr lang="en-US" sz="2400" b="1" dirty="0" err="1"/>
              <a:t>Kemampuan</a:t>
            </a:r>
            <a:endParaRPr lang="en-US" sz="2400" b="1" dirty="0"/>
          </a:p>
          <a:p>
            <a:pPr algn="just" rtl="0" eaLnBrk="1" hangingPunct="1">
              <a:lnSpc>
                <a:spcPct val="90000"/>
              </a:lnSpc>
              <a:defRPr/>
            </a:pPr>
            <a:r>
              <a:rPr lang="en-US" sz="2400" b="1" dirty="0"/>
              <a:t> </a:t>
            </a:r>
            <a:r>
              <a:rPr lang="en-US" sz="2400" b="1" dirty="0" err="1"/>
              <a:t>Berdiri</a:t>
            </a:r>
            <a:endParaRPr lang="en-US" sz="2400" b="1" dirty="0"/>
          </a:p>
          <a:p>
            <a:pPr algn="just" rtl="0" eaLnBrk="1" hangingPunct="1">
              <a:lnSpc>
                <a:spcPct val="90000"/>
              </a:lnSpc>
              <a:defRPr/>
            </a:pPr>
            <a:r>
              <a:rPr lang="en-US" sz="2400" b="1" dirty="0" err="1"/>
              <a:t>Jika</a:t>
            </a:r>
            <a:r>
              <a:rPr lang="en-US" sz="2400" b="1" dirty="0"/>
              <a:t> </a:t>
            </a:r>
            <a:r>
              <a:rPr lang="en-US" sz="2400" b="1" dirty="0" err="1"/>
              <a:t>Tidak</a:t>
            </a:r>
            <a:r>
              <a:rPr lang="en-US" sz="2400" b="1" dirty="0"/>
              <a:t> </a:t>
            </a:r>
            <a:r>
              <a:rPr lang="en-US" sz="2400" b="1" dirty="0" err="1"/>
              <a:t>Mampu</a:t>
            </a:r>
            <a:r>
              <a:rPr lang="en-US" sz="2400" b="1" dirty="0"/>
              <a:t>, </a:t>
            </a:r>
            <a:r>
              <a:rPr lang="en-US" sz="2400" b="1" dirty="0" err="1"/>
              <a:t>Duduk</a:t>
            </a:r>
            <a:endParaRPr lang="en-US" sz="2400" b="1" dirty="0"/>
          </a:p>
          <a:p>
            <a:pPr algn="just" rtl="0" eaLnBrk="1" hangingPunct="1">
              <a:lnSpc>
                <a:spcPct val="90000"/>
              </a:lnSpc>
              <a:defRPr/>
            </a:pPr>
            <a:r>
              <a:rPr lang="en-US" sz="2400" b="1" dirty="0" err="1"/>
              <a:t>Jika</a:t>
            </a:r>
            <a:r>
              <a:rPr lang="en-US" sz="2400" b="1" dirty="0"/>
              <a:t> </a:t>
            </a:r>
            <a:r>
              <a:rPr lang="en-US" sz="2400" b="1" dirty="0" err="1"/>
              <a:t>Tidak</a:t>
            </a:r>
            <a:r>
              <a:rPr lang="en-US" sz="2400" b="1" dirty="0"/>
              <a:t> </a:t>
            </a:r>
            <a:r>
              <a:rPr lang="en-US" sz="2400" b="1" dirty="0" err="1"/>
              <a:t>Mampu</a:t>
            </a:r>
            <a:r>
              <a:rPr lang="en-US" sz="2400" b="1" dirty="0"/>
              <a:t>, </a:t>
            </a:r>
            <a:r>
              <a:rPr lang="en-US" sz="2400" b="1" dirty="0" err="1"/>
              <a:t>Berbaring</a:t>
            </a:r>
            <a:r>
              <a:rPr lang="en-US" sz="2400" b="1" dirty="0"/>
              <a:t> </a:t>
            </a:r>
            <a:r>
              <a:rPr lang="en-US" sz="2400" b="1" dirty="0" err="1"/>
              <a:t>Atau</a:t>
            </a:r>
            <a:r>
              <a:rPr lang="en-US" sz="2400" b="1" dirty="0"/>
              <a:t> </a:t>
            </a:r>
            <a:r>
              <a:rPr lang="en-US" sz="2400" b="1" dirty="0" err="1"/>
              <a:t>Terlentang</a:t>
            </a:r>
            <a:r>
              <a:rPr lang="en-US" sz="2400" b="1" dirty="0"/>
              <a:t> Di Atas </a:t>
            </a:r>
            <a:r>
              <a:rPr lang="en-US" sz="2400" b="1" dirty="0" err="1"/>
              <a:t>Katil</a:t>
            </a:r>
            <a:endParaRPr lang="en-US" sz="2400" b="1" dirty="0"/>
          </a:p>
          <a:p>
            <a:pPr algn="just" rtl="0" eaLnBrk="1" hangingPunct="1">
              <a:lnSpc>
                <a:spcPct val="90000"/>
              </a:lnSpc>
              <a:defRPr/>
            </a:pPr>
            <a:r>
              <a:rPr lang="en-US" sz="2400" b="1" dirty="0"/>
              <a:t>Kaki </a:t>
            </a:r>
            <a:r>
              <a:rPr lang="en-US" sz="2400" b="1" dirty="0" err="1"/>
              <a:t>Mengadap</a:t>
            </a:r>
            <a:r>
              <a:rPr lang="en-US" sz="2400" b="1" dirty="0"/>
              <a:t> </a:t>
            </a:r>
            <a:r>
              <a:rPr lang="en-US" sz="2400" b="1" dirty="0" err="1"/>
              <a:t>Kiblat</a:t>
            </a:r>
            <a:endParaRPr lang="en-US" sz="2400" b="1" dirty="0"/>
          </a:p>
          <a:p>
            <a:pPr algn="just" rtl="0" eaLnBrk="1" hangingPunct="1">
              <a:lnSpc>
                <a:spcPct val="90000"/>
              </a:lnSpc>
              <a:defRPr/>
            </a:pPr>
            <a:r>
              <a:rPr lang="en-US" sz="2400" b="1" dirty="0" err="1"/>
              <a:t>Kepala</a:t>
            </a:r>
            <a:r>
              <a:rPr lang="en-US" sz="2400" b="1" dirty="0"/>
              <a:t> </a:t>
            </a:r>
            <a:r>
              <a:rPr lang="en-US" sz="2400" b="1" dirty="0" err="1"/>
              <a:t>Diangkat</a:t>
            </a:r>
            <a:r>
              <a:rPr lang="en-US" sz="2400" b="1" dirty="0"/>
              <a:t> </a:t>
            </a:r>
            <a:r>
              <a:rPr lang="en-US" sz="2400" b="1" dirty="0" err="1"/>
              <a:t>Tinggi</a:t>
            </a:r>
            <a:r>
              <a:rPr lang="en-US" sz="2400" b="1" dirty="0"/>
              <a:t> </a:t>
            </a:r>
            <a:r>
              <a:rPr lang="en-US" sz="2400" b="1" dirty="0" err="1"/>
              <a:t>Sedikit</a:t>
            </a:r>
            <a:endParaRPr lang="en-US" sz="2400" b="1" dirty="0"/>
          </a:p>
          <a:p>
            <a:pPr algn="just" rtl="0" eaLnBrk="1" hangingPunct="1">
              <a:lnSpc>
                <a:spcPct val="90000"/>
              </a:lnSpc>
              <a:defRPr/>
            </a:pPr>
            <a:r>
              <a:rPr lang="en-US" sz="2400" b="1" dirty="0" err="1"/>
              <a:t>Jika</a:t>
            </a:r>
            <a:r>
              <a:rPr lang="en-US" sz="2400" b="1" dirty="0"/>
              <a:t> </a:t>
            </a:r>
            <a:r>
              <a:rPr lang="en-US" sz="2400" b="1" dirty="0" err="1"/>
              <a:t>Tidak</a:t>
            </a:r>
            <a:r>
              <a:rPr lang="en-US" sz="2400" b="1" dirty="0"/>
              <a:t> </a:t>
            </a:r>
            <a:r>
              <a:rPr lang="en-US" sz="2400" b="1" dirty="0" err="1"/>
              <a:t>Mampu</a:t>
            </a:r>
            <a:r>
              <a:rPr lang="en-US" sz="2400" b="1" dirty="0"/>
              <a:t> </a:t>
            </a:r>
            <a:r>
              <a:rPr lang="en-US" sz="2400" b="1" dirty="0" err="1"/>
              <a:t>Juga</a:t>
            </a:r>
            <a:r>
              <a:rPr lang="en-US" sz="2400" b="1" dirty="0"/>
              <a:t>, </a:t>
            </a:r>
            <a:r>
              <a:rPr lang="en-US" sz="2400" b="1" dirty="0" err="1"/>
              <a:t>Ikut</a:t>
            </a:r>
            <a:r>
              <a:rPr lang="en-US" sz="2400" b="1" dirty="0"/>
              <a:t> </a:t>
            </a:r>
            <a:r>
              <a:rPr lang="en-US" sz="2400" b="1" dirty="0" err="1"/>
              <a:t>Keupayaan</a:t>
            </a:r>
            <a:r>
              <a:rPr lang="en-US" sz="2400" b="1" dirty="0"/>
              <a:t> </a:t>
            </a:r>
          </a:p>
          <a:p>
            <a:pPr algn="just" rtl="0" eaLnBrk="1" hangingPunct="1">
              <a:lnSpc>
                <a:spcPct val="90000"/>
              </a:lnSpc>
              <a:defRPr/>
            </a:pPr>
            <a:r>
              <a:rPr lang="en-US" sz="2400" b="1" dirty="0" err="1"/>
              <a:t>Isyarat</a:t>
            </a:r>
            <a:r>
              <a:rPr lang="en-US" sz="2400" b="1" dirty="0"/>
              <a:t> Mata </a:t>
            </a:r>
            <a:r>
              <a:rPr lang="en-US" sz="2400" b="1" dirty="0" err="1"/>
              <a:t>Atau</a:t>
            </a:r>
            <a:r>
              <a:rPr lang="en-US" sz="2400" b="1" dirty="0"/>
              <a:t> </a:t>
            </a:r>
            <a:r>
              <a:rPr lang="en-US" sz="2400" b="1" dirty="0" err="1"/>
              <a:t>Kepala</a:t>
            </a:r>
            <a:endParaRPr lang="en-US" sz="2400" b="1" dirty="0"/>
          </a:p>
        </p:txBody>
      </p:sp>
      <p:sp>
        <p:nvSpPr>
          <p:cNvPr id="6" name="Footer Placeholder 5"/>
          <p:cNvSpPr>
            <a:spLocks noGrp="1"/>
          </p:cNvSpPr>
          <p:nvPr>
            <p:ph type="ftr" sz="quarter" idx="11"/>
          </p:nvPr>
        </p:nvSpPr>
        <p:spPr/>
        <p:txBody>
          <a:bodyPr/>
          <a:lstStyle/>
          <a:p>
            <a:pPr>
              <a:defRPr/>
            </a:pPr>
            <a:r>
              <a:rPr lang="en-US"/>
              <a:t>PUSAT PENGAJIAN SYARIAH FAKULTI PENGAJIAN KONTEMPORI ISLAM UNIVERSITI  SULTAN ZAINAL ABIDIN</a:t>
            </a:r>
          </a:p>
        </p:txBody>
      </p:sp>
      <p:sp>
        <p:nvSpPr>
          <p:cNvPr id="28674" name="Rectangle 2"/>
          <p:cNvSpPr>
            <a:spLocks noGrp="1" noChangeArrowheads="1"/>
          </p:cNvSpPr>
          <p:nvPr>
            <p:ph type="title"/>
          </p:nvPr>
        </p:nvSpPr>
        <p:spPr/>
        <p:txBody>
          <a:bodyPr/>
          <a:lstStyle/>
          <a:p>
            <a:pPr algn="ctr" eaLnBrk="1" hangingPunct="1">
              <a:defRPr/>
            </a:pPr>
            <a:r>
              <a:rPr lang="en-US" sz="2800" b="1" dirty="0"/>
              <a:t>BEBERAPA CONTOH PELAKSANAAN SOLAT BAGI PESAKIT MENGIKUT JENIS PENYAKIT</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fade">
                                      <p:cBhvr>
                                        <p:cTn id="7" dur="768" decel="100000"/>
                                        <p:tgtEl>
                                          <p:spTgt spid="28674"/>
                                        </p:tgtEl>
                                      </p:cBhvr>
                                    </p:animEffect>
                                    <p:animScale>
                                      <p:cBhvr>
                                        <p:cTn id="8" dur="768" decel="100000"/>
                                        <p:tgtEl>
                                          <p:spTgt spid="28674"/>
                                        </p:tgtEl>
                                      </p:cBhvr>
                                      <p:from x="10000" y="10000"/>
                                      <p:to x="200000" y="450000"/>
                                    </p:animScale>
                                    <p:animScale>
                                      <p:cBhvr>
                                        <p:cTn id="9" dur="1230" accel="100000" fill="hold">
                                          <p:stCondLst>
                                            <p:cond delay="768"/>
                                          </p:stCondLst>
                                        </p:cTn>
                                        <p:tgtEl>
                                          <p:spTgt spid="28674"/>
                                        </p:tgtEl>
                                      </p:cBhvr>
                                      <p:from x="200000" y="450000"/>
                                      <p:to x="100000" y="100000"/>
                                    </p:animScale>
                                    <p:set>
                                      <p:cBhvr>
                                        <p:cTn id="10" dur="768" fill="hold"/>
                                        <p:tgtEl>
                                          <p:spTgt spid="28674"/>
                                        </p:tgtEl>
                                        <p:attrNameLst>
                                          <p:attrName>ppt_x</p:attrName>
                                        </p:attrNameLst>
                                      </p:cBhvr>
                                      <p:to>
                                        <p:strVal val="(0.5)"/>
                                      </p:to>
                                    </p:set>
                                    <p:anim from="(0.5)" to="(#ppt_x)" calcmode="lin" valueType="num">
                                      <p:cBhvr>
                                        <p:cTn id="11" dur="1230" accel="100000" fill="hold">
                                          <p:stCondLst>
                                            <p:cond delay="768"/>
                                          </p:stCondLst>
                                        </p:cTn>
                                        <p:tgtEl>
                                          <p:spTgt spid="28674"/>
                                        </p:tgtEl>
                                        <p:attrNameLst>
                                          <p:attrName>ppt_x</p:attrName>
                                        </p:attrNameLst>
                                      </p:cBhvr>
                                    </p:anim>
                                    <p:set>
                                      <p:cBhvr>
                                        <p:cTn id="12" dur="768" fill="hold"/>
                                        <p:tgtEl>
                                          <p:spTgt spid="28674"/>
                                        </p:tgtEl>
                                        <p:attrNameLst>
                                          <p:attrName>ppt_y</p:attrName>
                                        </p:attrNameLst>
                                      </p:cBhvr>
                                      <p:to>
                                        <p:strVal val="(#ppt_y+0.4)"/>
                                      </p:to>
                                    </p:set>
                                    <p:anim from="(#ppt_y+0.4)" to="(#ppt_y)" calcmode="lin" valueType="num">
                                      <p:cBhvr>
                                        <p:cTn id="13" dur="1230" accel="100000" fill="hold">
                                          <p:stCondLst>
                                            <p:cond delay="768"/>
                                          </p:stCondLst>
                                        </p:cTn>
                                        <p:tgtEl>
                                          <p:spTgt spid="28674"/>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28675">
                                            <p:txEl>
                                              <p:pRg st="0" end="0"/>
                                            </p:txEl>
                                          </p:spTgt>
                                        </p:tgtEl>
                                        <p:attrNameLst>
                                          <p:attrName>style.visibility</p:attrName>
                                        </p:attrNameLst>
                                      </p:cBhvr>
                                      <p:to>
                                        <p:strVal val="visible"/>
                                      </p:to>
                                    </p:set>
                                    <p:anim calcmode="lin" valueType="num">
                                      <p:cBhvr>
                                        <p:cTn id="18" dur="500" fill="hold"/>
                                        <p:tgtEl>
                                          <p:spTgt spid="28675">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28675">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28675">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28675">
                                            <p:txEl>
                                              <p:pRg st="2" end="2"/>
                                            </p:txEl>
                                          </p:spTgt>
                                        </p:tgtEl>
                                        <p:attrNameLst>
                                          <p:attrName>style.visibility</p:attrName>
                                        </p:attrNameLst>
                                      </p:cBhvr>
                                      <p:to>
                                        <p:strVal val="visible"/>
                                      </p:to>
                                    </p:set>
                                    <p:anim calcmode="lin" valueType="num">
                                      <p:cBhvr>
                                        <p:cTn id="25" dur="500" fill="hold"/>
                                        <p:tgtEl>
                                          <p:spTgt spid="28675">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28675">
                                            <p:txEl>
                                              <p:pRg st="2" end="2"/>
                                            </p:txEl>
                                          </p:spTgt>
                                        </p:tgtEl>
                                        <p:attrNameLst>
                                          <p:attrName>ppt_h</p:attrName>
                                        </p:attrNameLst>
                                      </p:cBhvr>
                                      <p:tavLst>
                                        <p:tav tm="0">
                                          <p:val>
                                            <p:fltVal val="0"/>
                                          </p:val>
                                        </p:tav>
                                        <p:tav tm="100000">
                                          <p:val>
                                            <p:strVal val="#ppt_h"/>
                                          </p:val>
                                        </p:tav>
                                      </p:tavLst>
                                    </p:anim>
                                    <p:animEffect transition="in" filter="fade">
                                      <p:cBhvr>
                                        <p:cTn id="27" dur="500"/>
                                        <p:tgtEl>
                                          <p:spTgt spid="28675">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28675">
                                            <p:txEl>
                                              <p:pRg st="3" end="3"/>
                                            </p:txEl>
                                          </p:spTgt>
                                        </p:tgtEl>
                                        <p:attrNameLst>
                                          <p:attrName>style.visibility</p:attrName>
                                        </p:attrNameLst>
                                      </p:cBhvr>
                                      <p:to>
                                        <p:strVal val="visible"/>
                                      </p:to>
                                    </p:set>
                                    <p:anim calcmode="lin" valueType="num">
                                      <p:cBhvr>
                                        <p:cTn id="32" dur="500" fill="hold"/>
                                        <p:tgtEl>
                                          <p:spTgt spid="28675">
                                            <p:txEl>
                                              <p:pRg st="3" end="3"/>
                                            </p:txEl>
                                          </p:spTgt>
                                        </p:tgtEl>
                                        <p:attrNameLst>
                                          <p:attrName>ppt_w</p:attrName>
                                        </p:attrNameLst>
                                      </p:cBhvr>
                                      <p:tavLst>
                                        <p:tav tm="0">
                                          <p:val>
                                            <p:fltVal val="0"/>
                                          </p:val>
                                        </p:tav>
                                        <p:tav tm="100000">
                                          <p:val>
                                            <p:strVal val="#ppt_w"/>
                                          </p:val>
                                        </p:tav>
                                      </p:tavLst>
                                    </p:anim>
                                    <p:anim calcmode="lin" valueType="num">
                                      <p:cBhvr>
                                        <p:cTn id="33" dur="500" fill="hold"/>
                                        <p:tgtEl>
                                          <p:spTgt spid="28675">
                                            <p:txEl>
                                              <p:pRg st="3" end="3"/>
                                            </p:txEl>
                                          </p:spTgt>
                                        </p:tgtEl>
                                        <p:attrNameLst>
                                          <p:attrName>ppt_h</p:attrName>
                                        </p:attrNameLst>
                                      </p:cBhvr>
                                      <p:tavLst>
                                        <p:tav tm="0">
                                          <p:val>
                                            <p:fltVal val="0"/>
                                          </p:val>
                                        </p:tav>
                                        <p:tav tm="100000">
                                          <p:val>
                                            <p:strVal val="#ppt_h"/>
                                          </p:val>
                                        </p:tav>
                                      </p:tavLst>
                                    </p:anim>
                                    <p:animEffect transition="in" filter="fade">
                                      <p:cBhvr>
                                        <p:cTn id="34" dur="500"/>
                                        <p:tgtEl>
                                          <p:spTgt spid="28675">
                                            <p:txEl>
                                              <p:pRg st="3" end="3"/>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28675">
                                            <p:txEl>
                                              <p:pRg st="4" end="4"/>
                                            </p:txEl>
                                          </p:spTgt>
                                        </p:tgtEl>
                                        <p:attrNameLst>
                                          <p:attrName>style.visibility</p:attrName>
                                        </p:attrNameLst>
                                      </p:cBhvr>
                                      <p:to>
                                        <p:strVal val="visible"/>
                                      </p:to>
                                    </p:set>
                                    <p:anim calcmode="lin" valueType="num">
                                      <p:cBhvr>
                                        <p:cTn id="39" dur="500" fill="hold"/>
                                        <p:tgtEl>
                                          <p:spTgt spid="28675">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28675">
                                            <p:txEl>
                                              <p:pRg st="4" end="4"/>
                                            </p:txEl>
                                          </p:spTgt>
                                        </p:tgtEl>
                                        <p:attrNameLst>
                                          <p:attrName>ppt_h</p:attrName>
                                        </p:attrNameLst>
                                      </p:cBhvr>
                                      <p:tavLst>
                                        <p:tav tm="0">
                                          <p:val>
                                            <p:fltVal val="0"/>
                                          </p:val>
                                        </p:tav>
                                        <p:tav tm="100000">
                                          <p:val>
                                            <p:strVal val="#ppt_h"/>
                                          </p:val>
                                        </p:tav>
                                      </p:tavLst>
                                    </p:anim>
                                    <p:animEffect transition="in" filter="fade">
                                      <p:cBhvr>
                                        <p:cTn id="41" dur="500"/>
                                        <p:tgtEl>
                                          <p:spTgt spid="28675">
                                            <p:txEl>
                                              <p:pRg st="4" end="4"/>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53" presetClass="entr" presetSubtype="0" fill="hold" grpId="0" nodeType="clickEffect">
                                  <p:stCondLst>
                                    <p:cond delay="0"/>
                                  </p:stCondLst>
                                  <p:childTnLst>
                                    <p:set>
                                      <p:cBhvr>
                                        <p:cTn id="45" dur="1" fill="hold">
                                          <p:stCondLst>
                                            <p:cond delay="0"/>
                                          </p:stCondLst>
                                        </p:cTn>
                                        <p:tgtEl>
                                          <p:spTgt spid="28675">
                                            <p:txEl>
                                              <p:pRg st="5" end="5"/>
                                            </p:txEl>
                                          </p:spTgt>
                                        </p:tgtEl>
                                        <p:attrNameLst>
                                          <p:attrName>style.visibility</p:attrName>
                                        </p:attrNameLst>
                                      </p:cBhvr>
                                      <p:to>
                                        <p:strVal val="visible"/>
                                      </p:to>
                                    </p:set>
                                    <p:anim calcmode="lin" valueType="num">
                                      <p:cBhvr>
                                        <p:cTn id="46" dur="500" fill="hold"/>
                                        <p:tgtEl>
                                          <p:spTgt spid="28675">
                                            <p:txEl>
                                              <p:pRg st="5" end="5"/>
                                            </p:txEl>
                                          </p:spTgt>
                                        </p:tgtEl>
                                        <p:attrNameLst>
                                          <p:attrName>ppt_w</p:attrName>
                                        </p:attrNameLst>
                                      </p:cBhvr>
                                      <p:tavLst>
                                        <p:tav tm="0">
                                          <p:val>
                                            <p:fltVal val="0"/>
                                          </p:val>
                                        </p:tav>
                                        <p:tav tm="100000">
                                          <p:val>
                                            <p:strVal val="#ppt_w"/>
                                          </p:val>
                                        </p:tav>
                                      </p:tavLst>
                                    </p:anim>
                                    <p:anim calcmode="lin" valueType="num">
                                      <p:cBhvr>
                                        <p:cTn id="47" dur="500" fill="hold"/>
                                        <p:tgtEl>
                                          <p:spTgt spid="28675">
                                            <p:txEl>
                                              <p:pRg st="5" end="5"/>
                                            </p:txEl>
                                          </p:spTgt>
                                        </p:tgtEl>
                                        <p:attrNameLst>
                                          <p:attrName>ppt_h</p:attrName>
                                        </p:attrNameLst>
                                      </p:cBhvr>
                                      <p:tavLst>
                                        <p:tav tm="0">
                                          <p:val>
                                            <p:fltVal val="0"/>
                                          </p:val>
                                        </p:tav>
                                        <p:tav tm="100000">
                                          <p:val>
                                            <p:strVal val="#ppt_h"/>
                                          </p:val>
                                        </p:tav>
                                      </p:tavLst>
                                    </p:anim>
                                    <p:animEffect transition="in" filter="fade">
                                      <p:cBhvr>
                                        <p:cTn id="48" dur="500"/>
                                        <p:tgtEl>
                                          <p:spTgt spid="28675">
                                            <p:txEl>
                                              <p:pRg st="5" end="5"/>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53" presetClass="entr" presetSubtype="0" fill="hold" grpId="0" nodeType="clickEffect">
                                  <p:stCondLst>
                                    <p:cond delay="0"/>
                                  </p:stCondLst>
                                  <p:childTnLst>
                                    <p:set>
                                      <p:cBhvr>
                                        <p:cTn id="52" dur="1" fill="hold">
                                          <p:stCondLst>
                                            <p:cond delay="0"/>
                                          </p:stCondLst>
                                        </p:cTn>
                                        <p:tgtEl>
                                          <p:spTgt spid="28675">
                                            <p:txEl>
                                              <p:pRg st="6" end="6"/>
                                            </p:txEl>
                                          </p:spTgt>
                                        </p:tgtEl>
                                        <p:attrNameLst>
                                          <p:attrName>style.visibility</p:attrName>
                                        </p:attrNameLst>
                                      </p:cBhvr>
                                      <p:to>
                                        <p:strVal val="visible"/>
                                      </p:to>
                                    </p:set>
                                    <p:anim calcmode="lin" valueType="num">
                                      <p:cBhvr>
                                        <p:cTn id="53" dur="500" fill="hold"/>
                                        <p:tgtEl>
                                          <p:spTgt spid="28675">
                                            <p:txEl>
                                              <p:pRg st="6" end="6"/>
                                            </p:txEl>
                                          </p:spTgt>
                                        </p:tgtEl>
                                        <p:attrNameLst>
                                          <p:attrName>ppt_w</p:attrName>
                                        </p:attrNameLst>
                                      </p:cBhvr>
                                      <p:tavLst>
                                        <p:tav tm="0">
                                          <p:val>
                                            <p:fltVal val="0"/>
                                          </p:val>
                                        </p:tav>
                                        <p:tav tm="100000">
                                          <p:val>
                                            <p:strVal val="#ppt_w"/>
                                          </p:val>
                                        </p:tav>
                                      </p:tavLst>
                                    </p:anim>
                                    <p:anim calcmode="lin" valueType="num">
                                      <p:cBhvr>
                                        <p:cTn id="54" dur="500" fill="hold"/>
                                        <p:tgtEl>
                                          <p:spTgt spid="28675">
                                            <p:txEl>
                                              <p:pRg st="6" end="6"/>
                                            </p:txEl>
                                          </p:spTgt>
                                        </p:tgtEl>
                                        <p:attrNameLst>
                                          <p:attrName>ppt_h</p:attrName>
                                        </p:attrNameLst>
                                      </p:cBhvr>
                                      <p:tavLst>
                                        <p:tav tm="0">
                                          <p:val>
                                            <p:fltVal val="0"/>
                                          </p:val>
                                        </p:tav>
                                        <p:tav tm="100000">
                                          <p:val>
                                            <p:strVal val="#ppt_h"/>
                                          </p:val>
                                        </p:tav>
                                      </p:tavLst>
                                    </p:anim>
                                    <p:animEffect transition="in" filter="fade">
                                      <p:cBhvr>
                                        <p:cTn id="55" dur="500"/>
                                        <p:tgtEl>
                                          <p:spTgt spid="28675">
                                            <p:txEl>
                                              <p:pRg st="6" end="6"/>
                                            </p:txEl>
                                          </p:spTgt>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53" presetClass="entr" presetSubtype="0" fill="hold" grpId="0" nodeType="clickEffect">
                                  <p:stCondLst>
                                    <p:cond delay="0"/>
                                  </p:stCondLst>
                                  <p:childTnLst>
                                    <p:set>
                                      <p:cBhvr>
                                        <p:cTn id="59" dur="1" fill="hold">
                                          <p:stCondLst>
                                            <p:cond delay="0"/>
                                          </p:stCondLst>
                                        </p:cTn>
                                        <p:tgtEl>
                                          <p:spTgt spid="28675">
                                            <p:txEl>
                                              <p:pRg st="7" end="7"/>
                                            </p:txEl>
                                          </p:spTgt>
                                        </p:tgtEl>
                                        <p:attrNameLst>
                                          <p:attrName>style.visibility</p:attrName>
                                        </p:attrNameLst>
                                      </p:cBhvr>
                                      <p:to>
                                        <p:strVal val="visible"/>
                                      </p:to>
                                    </p:set>
                                    <p:anim calcmode="lin" valueType="num">
                                      <p:cBhvr>
                                        <p:cTn id="60" dur="500" fill="hold"/>
                                        <p:tgtEl>
                                          <p:spTgt spid="28675">
                                            <p:txEl>
                                              <p:pRg st="7" end="7"/>
                                            </p:txEl>
                                          </p:spTgt>
                                        </p:tgtEl>
                                        <p:attrNameLst>
                                          <p:attrName>ppt_w</p:attrName>
                                        </p:attrNameLst>
                                      </p:cBhvr>
                                      <p:tavLst>
                                        <p:tav tm="0">
                                          <p:val>
                                            <p:fltVal val="0"/>
                                          </p:val>
                                        </p:tav>
                                        <p:tav tm="100000">
                                          <p:val>
                                            <p:strVal val="#ppt_w"/>
                                          </p:val>
                                        </p:tav>
                                      </p:tavLst>
                                    </p:anim>
                                    <p:anim calcmode="lin" valueType="num">
                                      <p:cBhvr>
                                        <p:cTn id="61" dur="500" fill="hold"/>
                                        <p:tgtEl>
                                          <p:spTgt spid="28675">
                                            <p:txEl>
                                              <p:pRg st="7" end="7"/>
                                            </p:txEl>
                                          </p:spTgt>
                                        </p:tgtEl>
                                        <p:attrNameLst>
                                          <p:attrName>ppt_h</p:attrName>
                                        </p:attrNameLst>
                                      </p:cBhvr>
                                      <p:tavLst>
                                        <p:tav tm="0">
                                          <p:val>
                                            <p:fltVal val="0"/>
                                          </p:val>
                                        </p:tav>
                                        <p:tav tm="100000">
                                          <p:val>
                                            <p:strVal val="#ppt_h"/>
                                          </p:val>
                                        </p:tav>
                                      </p:tavLst>
                                    </p:anim>
                                    <p:animEffect transition="in" filter="fade">
                                      <p:cBhvr>
                                        <p:cTn id="62" dur="500"/>
                                        <p:tgtEl>
                                          <p:spTgt spid="28675">
                                            <p:txEl>
                                              <p:pRg st="7" end="7"/>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53" presetClass="entr" presetSubtype="0" fill="hold" grpId="0" nodeType="clickEffect">
                                  <p:stCondLst>
                                    <p:cond delay="0"/>
                                  </p:stCondLst>
                                  <p:childTnLst>
                                    <p:set>
                                      <p:cBhvr>
                                        <p:cTn id="66" dur="1" fill="hold">
                                          <p:stCondLst>
                                            <p:cond delay="0"/>
                                          </p:stCondLst>
                                        </p:cTn>
                                        <p:tgtEl>
                                          <p:spTgt spid="28675">
                                            <p:txEl>
                                              <p:pRg st="8" end="8"/>
                                            </p:txEl>
                                          </p:spTgt>
                                        </p:tgtEl>
                                        <p:attrNameLst>
                                          <p:attrName>style.visibility</p:attrName>
                                        </p:attrNameLst>
                                      </p:cBhvr>
                                      <p:to>
                                        <p:strVal val="visible"/>
                                      </p:to>
                                    </p:set>
                                    <p:anim calcmode="lin" valueType="num">
                                      <p:cBhvr>
                                        <p:cTn id="67" dur="500" fill="hold"/>
                                        <p:tgtEl>
                                          <p:spTgt spid="28675">
                                            <p:txEl>
                                              <p:pRg st="8" end="8"/>
                                            </p:txEl>
                                          </p:spTgt>
                                        </p:tgtEl>
                                        <p:attrNameLst>
                                          <p:attrName>ppt_w</p:attrName>
                                        </p:attrNameLst>
                                      </p:cBhvr>
                                      <p:tavLst>
                                        <p:tav tm="0">
                                          <p:val>
                                            <p:fltVal val="0"/>
                                          </p:val>
                                        </p:tav>
                                        <p:tav tm="100000">
                                          <p:val>
                                            <p:strVal val="#ppt_w"/>
                                          </p:val>
                                        </p:tav>
                                      </p:tavLst>
                                    </p:anim>
                                    <p:anim calcmode="lin" valueType="num">
                                      <p:cBhvr>
                                        <p:cTn id="68" dur="500" fill="hold"/>
                                        <p:tgtEl>
                                          <p:spTgt spid="28675">
                                            <p:txEl>
                                              <p:pRg st="8" end="8"/>
                                            </p:txEl>
                                          </p:spTgt>
                                        </p:tgtEl>
                                        <p:attrNameLst>
                                          <p:attrName>ppt_h</p:attrName>
                                        </p:attrNameLst>
                                      </p:cBhvr>
                                      <p:tavLst>
                                        <p:tav tm="0">
                                          <p:val>
                                            <p:fltVal val="0"/>
                                          </p:val>
                                        </p:tav>
                                        <p:tav tm="100000">
                                          <p:val>
                                            <p:strVal val="#ppt_h"/>
                                          </p:val>
                                        </p:tav>
                                      </p:tavLst>
                                    </p:anim>
                                    <p:animEffect transition="in" filter="fade">
                                      <p:cBhvr>
                                        <p:cTn id="69" dur="500"/>
                                        <p:tgtEl>
                                          <p:spTgt spid="28675">
                                            <p:txEl>
                                              <p:pRg st="8" end="8"/>
                                            </p:txEl>
                                          </p:spTgt>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53" presetClass="entr" presetSubtype="0" fill="hold" grpId="0" nodeType="clickEffect">
                                  <p:stCondLst>
                                    <p:cond delay="0"/>
                                  </p:stCondLst>
                                  <p:childTnLst>
                                    <p:set>
                                      <p:cBhvr>
                                        <p:cTn id="73" dur="1" fill="hold">
                                          <p:stCondLst>
                                            <p:cond delay="0"/>
                                          </p:stCondLst>
                                        </p:cTn>
                                        <p:tgtEl>
                                          <p:spTgt spid="28675">
                                            <p:txEl>
                                              <p:pRg st="9" end="9"/>
                                            </p:txEl>
                                          </p:spTgt>
                                        </p:tgtEl>
                                        <p:attrNameLst>
                                          <p:attrName>style.visibility</p:attrName>
                                        </p:attrNameLst>
                                      </p:cBhvr>
                                      <p:to>
                                        <p:strVal val="visible"/>
                                      </p:to>
                                    </p:set>
                                    <p:anim calcmode="lin" valueType="num">
                                      <p:cBhvr>
                                        <p:cTn id="74" dur="500" fill="hold"/>
                                        <p:tgtEl>
                                          <p:spTgt spid="28675">
                                            <p:txEl>
                                              <p:pRg st="9" end="9"/>
                                            </p:txEl>
                                          </p:spTgt>
                                        </p:tgtEl>
                                        <p:attrNameLst>
                                          <p:attrName>ppt_w</p:attrName>
                                        </p:attrNameLst>
                                      </p:cBhvr>
                                      <p:tavLst>
                                        <p:tav tm="0">
                                          <p:val>
                                            <p:fltVal val="0"/>
                                          </p:val>
                                        </p:tav>
                                        <p:tav tm="100000">
                                          <p:val>
                                            <p:strVal val="#ppt_w"/>
                                          </p:val>
                                        </p:tav>
                                      </p:tavLst>
                                    </p:anim>
                                    <p:anim calcmode="lin" valueType="num">
                                      <p:cBhvr>
                                        <p:cTn id="75" dur="500" fill="hold"/>
                                        <p:tgtEl>
                                          <p:spTgt spid="28675">
                                            <p:txEl>
                                              <p:pRg st="9" end="9"/>
                                            </p:txEl>
                                          </p:spTgt>
                                        </p:tgtEl>
                                        <p:attrNameLst>
                                          <p:attrName>ppt_h</p:attrName>
                                        </p:attrNameLst>
                                      </p:cBhvr>
                                      <p:tavLst>
                                        <p:tav tm="0">
                                          <p:val>
                                            <p:fltVal val="0"/>
                                          </p:val>
                                        </p:tav>
                                        <p:tav tm="100000">
                                          <p:val>
                                            <p:strVal val="#ppt_h"/>
                                          </p:val>
                                        </p:tav>
                                      </p:tavLst>
                                    </p:anim>
                                    <p:animEffect transition="in" filter="fade">
                                      <p:cBhvr>
                                        <p:cTn id="76" dur="500"/>
                                        <p:tgtEl>
                                          <p:spTgt spid="2867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P spid="28674" grpId="0"/>
    </p:bldLst>
  </p:timing>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9" name="Rectangle 3"/>
          <p:cNvSpPr>
            <a:spLocks noGrp="1" noChangeArrowheads="1"/>
          </p:cNvSpPr>
          <p:nvPr>
            <p:ph idx="1"/>
          </p:nvPr>
        </p:nvSpPr>
        <p:spPr/>
        <p:txBody>
          <a:bodyPr/>
          <a:lstStyle/>
          <a:p>
            <a:pPr algn="ctr" rtl="0" eaLnBrk="1" hangingPunct="1">
              <a:lnSpc>
                <a:spcPct val="90000"/>
              </a:lnSpc>
              <a:buFont typeface="Wingdings" pitchFamily="2" charset="2"/>
              <a:buNone/>
              <a:defRPr/>
            </a:pPr>
            <a:r>
              <a:rPr lang="en-US" sz="3600" b="1"/>
              <a:t>KAKI DIBALUT</a:t>
            </a:r>
          </a:p>
          <a:p>
            <a:pPr algn="l" rtl="0" eaLnBrk="1" hangingPunct="1">
              <a:lnSpc>
                <a:spcPct val="90000"/>
              </a:lnSpc>
              <a:defRPr/>
            </a:pPr>
            <a:endParaRPr lang="en-US" sz="3600" b="1"/>
          </a:p>
          <a:p>
            <a:pPr algn="l" rtl="0" eaLnBrk="1" hangingPunct="1">
              <a:lnSpc>
                <a:spcPct val="90000"/>
              </a:lnSpc>
              <a:defRPr/>
            </a:pPr>
            <a:r>
              <a:rPr lang="en-US" b="1"/>
              <a:t>Jika Tidak Dapat Bergerak</a:t>
            </a:r>
          </a:p>
          <a:p>
            <a:pPr algn="l" rtl="0" eaLnBrk="1" hangingPunct="1">
              <a:lnSpc>
                <a:spcPct val="90000"/>
              </a:lnSpc>
              <a:defRPr/>
            </a:pPr>
            <a:r>
              <a:rPr lang="en-US" b="1"/>
              <a:t>Solat Dalam Keadaan Kaki Mengadap Kiblat</a:t>
            </a:r>
          </a:p>
          <a:p>
            <a:pPr algn="l" rtl="0" eaLnBrk="1" hangingPunct="1">
              <a:lnSpc>
                <a:spcPct val="90000"/>
              </a:lnSpc>
              <a:defRPr/>
            </a:pPr>
            <a:r>
              <a:rPr lang="en-US" b="1"/>
              <a:t>Kepala Diangkat Tinggi Sedikit</a:t>
            </a:r>
          </a:p>
          <a:p>
            <a:pPr algn="l" rtl="0" eaLnBrk="1" hangingPunct="1">
              <a:lnSpc>
                <a:spcPct val="90000"/>
              </a:lnSpc>
              <a:defRPr/>
            </a:pPr>
            <a:r>
              <a:rPr lang="en-US" b="1"/>
              <a:t>Jika Tidak Mampu, Ikut Keupayaan</a:t>
            </a:r>
            <a:endParaRPr lang="ar-SA" b="1"/>
          </a:p>
          <a:p>
            <a:pPr algn="l" rtl="0" eaLnBrk="1" hangingPunct="1">
              <a:lnSpc>
                <a:spcPct val="90000"/>
              </a:lnSpc>
              <a:defRPr/>
            </a:pPr>
            <a:r>
              <a:rPr lang="en-US" b="1"/>
              <a:t>Dengan Isyarat Mata Atau Kepala</a:t>
            </a:r>
          </a:p>
        </p:txBody>
      </p:sp>
      <p:sp>
        <p:nvSpPr>
          <p:cNvPr id="5" name="Footer Placeholder 4"/>
          <p:cNvSpPr>
            <a:spLocks noGrp="1"/>
          </p:cNvSpPr>
          <p:nvPr>
            <p:ph type="ftr" sz="quarter" idx="11"/>
          </p:nvPr>
        </p:nvSpPr>
        <p:spPr/>
        <p:txBody>
          <a:bodyPr/>
          <a:lstStyle/>
          <a:p>
            <a:pPr>
              <a:defRPr/>
            </a:pPr>
            <a:r>
              <a:rPr lang="en-US"/>
              <a:t>PUSAT PENGAJIAN SYARIAH FAKULTI PENGAJIAN KONTEMPORI ISLAM UNIVERSITI  SULTAN ZAINAL ABIDIN</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 calcmode="lin" valueType="num">
                                      <p:cBhvr>
                                        <p:cTn id="7" dur="500" fill="hold"/>
                                        <p:tgtEl>
                                          <p:spTgt spid="2969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969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9699">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29699">
                                            <p:txEl>
                                              <p:pRg st="2" end="2"/>
                                            </p:txEl>
                                          </p:spTgt>
                                        </p:tgtEl>
                                        <p:attrNameLst>
                                          <p:attrName>style.visibility</p:attrName>
                                        </p:attrNameLst>
                                      </p:cBhvr>
                                      <p:to>
                                        <p:strVal val="visible"/>
                                      </p:to>
                                    </p:set>
                                    <p:anim calcmode="lin" valueType="num">
                                      <p:cBhvr>
                                        <p:cTn id="14" dur="500" fill="hold"/>
                                        <p:tgtEl>
                                          <p:spTgt spid="29699">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9699">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9699">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29699">
                                            <p:txEl>
                                              <p:pRg st="3" end="3"/>
                                            </p:txEl>
                                          </p:spTgt>
                                        </p:tgtEl>
                                        <p:attrNameLst>
                                          <p:attrName>style.visibility</p:attrName>
                                        </p:attrNameLst>
                                      </p:cBhvr>
                                      <p:to>
                                        <p:strVal val="visible"/>
                                      </p:to>
                                    </p:set>
                                    <p:anim calcmode="lin" valueType="num">
                                      <p:cBhvr>
                                        <p:cTn id="21" dur="500" fill="hold"/>
                                        <p:tgtEl>
                                          <p:spTgt spid="29699">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9699">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9699">
                                            <p:txEl>
                                              <p:pRg st="3" end="3"/>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29699">
                                            <p:txEl>
                                              <p:pRg st="4" end="4"/>
                                            </p:txEl>
                                          </p:spTgt>
                                        </p:tgtEl>
                                        <p:attrNameLst>
                                          <p:attrName>style.visibility</p:attrName>
                                        </p:attrNameLst>
                                      </p:cBhvr>
                                      <p:to>
                                        <p:strVal val="visible"/>
                                      </p:to>
                                    </p:set>
                                    <p:anim calcmode="lin" valueType="num">
                                      <p:cBhvr>
                                        <p:cTn id="28" dur="500" fill="hold"/>
                                        <p:tgtEl>
                                          <p:spTgt spid="29699">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9699">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9699">
                                            <p:txEl>
                                              <p:pRg st="4" end="4"/>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29699">
                                            <p:txEl>
                                              <p:pRg st="5" end="5"/>
                                            </p:txEl>
                                          </p:spTgt>
                                        </p:tgtEl>
                                        <p:attrNameLst>
                                          <p:attrName>style.visibility</p:attrName>
                                        </p:attrNameLst>
                                      </p:cBhvr>
                                      <p:to>
                                        <p:strVal val="visible"/>
                                      </p:to>
                                    </p:set>
                                    <p:anim calcmode="lin" valueType="num">
                                      <p:cBhvr>
                                        <p:cTn id="35" dur="500" fill="hold"/>
                                        <p:tgtEl>
                                          <p:spTgt spid="29699">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29699">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29699">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29699">
                                            <p:txEl>
                                              <p:pRg st="6" end="6"/>
                                            </p:txEl>
                                          </p:spTgt>
                                        </p:tgtEl>
                                        <p:attrNameLst>
                                          <p:attrName>style.visibility</p:attrName>
                                        </p:attrNameLst>
                                      </p:cBhvr>
                                      <p:to>
                                        <p:strVal val="visible"/>
                                      </p:to>
                                    </p:set>
                                    <p:anim calcmode="lin" valueType="num">
                                      <p:cBhvr>
                                        <p:cTn id="42" dur="500" fill="hold"/>
                                        <p:tgtEl>
                                          <p:spTgt spid="29699">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29699">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296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1" name="Picture 4" descr="Kaki berbalut"/>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1979712" y="1700808"/>
            <a:ext cx="5472608" cy="3960440"/>
          </a:xfrm>
          <a:noFill/>
          <a:extLst>
            <a:ext uri="{909E8E84-426E-40DD-AFC4-6F175D3DCCD1}">
              <a14:hiddenFill xmlns:a14="http://schemas.microsoft.com/office/drawing/2010/main">
                <a:solidFill>
                  <a:srgbClr val="FFFFFF"/>
                </a:solidFill>
              </a14:hiddenFill>
            </a:ext>
          </a:extLst>
        </p:spPr>
      </p:pic>
      <p:sp>
        <p:nvSpPr>
          <p:cNvPr id="6" name="Footer Placeholder 5"/>
          <p:cNvSpPr>
            <a:spLocks noGrp="1"/>
          </p:cNvSpPr>
          <p:nvPr>
            <p:ph type="ftr" sz="quarter" idx="11"/>
          </p:nvPr>
        </p:nvSpPr>
        <p:spPr/>
        <p:txBody>
          <a:bodyPr/>
          <a:lstStyle/>
          <a:p>
            <a:pPr>
              <a:defRPr/>
            </a:pPr>
            <a:r>
              <a:rPr lang="en-US"/>
              <a:t>PUSAT PENGAJIAN SYARIAH FAKULTI PENGAJIAN KONTEMPORI ISLAM UNIVERSITI  SULTAN ZAINAL ABIDIN</a:t>
            </a:r>
          </a:p>
        </p:txBody>
      </p:sp>
      <p:sp>
        <p:nvSpPr>
          <p:cNvPr id="59394" name="Rectangle 2"/>
          <p:cNvSpPr>
            <a:spLocks noGrp="1" noChangeArrowheads="1"/>
          </p:cNvSpPr>
          <p:nvPr>
            <p:ph type="title"/>
          </p:nvPr>
        </p:nvSpPr>
        <p:spPr/>
        <p:txBody>
          <a:bodyPr/>
          <a:lstStyle/>
          <a:p>
            <a:pPr algn="ctr" eaLnBrk="1" hangingPunct="1">
              <a:defRPr/>
            </a:pPr>
            <a:r>
              <a:rPr lang="en-US" sz="4000" b="1" dirty="0"/>
              <a:t>KAKI BERBALUT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p:txBody>
          <a:bodyPr/>
          <a:lstStyle/>
          <a:p>
            <a:pPr algn="l" rtl="0" eaLnBrk="1" hangingPunct="1">
              <a:defRPr/>
            </a:pPr>
            <a:endParaRPr lang="en-US" b="1"/>
          </a:p>
          <a:p>
            <a:pPr algn="l" rtl="0" eaLnBrk="1" hangingPunct="1">
              <a:defRPr/>
            </a:pPr>
            <a:r>
              <a:rPr lang="en-US" b="1"/>
              <a:t>Bersuci Dari Hadas – Spt Mandi, Berwuduk Atau Bertayammum</a:t>
            </a:r>
          </a:p>
          <a:p>
            <a:pPr algn="l" rtl="0" eaLnBrk="1" hangingPunct="1">
              <a:defRPr/>
            </a:pPr>
            <a:r>
              <a:rPr lang="en-US" b="1"/>
              <a:t>Bersuci Dari Najis – Samada Pada Badan, Pakaian Dan Tempat</a:t>
            </a:r>
          </a:p>
        </p:txBody>
      </p:sp>
      <p:sp>
        <p:nvSpPr>
          <p:cNvPr id="6" name="Footer Placeholder 5"/>
          <p:cNvSpPr>
            <a:spLocks noGrp="1"/>
          </p:cNvSpPr>
          <p:nvPr>
            <p:ph type="ftr" sz="quarter" idx="11"/>
          </p:nvPr>
        </p:nvSpPr>
        <p:spPr/>
        <p:txBody>
          <a:bodyPr/>
          <a:lstStyle/>
          <a:p>
            <a:pPr>
              <a:defRPr/>
            </a:pPr>
            <a:r>
              <a:rPr lang="en-US"/>
              <a:t>PUSAT PENGAJIAN SYARIAH FAKULTI PENGAJIAN KONTEMPORI ISLAM UNIVERSITI  SULTAN ZAINAL ABIDIN</a:t>
            </a:r>
          </a:p>
        </p:txBody>
      </p:sp>
      <p:sp>
        <p:nvSpPr>
          <p:cNvPr id="7170" name="Rectangle 2"/>
          <p:cNvSpPr>
            <a:spLocks noGrp="1" noChangeArrowheads="1"/>
          </p:cNvSpPr>
          <p:nvPr>
            <p:ph type="title"/>
          </p:nvPr>
        </p:nvSpPr>
        <p:spPr/>
        <p:txBody>
          <a:bodyPr>
            <a:normAutofit fontScale="90000"/>
          </a:bodyPr>
          <a:lstStyle/>
          <a:p>
            <a:pPr algn="ctr" rtl="0" eaLnBrk="1" hangingPunct="1">
              <a:defRPr/>
            </a:pPr>
            <a:r>
              <a:rPr lang="en-US" sz="4000" b="1" dirty="0"/>
              <a:t>PANDUAN BERSUCI BAGI PESAKIT</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768" decel="100000"/>
                                        <p:tgtEl>
                                          <p:spTgt spid="7170"/>
                                        </p:tgtEl>
                                      </p:cBhvr>
                                    </p:animEffect>
                                    <p:animScale>
                                      <p:cBhvr>
                                        <p:cTn id="8" dur="768" decel="100000"/>
                                        <p:tgtEl>
                                          <p:spTgt spid="7170"/>
                                        </p:tgtEl>
                                      </p:cBhvr>
                                      <p:from x="10000" y="10000"/>
                                      <p:to x="200000" y="450000"/>
                                    </p:animScale>
                                    <p:animScale>
                                      <p:cBhvr>
                                        <p:cTn id="9" dur="1230" accel="100000" fill="hold">
                                          <p:stCondLst>
                                            <p:cond delay="768"/>
                                          </p:stCondLst>
                                        </p:cTn>
                                        <p:tgtEl>
                                          <p:spTgt spid="7170"/>
                                        </p:tgtEl>
                                      </p:cBhvr>
                                      <p:from x="200000" y="450000"/>
                                      <p:to x="100000" y="100000"/>
                                    </p:animScale>
                                    <p:set>
                                      <p:cBhvr>
                                        <p:cTn id="10" dur="768" fill="hold"/>
                                        <p:tgtEl>
                                          <p:spTgt spid="7170"/>
                                        </p:tgtEl>
                                        <p:attrNameLst>
                                          <p:attrName>ppt_x</p:attrName>
                                        </p:attrNameLst>
                                      </p:cBhvr>
                                      <p:to>
                                        <p:strVal val="(0.5)"/>
                                      </p:to>
                                    </p:set>
                                    <p:anim from="(0.5)" to="(#ppt_x)" calcmode="lin" valueType="num">
                                      <p:cBhvr>
                                        <p:cTn id="11" dur="1230" accel="100000" fill="hold">
                                          <p:stCondLst>
                                            <p:cond delay="768"/>
                                          </p:stCondLst>
                                        </p:cTn>
                                        <p:tgtEl>
                                          <p:spTgt spid="7170"/>
                                        </p:tgtEl>
                                        <p:attrNameLst>
                                          <p:attrName>ppt_x</p:attrName>
                                        </p:attrNameLst>
                                      </p:cBhvr>
                                    </p:anim>
                                    <p:set>
                                      <p:cBhvr>
                                        <p:cTn id="12" dur="768" fill="hold"/>
                                        <p:tgtEl>
                                          <p:spTgt spid="7170"/>
                                        </p:tgtEl>
                                        <p:attrNameLst>
                                          <p:attrName>ppt_y</p:attrName>
                                        </p:attrNameLst>
                                      </p:cBhvr>
                                      <p:to>
                                        <p:strVal val="(#ppt_y+0.4)"/>
                                      </p:to>
                                    </p:set>
                                    <p:anim from="(#ppt_y+0.4)" to="(#ppt_y)" calcmode="lin" valueType="num">
                                      <p:cBhvr>
                                        <p:cTn id="13" dur="1230" accel="100000" fill="hold">
                                          <p:stCondLst>
                                            <p:cond delay="768"/>
                                          </p:stCondLst>
                                        </p:cTn>
                                        <p:tgtEl>
                                          <p:spTgt spid="7170"/>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7171">
                                            <p:txEl>
                                              <p:pRg st="1" end="1"/>
                                            </p:txEl>
                                          </p:spTgt>
                                        </p:tgtEl>
                                        <p:attrNameLst>
                                          <p:attrName>style.visibility</p:attrName>
                                        </p:attrNameLst>
                                      </p:cBhvr>
                                      <p:to>
                                        <p:strVal val="visible"/>
                                      </p:to>
                                    </p:set>
                                    <p:anim calcmode="lin" valueType="num">
                                      <p:cBhvr>
                                        <p:cTn id="18" dur="500" fill="hold"/>
                                        <p:tgtEl>
                                          <p:spTgt spid="7171">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7171">
                                            <p:txEl>
                                              <p:pRg st="1" end="1"/>
                                            </p:txEl>
                                          </p:spTgt>
                                        </p:tgtEl>
                                        <p:attrNameLst>
                                          <p:attrName>ppt_h</p:attrName>
                                        </p:attrNameLst>
                                      </p:cBhvr>
                                      <p:tavLst>
                                        <p:tav tm="0">
                                          <p:val>
                                            <p:fltVal val="0"/>
                                          </p:val>
                                        </p:tav>
                                        <p:tav tm="100000">
                                          <p:val>
                                            <p:strVal val="#ppt_h"/>
                                          </p:val>
                                        </p:tav>
                                      </p:tavLst>
                                    </p:anim>
                                    <p:animEffect transition="in" filter="fade">
                                      <p:cBhvr>
                                        <p:cTn id="20" dur="500"/>
                                        <p:tgtEl>
                                          <p:spTgt spid="7171">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7171">
                                            <p:txEl>
                                              <p:pRg st="2" end="2"/>
                                            </p:txEl>
                                          </p:spTgt>
                                        </p:tgtEl>
                                        <p:attrNameLst>
                                          <p:attrName>style.visibility</p:attrName>
                                        </p:attrNameLst>
                                      </p:cBhvr>
                                      <p:to>
                                        <p:strVal val="visible"/>
                                      </p:to>
                                    </p:set>
                                    <p:anim calcmode="lin" valueType="num">
                                      <p:cBhvr>
                                        <p:cTn id="25" dur="500" fill="hold"/>
                                        <p:tgtEl>
                                          <p:spTgt spid="7171">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7171">
                                            <p:txEl>
                                              <p:pRg st="2" end="2"/>
                                            </p:txEl>
                                          </p:spTgt>
                                        </p:tgtEl>
                                        <p:attrNameLst>
                                          <p:attrName>ppt_h</p:attrName>
                                        </p:attrNameLst>
                                      </p:cBhvr>
                                      <p:tavLst>
                                        <p:tav tm="0">
                                          <p:val>
                                            <p:fltVal val="0"/>
                                          </p:val>
                                        </p:tav>
                                        <p:tav tm="100000">
                                          <p:val>
                                            <p:strVal val="#ppt_h"/>
                                          </p:val>
                                        </p:tav>
                                      </p:tavLst>
                                    </p:anim>
                                    <p:animEffect transition="in" filter="fade">
                                      <p:cBhvr>
                                        <p:cTn id="27" dur="500"/>
                                        <p:tgtEl>
                                          <p:spTgt spid="71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P spid="7170" grpId="0"/>
    </p:bldLst>
  </p:timing>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3" name="Rectangle 3"/>
          <p:cNvSpPr>
            <a:spLocks noGrp="1" noChangeArrowheads="1"/>
          </p:cNvSpPr>
          <p:nvPr>
            <p:ph idx="1"/>
          </p:nvPr>
        </p:nvSpPr>
        <p:spPr/>
        <p:txBody>
          <a:bodyPr/>
          <a:lstStyle/>
          <a:p>
            <a:pPr algn="ctr" rtl="0" eaLnBrk="1" hangingPunct="1">
              <a:buFont typeface="Wingdings" pitchFamily="2" charset="2"/>
              <a:buNone/>
              <a:defRPr/>
            </a:pPr>
            <a:r>
              <a:rPr lang="en-US" sz="3600" b="1"/>
              <a:t>KAKI DAN TANGAN BERBALUT</a:t>
            </a:r>
          </a:p>
          <a:p>
            <a:pPr algn="l" rtl="0" eaLnBrk="1" hangingPunct="1">
              <a:defRPr/>
            </a:pPr>
            <a:endParaRPr lang="en-US" b="1"/>
          </a:p>
          <a:p>
            <a:pPr algn="l" rtl="0" eaLnBrk="1" hangingPunct="1">
              <a:defRPr/>
            </a:pPr>
            <a:r>
              <a:rPr lang="en-US" b="1"/>
              <a:t>Solat Dalam Keadaan  Duduk</a:t>
            </a:r>
          </a:p>
          <a:p>
            <a:pPr algn="l" rtl="0" eaLnBrk="1" hangingPunct="1">
              <a:defRPr/>
            </a:pPr>
            <a:r>
              <a:rPr lang="en-US" b="1"/>
              <a:t>Boleh Duduk Di Atas Kerusi Mengadap Kiblat</a:t>
            </a:r>
          </a:p>
          <a:p>
            <a:pPr algn="l" rtl="0" eaLnBrk="1" hangingPunct="1">
              <a:defRPr/>
            </a:pPr>
            <a:r>
              <a:rPr lang="en-US" b="1"/>
              <a:t>Isyarat Kepala Ketika Rukuk Dan Sujud</a:t>
            </a:r>
          </a:p>
        </p:txBody>
      </p:sp>
      <p:sp>
        <p:nvSpPr>
          <p:cNvPr id="5" name="Footer Placeholder 4"/>
          <p:cNvSpPr>
            <a:spLocks noGrp="1"/>
          </p:cNvSpPr>
          <p:nvPr>
            <p:ph type="ftr" sz="quarter" idx="11"/>
          </p:nvPr>
        </p:nvSpPr>
        <p:spPr/>
        <p:txBody>
          <a:bodyPr/>
          <a:lstStyle/>
          <a:p>
            <a:pPr>
              <a:defRPr/>
            </a:pPr>
            <a:r>
              <a:rPr lang="en-US"/>
              <a:t>PUSAT PENGAJIAN SYARIAH FAKULTI PENGAJIAN KONTEMPORI ISLAM UNIVERSITI  SULTAN ZAINAL ABIDIN</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p:cTn id="7" dur="500" fill="hold"/>
                                        <p:tgtEl>
                                          <p:spTgt spid="3072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072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072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0723">
                                            <p:txEl>
                                              <p:pRg st="2" end="2"/>
                                            </p:txEl>
                                          </p:spTgt>
                                        </p:tgtEl>
                                        <p:attrNameLst>
                                          <p:attrName>style.visibility</p:attrName>
                                        </p:attrNameLst>
                                      </p:cBhvr>
                                      <p:to>
                                        <p:strVal val="visible"/>
                                      </p:to>
                                    </p:set>
                                    <p:anim calcmode="lin" valueType="num">
                                      <p:cBhvr>
                                        <p:cTn id="14" dur="500" fill="hold"/>
                                        <p:tgtEl>
                                          <p:spTgt spid="3072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072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0723">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30723">
                                            <p:txEl>
                                              <p:pRg st="3" end="3"/>
                                            </p:txEl>
                                          </p:spTgt>
                                        </p:tgtEl>
                                        <p:attrNameLst>
                                          <p:attrName>style.visibility</p:attrName>
                                        </p:attrNameLst>
                                      </p:cBhvr>
                                      <p:to>
                                        <p:strVal val="visible"/>
                                      </p:to>
                                    </p:set>
                                    <p:anim calcmode="lin" valueType="num">
                                      <p:cBhvr>
                                        <p:cTn id="21" dur="500" fill="hold"/>
                                        <p:tgtEl>
                                          <p:spTgt spid="3072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072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0723">
                                            <p:txEl>
                                              <p:pRg st="3" end="3"/>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30723">
                                            <p:txEl>
                                              <p:pRg st="4" end="4"/>
                                            </p:txEl>
                                          </p:spTgt>
                                        </p:tgtEl>
                                        <p:attrNameLst>
                                          <p:attrName>style.visibility</p:attrName>
                                        </p:attrNameLst>
                                      </p:cBhvr>
                                      <p:to>
                                        <p:strVal val="visible"/>
                                      </p:to>
                                    </p:set>
                                    <p:anim calcmode="lin" valueType="num">
                                      <p:cBhvr>
                                        <p:cTn id="28" dur="500" fill="hold"/>
                                        <p:tgtEl>
                                          <p:spTgt spid="3072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072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07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9" name="Picture 4" descr="kaki dan tangan berbalut"/>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1475656" y="1628800"/>
            <a:ext cx="5688632" cy="4032448"/>
          </a:xfrm>
          <a:noFill/>
          <a:extLst>
            <a:ext uri="{909E8E84-426E-40DD-AFC4-6F175D3DCCD1}">
              <a14:hiddenFill xmlns:a14="http://schemas.microsoft.com/office/drawing/2010/main">
                <a:solidFill>
                  <a:srgbClr val="FFFFFF"/>
                </a:solidFill>
              </a14:hiddenFill>
            </a:ext>
          </a:extLst>
        </p:spPr>
      </p:pic>
      <p:sp>
        <p:nvSpPr>
          <p:cNvPr id="6" name="Footer Placeholder 5"/>
          <p:cNvSpPr>
            <a:spLocks noGrp="1"/>
          </p:cNvSpPr>
          <p:nvPr>
            <p:ph type="ftr" sz="quarter" idx="11"/>
          </p:nvPr>
        </p:nvSpPr>
        <p:spPr/>
        <p:txBody>
          <a:bodyPr/>
          <a:lstStyle/>
          <a:p>
            <a:pPr>
              <a:defRPr/>
            </a:pPr>
            <a:r>
              <a:rPr lang="en-US"/>
              <a:t>PUSAT PENGAJIAN SYARIAH FAKULTI PENGAJIAN KONTEMPORI ISLAM UNIVERSITI  SULTAN ZAINAL ABIDIN</a:t>
            </a:r>
          </a:p>
        </p:txBody>
      </p:sp>
      <p:sp>
        <p:nvSpPr>
          <p:cNvPr id="60418" name="Rectangle 2"/>
          <p:cNvSpPr>
            <a:spLocks noGrp="1" noChangeArrowheads="1"/>
          </p:cNvSpPr>
          <p:nvPr>
            <p:ph type="title"/>
          </p:nvPr>
        </p:nvSpPr>
        <p:spPr/>
        <p:txBody>
          <a:bodyPr/>
          <a:lstStyle/>
          <a:p>
            <a:pPr eaLnBrk="1" hangingPunct="1">
              <a:defRPr/>
            </a:pPr>
            <a:r>
              <a:rPr lang="en-US" sz="4000" b="1"/>
              <a:t>KAKI DAN TANGAN BERBALUT</a:t>
            </a:r>
            <a:r>
              <a:rPr lang="en-US" sz="4000"/>
              <a:t> </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7" name="Rectangle 3"/>
          <p:cNvSpPr>
            <a:spLocks noGrp="1" noChangeArrowheads="1"/>
          </p:cNvSpPr>
          <p:nvPr>
            <p:ph idx="1"/>
          </p:nvPr>
        </p:nvSpPr>
        <p:spPr/>
        <p:txBody>
          <a:bodyPr/>
          <a:lstStyle/>
          <a:p>
            <a:pPr algn="ctr" rtl="0" eaLnBrk="1" hangingPunct="1">
              <a:lnSpc>
                <a:spcPct val="80000"/>
              </a:lnSpc>
              <a:buFont typeface="Wingdings" pitchFamily="2" charset="2"/>
              <a:buNone/>
              <a:defRPr/>
            </a:pPr>
            <a:r>
              <a:rPr lang="en-US" sz="3600" b="1"/>
              <a:t>BALUTAN PADA TANGAN KIRI DAN KAKI KIRI</a:t>
            </a:r>
          </a:p>
          <a:p>
            <a:pPr eaLnBrk="1" hangingPunct="1">
              <a:lnSpc>
                <a:spcPct val="80000"/>
              </a:lnSpc>
              <a:defRPr/>
            </a:pPr>
            <a:endParaRPr lang="en-US" sz="3600" b="1"/>
          </a:p>
          <a:p>
            <a:pPr algn="l" rtl="0" eaLnBrk="1" hangingPunct="1">
              <a:lnSpc>
                <a:spcPct val="80000"/>
              </a:lnSpc>
              <a:defRPr/>
            </a:pPr>
            <a:r>
              <a:rPr lang="en-US" sz="2800" b="1"/>
              <a:t>Solat Dalam Keadaan Duduk</a:t>
            </a:r>
          </a:p>
          <a:p>
            <a:pPr algn="l" rtl="0" eaLnBrk="1" hangingPunct="1">
              <a:lnSpc>
                <a:spcPct val="80000"/>
              </a:lnSpc>
              <a:defRPr/>
            </a:pPr>
            <a:r>
              <a:rPr lang="en-US" sz="2800" b="1"/>
              <a:t>Boleh Duduk Atas Kerusi Mengadap Kiblat</a:t>
            </a:r>
          </a:p>
          <a:p>
            <a:pPr algn="l" rtl="0" eaLnBrk="1" hangingPunct="1">
              <a:lnSpc>
                <a:spcPct val="80000"/>
              </a:lnSpc>
              <a:defRPr/>
            </a:pPr>
            <a:r>
              <a:rPr lang="en-US" sz="2800" b="1"/>
              <a:t>Isyarat Ketika Rukuk Dan Sujud</a:t>
            </a:r>
          </a:p>
          <a:p>
            <a:pPr algn="l" rtl="0" eaLnBrk="1" hangingPunct="1">
              <a:lnSpc>
                <a:spcPct val="80000"/>
              </a:lnSpc>
              <a:defRPr/>
            </a:pPr>
            <a:r>
              <a:rPr lang="en-US" sz="2800" b="1"/>
              <a:t>Jika Tidak Dapat Duduk, Solat Dalam Keadaan Baring</a:t>
            </a:r>
          </a:p>
          <a:p>
            <a:pPr algn="l" rtl="0" eaLnBrk="1" hangingPunct="1">
              <a:lnSpc>
                <a:spcPct val="80000"/>
              </a:lnSpc>
              <a:defRPr/>
            </a:pPr>
            <a:r>
              <a:rPr lang="en-US" sz="2800" b="1"/>
              <a:t>Kaki Mengadap Kiblat</a:t>
            </a:r>
          </a:p>
          <a:p>
            <a:pPr algn="l" rtl="0" eaLnBrk="1" hangingPunct="1">
              <a:lnSpc>
                <a:spcPct val="80000"/>
              </a:lnSpc>
              <a:defRPr/>
            </a:pPr>
            <a:r>
              <a:rPr lang="en-US" sz="2800" b="1"/>
              <a:t>Kepala Diangkatkan Sedikit.</a:t>
            </a:r>
          </a:p>
          <a:p>
            <a:pPr eaLnBrk="1" hangingPunct="1">
              <a:lnSpc>
                <a:spcPct val="80000"/>
              </a:lnSpc>
              <a:defRPr/>
            </a:pPr>
            <a:endParaRPr lang="en-US" sz="2800" b="1"/>
          </a:p>
          <a:p>
            <a:pPr eaLnBrk="1" hangingPunct="1">
              <a:lnSpc>
                <a:spcPct val="80000"/>
              </a:lnSpc>
              <a:defRPr/>
            </a:pPr>
            <a:endParaRPr lang="en-US" sz="2800"/>
          </a:p>
        </p:txBody>
      </p:sp>
      <p:sp>
        <p:nvSpPr>
          <p:cNvPr id="5" name="Footer Placeholder 4"/>
          <p:cNvSpPr>
            <a:spLocks noGrp="1"/>
          </p:cNvSpPr>
          <p:nvPr>
            <p:ph type="ftr" sz="quarter" idx="11"/>
          </p:nvPr>
        </p:nvSpPr>
        <p:spPr/>
        <p:txBody>
          <a:bodyPr/>
          <a:lstStyle/>
          <a:p>
            <a:pPr>
              <a:defRPr/>
            </a:pPr>
            <a:r>
              <a:rPr lang="en-US"/>
              <a:t>PUSAT PENGAJIAN SYARIAH FAKULTI PENGAJIAN KONTEMPORI ISLAM UNIVERSITI  SULTAN ZAINAL ABIDIN</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 calcmode="lin" valueType="num">
                                      <p:cBhvr>
                                        <p:cTn id="7" dur="500" fill="hold"/>
                                        <p:tgtEl>
                                          <p:spTgt spid="3174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174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1747">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1747">
                                            <p:txEl>
                                              <p:pRg st="2" end="2"/>
                                            </p:txEl>
                                          </p:spTgt>
                                        </p:tgtEl>
                                        <p:attrNameLst>
                                          <p:attrName>style.visibility</p:attrName>
                                        </p:attrNameLst>
                                      </p:cBhvr>
                                      <p:to>
                                        <p:strVal val="visible"/>
                                      </p:to>
                                    </p:set>
                                    <p:anim calcmode="lin" valueType="num">
                                      <p:cBhvr>
                                        <p:cTn id="14" dur="500" fill="hold"/>
                                        <p:tgtEl>
                                          <p:spTgt spid="31747">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1747">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1747">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31747">
                                            <p:txEl>
                                              <p:pRg st="3" end="3"/>
                                            </p:txEl>
                                          </p:spTgt>
                                        </p:tgtEl>
                                        <p:attrNameLst>
                                          <p:attrName>style.visibility</p:attrName>
                                        </p:attrNameLst>
                                      </p:cBhvr>
                                      <p:to>
                                        <p:strVal val="visible"/>
                                      </p:to>
                                    </p:set>
                                    <p:anim calcmode="lin" valueType="num">
                                      <p:cBhvr>
                                        <p:cTn id="21" dur="500" fill="hold"/>
                                        <p:tgtEl>
                                          <p:spTgt spid="31747">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1747">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1747">
                                            <p:txEl>
                                              <p:pRg st="3" end="3"/>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31747">
                                            <p:txEl>
                                              <p:pRg st="4" end="4"/>
                                            </p:txEl>
                                          </p:spTgt>
                                        </p:tgtEl>
                                        <p:attrNameLst>
                                          <p:attrName>style.visibility</p:attrName>
                                        </p:attrNameLst>
                                      </p:cBhvr>
                                      <p:to>
                                        <p:strVal val="visible"/>
                                      </p:to>
                                    </p:set>
                                    <p:anim calcmode="lin" valueType="num">
                                      <p:cBhvr>
                                        <p:cTn id="28" dur="500" fill="hold"/>
                                        <p:tgtEl>
                                          <p:spTgt spid="31747">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1747">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1747">
                                            <p:txEl>
                                              <p:pRg st="4" end="4"/>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31747">
                                            <p:txEl>
                                              <p:pRg st="5" end="5"/>
                                            </p:txEl>
                                          </p:spTgt>
                                        </p:tgtEl>
                                        <p:attrNameLst>
                                          <p:attrName>style.visibility</p:attrName>
                                        </p:attrNameLst>
                                      </p:cBhvr>
                                      <p:to>
                                        <p:strVal val="visible"/>
                                      </p:to>
                                    </p:set>
                                    <p:anim calcmode="lin" valueType="num">
                                      <p:cBhvr>
                                        <p:cTn id="35" dur="500" fill="hold"/>
                                        <p:tgtEl>
                                          <p:spTgt spid="31747">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31747">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31747">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31747">
                                            <p:txEl>
                                              <p:pRg st="6" end="6"/>
                                            </p:txEl>
                                          </p:spTgt>
                                        </p:tgtEl>
                                        <p:attrNameLst>
                                          <p:attrName>style.visibility</p:attrName>
                                        </p:attrNameLst>
                                      </p:cBhvr>
                                      <p:to>
                                        <p:strVal val="visible"/>
                                      </p:to>
                                    </p:set>
                                    <p:anim calcmode="lin" valueType="num">
                                      <p:cBhvr>
                                        <p:cTn id="42" dur="500" fill="hold"/>
                                        <p:tgtEl>
                                          <p:spTgt spid="31747">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31747">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31747">
                                            <p:txEl>
                                              <p:pRg st="6" end="6"/>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31747">
                                            <p:txEl>
                                              <p:pRg st="7" end="7"/>
                                            </p:txEl>
                                          </p:spTgt>
                                        </p:tgtEl>
                                        <p:attrNameLst>
                                          <p:attrName>style.visibility</p:attrName>
                                        </p:attrNameLst>
                                      </p:cBhvr>
                                      <p:to>
                                        <p:strVal val="visible"/>
                                      </p:to>
                                    </p:set>
                                    <p:anim calcmode="lin" valueType="num">
                                      <p:cBhvr>
                                        <p:cTn id="49" dur="500" fill="hold"/>
                                        <p:tgtEl>
                                          <p:spTgt spid="31747">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31747">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3174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7" name="Picture 4" descr="Balutan pada tangan"/>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1835696" y="1772816"/>
            <a:ext cx="5832648" cy="3888432"/>
          </a:xfrm>
          <a:noFill/>
          <a:extLst>
            <a:ext uri="{909E8E84-426E-40DD-AFC4-6F175D3DCCD1}">
              <a14:hiddenFill xmlns:a14="http://schemas.microsoft.com/office/drawing/2010/main">
                <a:solidFill>
                  <a:srgbClr val="FFFFFF"/>
                </a:solidFill>
              </a14:hiddenFill>
            </a:ext>
          </a:extLst>
        </p:spPr>
      </p:pic>
      <p:sp>
        <p:nvSpPr>
          <p:cNvPr id="6" name="Footer Placeholder 5"/>
          <p:cNvSpPr>
            <a:spLocks noGrp="1"/>
          </p:cNvSpPr>
          <p:nvPr>
            <p:ph type="ftr" sz="quarter" idx="11"/>
          </p:nvPr>
        </p:nvSpPr>
        <p:spPr/>
        <p:txBody>
          <a:bodyPr/>
          <a:lstStyle/>
          <a:p>
            <a:pPr>
              <a:defRPr/>
            </a:pPr>
            <a:r>
              <a:rPr lang="en-US"/>
              <a:t>PUSAT PENGAJIAN SYARIAH FAKULTI PENGAJIAN KONTEMPORI ISLAM UNIVERSITI  SULTAN ZAINAL ABIDIN</a:t>
            </a:r>
          </a:p>
        </p:txBody>
      </p:sp>
      <p:sp>
        <p:nvSpPr>
          <p:cNvPr id="61442" name="Rectangle 2"/>
          <p:cNvSpPr>
            <a:spLocks noGrp="1" noChangeArrowheads="1"/>
          </p:cNvSpPr>
          <p:nvPr>
            <p:ph type="title"/>
          </p:nvPr>
        </p:nvSpPr>
        <p:spPr/>
        <p:txBody>
          <a:bodyPr>
            <a:normAutofit fontScale="90000"/>
          </a:bodyPr>
          <a:lstStyle/>
          <a:p>
            <a:pPr algn="ctr" eaLnBrk="1" hangingPunct="1">
              <a:defRPr/>
            </a:pPr>
            <a:r>
              <a:rPr lang="en-US" sz="4000" b="1" dirty="0"/>
              <a:t>BALUTAN PADA TANGAN KIRI DAN KAKI KIRI</a:t>
            </a:r>
            <a:r>
              <a:rPr lang="en-US" sz="4000" dirty="0"/>
              <a:t> </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5" name="Rectangle 3"/>
          <p:cNvSpPr>
            <a:spLocks noGrp="1" noChangeArrowheads="1"/>
          </p:cNvSpPr>
          <p:nvPr>
            <p:ph idx="1"/>
          </p:nvPr>
        </p:nvSpPr>
        <p:spPr/>
        <p:txBody>
          <a:bodyPr/>
          <a:lstStyle/>
          <a:p>
            <a:pPr algn="just" rtl="0" eaLnBrk="1" hangingPunct="1">
              <a:defRPr/>
            </a:pPr>
            <a:r>
              <a:rPr lang="en-US" b="1" dirty="0" err="1"/>
              <a:t>Dalam</a:t>
            </a:r>
            <a:r>
              <a:rPr lang="en-US" b="1" dirty="0"/>
              <a:t> </a:t>
            </a:r>
            <a:r>
              <a:rPr lang="en-US" b="1" dirty="0" err="1"/>
              <a:t>Mazhab</a:t>
            </a:r>
            <a:r>
              <a:rPr lang="en-US" b="1" dirty="0"/>
              <a:t> Al-</a:t>
            </a:r>
            <a:r>
              <a:rPr lang="en-US" b="1" dirty="0" err="1"/>
              <a:t>Syafi’i</a:t>
            </a:r>
            <a:r>
              <a:rPr lang="en-US" b="1" dirty="0"/>
              <a:t>, </a:t>
            </a:r>
            <a:r>
              <a:rPr lang="en-US" b="1" dirty="0" err="1"/>
              <a:t>Pesakit</a:t>
            </a:r>
            <a:r>
              <a:rPr lang="en-US" b="1" dirty="0"/>
              <a:t> </a:t>
            </a:r>
            <a:r>
              <a:rPr lang="en-US" b="1" dirty="0" err="1"/>
              <a:t>Boleh</a:t>
            </a:r>
            <a:r>
              <a:rPr lang="en-US" b="1" dirty="0"/>
              <a:t> </a:t>
            </a:r>
            <a:r>
              <a:rPr lang="en-US" b="1" dirty="0" err="1"/>
              <a:t>Melakukan</a:t>
            </a:r>
            <a:r>
              <a:rPr lang="en-US" b="1" dirty="0"/>
              <a:t> </a:t>
            </a:r>
            <a:r>
              <a:rPr lang="en-US" b="1" dirty="0" err="1"/>
              <a:t>Jamak</a:t>
            </a:r>
            <a:r>
              <a:rPr lang="en-US" b="1" dirty="0"/>
              <a:t> </a:t>
            </a:r>
            <a:r>
              <a:rPr lang="en-US" b="1" dirty="0" err="1"/>
              <a:t>Suri</a:t>
            </a:r>
            <a:endParaRPr lang="en-US" b="1" dirty="0"/>
          </a:p>
          <a:p>
            <a:pPr algn="just" rtl="0" eaLnBrk="1" hangingPunct="1">
              <a:defRPr/>
            </a:pPr>
            <a:endParaRPr lang="en-US" b="1" dirty="0"/>
          </a:p>
          <a:p>
            <a:pPr algn="just" rtl="0" eaLnBrk="1" hangingPunct="1">
              <a:defRPr/>
            </a:pPr>
            <a:r>
              <a:rPr lang="en-US" b="1" dirty="0" err="1"/>
              <a:t>Bagi</a:t>
            </a:r>
            <a:r>
              <a:rPr lang="en-US" b="1" dirty="0"/>
              <a:t> </a:t>
            </a:r>
            <a:r>
              <a:rPr lang="en-US" b="1" dirty="0" err="1"/>
              <a:t>Ulama</a:t>
            </a:r>
            <a:r>
              <a:rPr lang="en-US" b="1" dirty="0"/>
              <a:t> </a:t>
            </a:r>
            <a:r>
              <a:rPr lang="en-US" b="1" dirty="0" err="1"/>
              <a:t>Mazhab</a:t>
            </a:r>
            <a:r>
              <a:rPr lang="en-US" b="1" dirty="0"/>
              <a:t> Maliki, </a:t>
            </a:r>
            <a:r>
              <a:rPr lang="en-US" b="1" dirty="0" err="1"/>
              <a:t>Hanbali</a:t>
            </a:r>
            <a:r>
              <a:rPr lang="en-US" b="1" dirty="0"/>
              <a:t> Dan </a:t>
            </a:r>
            <a:r>
              <a:rPr lang="en-US" b="1" dirty="0" err="1"/>
              <a:t>Sebahagian</a:t>
            </a:r>
            <a:r>
              <a:rPr lang="en-US" b="1" dirty="0"/>
              <a:t> </a:t>
            </a:r>
            <a:r>
              <a:rPr lang="en-US" b="1" dirty="0" err="1"/>
              <a:t>Ulama</a:t>
            </a:r>
            <a:r>
              <a:rPr lang="en-US" b="1" dirty="0"/>
              <a:t> </a:t>
            </a:r>
            <a:r>
              <a:rPr lang="en-US" b="1" dirty="0" err="1"/>
              <a:t>Mazhab</a:t>
            </a:r>
            <a:r>
              <a:rPr lang="en-US" b="1" dirty="0"/>
              <a:t> Al-</a:t>
            </a:r>
            <a:r>
              <a:rPr lang="en-US" b="1" dirty="0" err="1"/>
              <a:t>Syafi’i</a:t>
            </a:r>
            <a:r>
              <a:rPr lang="en-US" b="1" dirty="0"/>
              <a:t> </a:t>
            </a:r>
            <a:r>
              <a:rPr lang="en-US" b="1" dirty="0" err="1"/>
              <a:t>Seperti</a:t>
            </a:r>
            <a:r>
              <a:rPr lang="en-US" b="1" dirty="0"/>
              <a:t> Al-</a:t>
            </a:r>
            <a:r>
              <a:rPr lang="en-US" b="1" dirty="0" err="1"/>
              <a:t>Qadi</a:t>
            </a:r>
            <a:r>
              <a:rPr lang="en-US" b="1" dirty="0"/>
              <a:t> Husain Dan Al-</a:t>
            </a:r>
            <a:r>
              <a:rPr lang="en-US" b="1" dirty="0" err="1"/>
              <a:t>Mu’tawalli</a:t>
            </a:r>
            <a:r>
              <a:rPr lang="en-US" b="1" dirty="0"/>
              <a:t>, </a:t>
            </a:r>
            <a:r>
              <a:rPr lang="en-US" b="1" dirty="0" err="1"/>
              <a:t>Boleh</a:t>
            </a:r>
            <a:r>
              <a:rPr lang="en-US" b="1" dirty="0"/>
              <a:t> </a:t>
            </a:r>
            <a:r>
              <a:rPr lang="en-US" b="1" dirty="0" err="1"/>
              <a:t>Jamak</a:t>
            </a:r>
            <a:r>
              <a:rPr lang="en-US" b="1" dirty="0"/>
              <a:t> </a:t>
            </a:r>
            <a:r>
              <a:rPr lang="en-US" b="1" dirty="0" err="1"/>
              <a:t>Takdim</a:t>
            </a:r>
            <a:r>
              <a:rPr lang="en-US" b="1" dirty="0"/>
              <a:t> Dan </a:t>
            </a:r>
            <a:r>
              <a:rPr lang="en-US" b="1" dirty="0" err="1"/>
              <a:t>Takhir</a:t>
            </a:r>
            <a:endParaRPr lang="en-US" b="1" dirty="0"/>
          </a:p>
        </p:txBody>
      </p:sp>
      <p:sp>
        <p:nvSpPr>
          <p:cNvPr id="6" name="Footer Placeholder 5"/>
          <p:cNvSpPr>
            <a:spLocks noGrp="1"/>
          </p:cNvSpPr>
          <p:nvPr>
            <p:ph type="ftr" sz="quarter" idx="11"/>
          </p:nvPr>
        </p:nvSpPr>
        <p:spPr/>
        <p:txBody>
          <a:bodyPr/>
          <a:lstStyle/>
          <a:p>
            <a:pPr>
              <a:defRPr/>
            </a:pPr>
            <a:r>
              <a:rPr lang="en-US"/>
              <a:t>PUSAT PENGAJIAN SYARIAH FAKULTI PENGAJIAN KONTEMPORI ISLAM UNIVERSITI  SULTAN ZAINAL ABIDIN</a:t>
            </a:r>
          </a:p>
        </p:txBody>
      </p:sp>
      <p:sp>
        <p:nvSpPr>
          <p:cNvPr id="38914" name="Rectangle 2"/>
          <p:cNvSpPr>
            <a:spLocks noGrp="1" noChangeArrowheads="1"/>
          </p:cNvSpPr>
          <p:nvPr>
            <p:ph type="title"/>
          </p:nvPr>
        </p:nvSpPr>
        <p:spPr/>
        <p:txBody>
          <a:bodyPr/>
          <a:lstStyle/>
          <a:p>
            <a:pPr algn="ctr" rtl="0" eaLnBrk="1" hangingPunct="1">
              <a:defRPr/>
            </a:pPr>
            <a:r>
              <a:rPr lang="en-US" b="1" dirty="0"/>
              <a:t>JAMAK SOLAT</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fade">
                                      <p:cBhvr>
                                        <p:cTn id="7" dur="768" decel="100000"/>
                                        <p:tgtEl>
                                          <p:spTgt spid="38914"/>
                                        </p:tgtEl>
                                      </p:cBhvr>
                                    </p:animEffect>
                                    <p:animScale>
                                      <p:cBhvr>
                                        <p:cTn id="8" dur="768" decel="100000"/>
                                        <p:tgtEl>
                                          <p:spTgt spid="38914"/>
                                        </p:tgtEl>
                                      </p:cBhvr>
                                      <p:from x="10000" y="10000"/>
                                      <p:to x="200000" y="450000"/>
                                    </p:animScale>
                                    <p:animScale>
                                      <p:cBhvr>
                                        <p:cTn id="9" dur="1230" accel="100000" fill="hold">
                                          <p:stCondLst>
                                            <p:cond delay="768"/>
                                          </p:stCondLst>
                                        </p:cTn>
                                        <p:tgtEl>
                                          <p:spTgt spid="38914"/>
                                        </p:tgtEl>
                                      </p:cBhvr>
                                      <p:from x="200000" y="450000"/>
                                      <p:to x="100000" y="100000"/>
                                    </p:animScale>
                                    <p:set>
                                      <p:cBhvr>
                                        <p:cTn id="10" dur="768" fill="hold"/>
                                        <p:tgtEl>
                                          <p:spTgt spid="38914"/>
                                        </p:tgtEl>
                                        <p:attrNameLst>
                                          <p:attrName>ppt_x</p:attrName>
                                        </p:attrNameLst>
                                      </p:cBhvr>
                                      <p:to>
                                        <p:strVal val="(0.5)"/>
                                      </p:to>
                                    </p:set>
                                    <p:anim from="(0.5)" to="(#ppt_x)" calcmode="lin" valueType="num">
                                      <p:cBhvr>
                                        <p:cTn id="11" dur="1230" accel="100000" fill="hold">
                                          <p:stCondLst>
                                            <p:cond delay="768"/>
                                          </p:stCondLst>
                                        </p:cTn>
                                        <p:tgtEl>
                                          <p:spTgt spid="38914"/>
                                        </p:tgtEl>
                                        <p:attrNameLst>
                                          <p:attrName>ppt_x</p:attrName>
                                        </p:attrNameLst>
                                      </p:cBhvr>
                                    </p:anim>
                                    <p:set>
                                      <p:cBhvr>
                                        <p:cTn id="12" dur="768" fill="hold"/>
                                        <p:tgtEl>
                                          <p:spTgt spid="38914"/>
                                        </p:tgtEl>
                                        <p:attrNameLst>
                                          <p:attrName>ppt_y</p:attrName>
                                        </p:attrNameLst>
                                      </p:cBhvr>
                                      <p:to>
                                        <p:strVal val="(#ppt_y+0.4)"/>
                                      </p:to>
                                    </p:set>
                                    <p:anim from="(#ppt_y+0.4)" to="(#ppt_y)" calcmode="lin" valueType="num">
                                      <p:cBhvr>
                                        <p:cTn id="13" dur="1230" accel="100000" fill="hold">
                                          <p:stCondLst>
                                            <p:cond delay="768"/>
                                          </p:stCondLst>
                                        </p:cTn>
                                        <p:tgtEl>
                                          <p:spTgt spid="38914"/>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38915">
                                            <p:txEl>
                                              <p:pRg st="0" end="0"/>
                                            </p:txEl>
                                          </p:spTgt>
                                        </p:tgtEl>
                                        <p:attrNameLst>
                                          <p:attrName>style.visibility</p:attrName>
                                        </p:attrNameLst>
                                      </p:cBhvr>
                                      <p:to>
                                        <p:strVal val="visible"/>
                                      </p:to>
                                    </p:set>
                                    <p:anim calcmode="lin" valueType="num">
                                      <p:cBhvr>
                                        <p:cTn id="18" dur="500" fill="hold"/>
                                        <p:tgtEl>
                                          <p:spTgt spid="38915">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38915">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38915">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38915">
                                            <p:txEl>
                                              <p:pRg st="2" end="2"/>
                                            </p:txEl>
                                          </p:spTgt>
                                        </p:tgtEl>
                                        <p:attrNameLst>
                                          <p:attrName>style.visibility</p:attrName>
                                        </p:attrNameLst>
                                      </p:cBhvr>
                                      <p:to>
                                        <p:strVal val="visible"/>
                                      </p:to>
                                    </p:set>
                                    <p:anim calcmode="lin" valueType="num">
                                      <p:cBhvr>
                                        <p:cTn id="25" dur="500" fill="hold"/>
                                        <p:tgtEl>
                                          <p:spTgt spid="38915">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38915">
                                            <p:txEl>
                                              <p:pRg st="2" end="2"/>
                                            </p:txEl>
                                          </p:spTgt>
                                        </p:tgtEl>
                                        <p:attrNameLst>
                                          <p:attrName>ppt_h</p:attrName>
                                        </p:attrNameLst>
                                      </p:cBhvr>
                                      <p:tavLst>
                                        <p:tav tm="0">
                                          <p:val>
                                            <p:fltVal val="0"/>
                                          </p:val>
                                        </p:tav>
                                        <p:tav tm="100000">
                                          <p:val>
                                            <p:strVal val="#ppt_h"/>
                                          </p:val>
                                        </p:tav>
                                      </p:tavLst>
                                    </p:anim>
                                    <p:animEffect transition="in" filter="fade">
                                      <p:cBhvr>
                                        <p:cTn id="27" dur="500"/>
                                        <p:tgtEl>
                                          <p:spTgt spid="389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P spid="38914"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3"/>
          <p:cNvSpPr>
            <a:spLocks noGrp="1" noChangeArrowheads="1"/>
          </p:cNvSpPr>
          <p:nvPr>
            <p:ph idx="1"/>
          </p:nvPr>
        </p:nvSpPr>
        <p:spPr/>
        <p:txBody>
          <a:bodyPr/>
          <a:lstStyle/>
          <a:p>
            <a:pPr algn="just" rtl="0" eaLnBrk="1" hangingPunct="1">
              <a:lnSpc>
                <a:spcPct val="80000"/>
              </a:lnSpc>
              <a:defRPr/>
            </a:pPr>
            <a:r>
              <a:rPr lang="en-US" sz="2000" b="1" dirty="0"/>
              <a:t>Cara </a:t>
            </a:r>
            <a:r>
              <a:rPr lang="en-US" sz="2000" b="1" dirty="0" err="1"/>
              <a:t>Berwuduk</a:t>
            </a:r>
            <a:endParaRPr lang="en-US" sz="2000" b="1" dirty="0"/>
          </a:p>
          <a:p>
            <a:pPr algn="just" rtl="0" eaLnBrk="1" hangingPunct="1">
              <a:lnSpc>
                <a:spcPct val="80000"/>
              </a:lnSpc>
              <a:defRPr/>
            </a:pPr>
            <a:endParaRPr lang="en-US" sz="2000" b="1" dirty="0"/>
          </a:p>
          <a:p>
            <a:pPr algn="just" rtl="0" eaLnBrk="1" hangingPunct="1">
              <a:lnSpc>
                <a:spcPct val="80000"/>
              </a:lnSpc>
              <a:defRPr/>
            </a:pPr>
            <a:r>
              <a:rPr lang="en-US" sz="2000" b="1" dirty="0" err="1"/>
              <a:t>Tiada</a:t>
            </a:r>
            <a:r>
              <a:rPr lang="en-US" sz="2000" b="1" dirty="0"/>
              <a:t> </a:t>
            </a:r>
            <a:r>
              <a:rPr lang="en-US" sz="2000" b="1" dirty="0" err="1"/>
              <a:t>kewajipan</a:t>
            </a:r>
            <a:r>
              <a:rPr lang="en-US" sz="2000" b="1" dirty="0"/>
              <a:t> </a:t>
            </a:r>
            <a:r>
              <a:rPr lang="en-US" sz="2000" b="1" dirty="0" err="1"/>
              <a:t>ke</a:t>
            </a:r>
            <a:r>
              <a:rPr lang="en-US" sz="2000" b="1" dirty="0"/>
              <a:t> </a:t>
            </a:r>
            <a:r>
              <a:rPr lang="en-US" sz="2000" b="1" dirty="0" err="1"/>
              <a:t>atasnya</a:t>
            </a:r>
            <a:r>
              <a:rPr lang="en-US" sz="2000" b="1" dirty="0"/>
              <a:t> </a:t>
            </a:r>
            <a:r>
              <a:rPr lang="en-US" sz="2000" b="1" dirty="0" err="1"/>
              <a:t>ketika</a:t>
            </a:r>
            <a:r>
              <a:rPr lang="en-US" sz="2000" b="1" dirty="0"/>
              <a:t> </a:t>
            </a:r>
            <a:r>
              <a:rPr lang="en-US" sz="2000" b="1" dirty="0" err="1"/>
              <a:t>itu</a:t>
            </a:r>
            <a:r>
              <a:rPr lang="en-US" sz="2000" b="1" dirty="0"/>
              <a:t>. </a:t>
            </a:r>
          </a:p>
          <a:p>
            <a:pPr algn="just" rtl="0" eaLnBrk="1" hangingPunct="1">
              <a:lnSpc>
                <a:spcPct val="80000"/>
              </a:lnSpc>
              <a:defRPr/>
            </a:pPr>
            <a:r>
              <a:rPr lang="en-US" sz="2000" b="1" dirty="0" err="1"/>
              <a:t>Jika</a:t>
            </a:r>
            <a:r>
              <a:rPr lang="en-US" sz="2000" b="1" dirty="0"/>
              <a:t> </a:t>
            </a:r>
            <a:r>
              <a:rPr lang="en-US" sz="2000" b="1" dirty="0" err="1"/>
              <a:t>sedar</a:t>
            </a:r>
            <a:r>
              <a:rPr lang="en-US" sz="2000" b="1" dirty="0"/>
              <a:t> </a:t>
            </a:r>
            <a:r>
              <a:rPr lang="en-US" sz="2000" b="1" dirty="0" err="1"/>
              <a:t>dan</a:t>
            </a:r>
            <a:r>
              <a:rPr lang="en-US" sz="2000" b="1" dirty="0"/>
              <a:t> </a:t>
            </a:r>
            <a:r>
              <a:rPr lang="en-US" sz="2000" b="1" dirty="0" err="1"/>
              <a:t>jika</a:t>
            </a:r>
            <a:r>
              <a:rPr lang="en-US" sz="2000" b="1" dirty="0"/>
              <a:t> </a:t>
            </a:r>
            <a:r>
              <a:rPr lang="en-US" sz="2000" b="1" dirty="0" err="1"/>
              <a:t>tidak</a:t>
            </a:r>
            <a:r>
              <a:rPr lang="en-US" sz="2000" b="1" dirty="0"/>
              <a:t> </a:t>
            </a:r>
            <a:r>
              <a:rPr lang="en-US" sz="2000" b="1" dirty="0" err="1"/>
              <a:t>boleh</a:t>
            </a:r>
            <a:r>
              <a:rPr lang="en-US" sz="2000" b="1" dirty="0"/>
              <a:t> </a:t>
            </a:r>
            <a:r>
              <a:rPr lang="en-US" sz="2000" b="1" dirty="0" err="1"/>
              <a:t>terkena</a:t>
            </a:r>
            <a:r>
              <a:rPr lang="en-US" sz="2000" b="1" dirty="0"/>
              <a:t> air, </a:t>
            </a:r>
            <a:r>
              <a:rPr lang="en-US" sz="2000" b="1" dirty="0" err="1"/>
              <a:t>hendaklah</a:t>
            </a:r>
            <a:r>
              <a:rPr lang="en-US" sz="2000" b="1" dirty="0"/>
              <a:t> </a:t>
            </a:r>
            <a:r>
              <a:rPr lang="en-US" sz="2000" b="1" dirty="0" err="1"/>
              <a:t>bertayammum</a:t>
            </a:r>
            <a:r>
              <a:rPr lang="en-US" sz="2000" b="1" dirty="0"/>
              <a:t>. </a:t>
            </a:r>
          </a:p>
          <a:p>
            <a:pPr algn="just" rtl="0" eaLnBrk="1" hangingPunct="1">
              <a:lnSpc>
                <a:spcPct val="80000"/>
              </a:lnSpc>
              <a:defRPr/>
            </a:pPr>
            <a:r>
              <a:rPr lang="en-US" sz="2000" b="1" dirty="0" err="1"/>
              <a:t>Jika</a:t>
            </a:r>
            <a:r>
              <a:rPr lang="en-US" sz="2000" b="1" dirty="0"/>
              <a:t> </a:t>
            </a:r>
            <a:r>
              <a:rPr lang="en-US" sz="2000" b="1" dirty="0" err="1"/>
              <a:t>tidak</a:t>
            </a:r>
            <a:r>
              <a:rPr lang="en-US" sz="2000" b="1" dirty="0"/>
              <a:t> </a:t>
            </a:r>
            <a:r>
              <a:rPr lang="en-US" sz="2000" b="1" dirty="0" err="1"/>
              <a:t>dapat</a:t>
            </a:r>
            <a:r>
              <a:rPr lang="en-US" sz="2000" b="1" dirty="0"/>
              <a:t> </a:t>
            </a:r>
            <a:r>
              <a:rPr lang="en-US" sz="2000" b="1" dirty="0" err="1"/>
              <a:t>juga</a:t>
            </a:r>
            <a:r>
              <a:rPr lang="en-US" sz="2000" b="1" dirty="0"/>
              <a:t>, </a:t>
            </a:r>
            <a:r>
              <a:rPr lang="en-US" sz="2000" b="1" dirty="0" err="1"/>
              <a:t>tiada</a:t>
            </a:r>
            <a:r>
              <a:rPr lang="en-US" sz="2000" b="1" dirty="0"/>
              <a:t> </a:t>
            </a:r>
            <a:r>
              <a:rPr lang="en-US" sz="2000" b="1" dirty="0" err="1"/>
              <a:t>kewajipan</a:t>
            </a:r>
            <a:r>
              <a:rPr lang="en-US" sz="2000" b="1" dirty="0"/>
              <a:t> </a:t>
            </a:r>
            <a:r>
              <a:rPr lang="en-US" sz="2000" b="1" dirty="0" err="1"/>
              <a:t>ke</a:t>
            </a:r>
            <a:r>
              <a:rPr lang="en-US" sz="2000" b="1" dirty="0"/>
              <a:t> </a:t>
            </a:r>
            <a:r>
              <a:rPr lang="en-US" sz="2000" b="1" dirty="0" err="1"/>
              <a:t>atasnya</a:t>
            </a:r>
            <a:r>
              <a:rPr lang="en-US" sz="2000" b="1" dirty="0"/>
              <a:t>. </a:t>
            </a:r>
          </a:p>
          <a:p>
            <a:pPr algn="just" rtl="0" eaLnBrk="1" hangingPunct="1">
              <a:lnSpc>
                <a:spcPct val="80000"/>
              </a:lnSpc>
              <a:buFont typeface="Wingdings" pitchFamily="2" charset="2"/>
              <a:buNone/>
              <a:defRPr/>
            </a:pPr>
            <a:endParaRPr lang="en-US" sz="2000" b="1" dirty="0"/>
          </a:p>
          <a:p>
            <a:pPr algn="just" rtl="0" eaLnBrk="1" hangingPunct="1">
              <a:lnSpc>
                <a:spcPct val="80000"/>
              </a:lnSpc>
              <a:defRPr/>
            </a:pPr>
            <a:r>
              <a:rPr lang="en-US" sz="2000" b="1" dirty="0"/>
              <a:t>Cara </a:t>
            </a:r>
            <a:r>
              <a:rPr lang="en-US" sz="2000" b="1" dirty="0" err="1"/>
              <a:t>bersolat</a:t>
            </a:r>
            <a:r>
              <a:rPr lang="en-US" sz="2000" b="1" dirty="0"/>
              <a:t>:</a:t>
            </a:r>
          </a:p>
          <a:p>
            <a:pPr algn="just" rtl="0" eaLnBrk="1" hangingPunct="1">
              <a:lnSpc>
                <a:spcPct val="80000"/>
              </a:lnSpc>
              <a:buFont typeface="Wingdings" pitchFamily="2" charset="2"/>
              <a:buNone/>
              <a:defRPr/>
            </a:pPr>
            <a:r>
              <a:rPr lang="en-US" sz="2000" b="1" dirty="0"/>
              <a:t> </a:t>
            </a:r>
          </a:p>
          <a:p>
            <a:pPr algn="just" rtl="0" eaLnBrk="1" hangingPunct="1">
              <a:lnSpc>
                <a:spcPct val="80000"/>
              </a:lnSpc>
              <a:defRPr/>
            </a:pPr>
            <a:r>
              <a:rPr lang="en-US" sz="2000" b="1" dirty="0" err="1"/>
              <a:t>Tiada</a:t>
            </a:r>
            <a:r>
              <a:rPr lang="en-US" sz="2000" b="1" dirty="0"/>
              <a:t> </a:t>
            </a:r>
            <a:r>
              <a:rPr lang="en-US" sz="2000" b="1" dirty="0" err="1"/>
              <a:t>kewajipan</a:t>
            </a:r>
            <a:r>
              <a:rPr lang="en-US" sz="2000" b="1" dirty="0"/>
              <a:t> </a:t>
            </a:r>
            <a:r>
              <a:rPr lang="en-US" sz="2000" b="1" dirty="0" err="1"/>
              <a:t>ke</a:t>
            </a:r>
            <a:r>
              <a:rPr lang="en-US" sz="2000" b="1" dirty="0"/>
              <a:t> </a:t>
            </a:r>
            <a:r>
              <a:rPr lang="en-US" sz="2000" b="1" dirty="0" err="1"/>
              <a:t>atasnya</a:t>
            </a:r>
            <a:r>
              <a:rPr lang="en-US" sz="2000" b="1" dirty="0"/>
              <a:t> </a:t>
            </a:r>
            <a:r>
              <a:rPr lang="en-US" sz="2000" b="1" dirty="0" err="1"/>
              <a:t>ketika</a:t>
            </a:r>
            <a:r>
              <a:rPr lang="en-US" sz="2000" b="1" dirty="0"/>
              <a:t> </a:t>
            </a:r>
            <a:r>
              <a:rPr lang="en-US" sz="2000" b="1" dirty="0" err="1"/>
              <a:t>itu</a:t>
            </a:r>
            <a:r>
              <a:rPr lang="en-US" sz="2000" b="1" dirty="0"/>
              <a:t> </a:t>
            </a:r>
            <a:r>
              <a:rPr lang="en-US" sz="2000" b="1" dirty="0" err="1"/>
              <a:t>dan</a:t>
            </a:r>
            <a:r>
              <a:rPr lang="en-US" sz="2000" b="1" dirty="0"/>
              <a:t> </a:t>
            </a:r>
            <a:r>
              <a:rPr lang="en-US" sz="2000" b="1" dirty="0" err="1"/>
              <a:t>tidak</a:t>
            </a:r>
            <a:r>
              <a:rPr lang="en-US" sz="2000" b="1" dirty="0"/>
              <a:t> </a:t>
            </a:r>
            <a:r>
              <a:rPr lang="en-US" sz="2000" b="1" dirty="0" err="1"/>
              <a:t>perlu</a:t>
            </a:r>
            <a:r>
              <a:rPr lang="en-US" sz="2000" b="1" dirty="0"/>
              <a:t> </a:t>
            </a:r>
            <a:r>
              <a:rPr lang="en-US" sz="2000" b="1" dirty="0" err="1"/>
              <a:t>ganti</a:t>
            </a:r>
            <a:r>
              <a:rPr lang="en-US" sz="2000" b="1" dirty="0"/>
              <a:t> </a:t>
            </a:r>
            <a:r>
              <a:rPr lang="en-US" sz="2000" b="1" dirty="0" err="1"/>
              <a:t>ibadat</a:t>
            </a:r>
            <a:r>
              <a:rPr lang="en-US" sz="2000" b="1" dirty="0"/>
              <a:t> di </a:t>
            </a:r>
            <a:r>
              <a:rPr lang="en-US" sz="2000" b="1" dirty="0" err="1"/>
              <a:t>dalam</a:t>
            </a:r>
            <a:r>
              <a:rPr lang="en-US" sz="2000" b="1" dirty="0"/>
              <a:t> </a:t>
            </a:r>
            <a:r>
              <a:rPr lang="en-US" sz="2000" b="1" dirty="0" err="1"/>
              <a:t>keadaan</a:t>
            </a:r>
            <a:r>
              <a:rPr lang="en-US" sz="2000" b="1" dirty="0"/>
              <a:t> </a:t>
            </a:r>
            <a:r>
              <a:rPr lang="en-US" sz="2000" b="1" dirty="0" err="1"/>
              <a:t>tidak</a:t>
            </a:r>
            <a:r>
              <a:rPr lang="en-US" sz="2000" b="1" dirty="0"/>
              <a:t> </a:t>
            </a:r>
            <a:r>
              <a:rPr lang="en-US" sz="2000" b="1" dirty="0" err="1"/>
              <a:t>sedar</a:t>
            </a:r>
            <a:r>
              <a:rPr lang="en-US" sz="2000" b="1" dirty="0"/>
              <a:t>.</a:t>
            </a:r>
          </a:p>
          <a:p>
            <a:pPr algn="just" rtl="0" eaLnBrk="1" hangingPunct="1">
              <a:lnSpc>
                <a:spcPct val="80000"/>
              </a:lnSpc>
              <a:defRPr/>
            </a:pPr>
            <a:r>
              <a:rPr lang="en-US" sz="2000" b="1" dirty="0" err="1"/>
              <a:t>Jika</a:t>
            </a:r>
            <a:r>
              <a:rPr lang="en-US" sz="2000" b="1" dirty="0"/>
              <a:t> </a:t>
            </a:r>
            <a:r>
              <a:rPr lang="en-US" sz="2000" b="1" dirty="0" err="1"/>
              <a:t>sedar</a:t>
            </a:r>
            <a:r>
              <a:rPr lang="en-US" sz="2000" b="1" dirty="0"/>
              <a:t>, </a:t>
            </a:r>
            <a:r>
              <a:rPr lang="en-US" sz="2000" b="1" dirty="0" err="1"/>
              <a:t>solatlah</a:t>
            </a:r>
            <a:r>
              <a:rPr lang="en-US" sz="2000" b="1" dirty="0"/>
              <a:t> </a:t>
            </a:r>
            <a:r>
              <a:rPr lang="en-US" sz="2000" b="1" dirty="0" err="1"/>
              <a:t>dalam</a:t>
            </a:r>
            <a:r>
              <a:rPr lang="en-US" sz="2000" b="1" dirty="0"/>
              <a:t> </a:t>
            </a:r>
            <a:r>
              <a:rPr lang="en-US" sz="2000" b="1" dirty="0" err="1"/>
              <a:t>keadaan</a:t>
            </a:r>
            <a:r>
              <a:rPr lang="en-US" sz="2000" b="1" dirty="0"/>
              <a:t> </a:t>
            </a:r>
            <a:r>
              <a:rPr lang="en-US" sz="2000" b="1" dirty="0" err="1"/>
              <a:t>berbaring</a:t>
            </a:r>
            <a:r>
              <a:rPr lang="en-US" sz="2000" b="1" dirty="0"/>
              <a:t> </a:t>
            </a:r>
            <a:r>
              <a:rPr lang="en-US" sz="2000" b="1" dirty="0" err="1"/>
              <a:t>atau</a:t>
            </a:r>
            <a:r>
              <a:rPr lang="en-US" sz="2000" b="1" dirty="0"/>
              <a:t> </a:t>
            </a:r>
            <a:r>
              <a:rPr lang="en-US" sz="2000" b="1" dirty="0" err="1"/>
              <a:t>mengikut</a:t>
            </a:r>
            <a:r>
              <a:rPr lang="en-US" sz="2000" b="1" dirty="0"/>
              <a:t> </a:t>
            </a:r>
            <a:r>
              <a:rPr lang="en-US" sz="2000" b="1" dirty="0" err="1"/>
              <a:t>keupayaan</a:t>
            </a:r>
            <a:r>
              <a:rPr lang="en-US" sz="2000" b="1" dirty="0"/>
              <a:t>. </a:t>
            </a:r>
          </a:p>
        </p:txBody>
      </p:sp>
      <p:sp>
        <p:nvSpPr>
          <p:cNvPr id="6" name="Footer Placeholder 5"/>
          <p:cNvSpPr>
            <a:spLocks noGrp="1"/>
          </p:cNvSpPr>
          <p:nvPr>
            <p:ph type="ftr" sz="quarter" idx="11"/>
          </p:nvPr>
        </p:nvSpPr>
        <p:spPr/>
        <p:txBody>
          <a:bodyPr/>
          <a:lstStyle/>
          <a:p>
            <a:pPr>
              <a:defRPr/>
            </a:pPr>
            <a:r>
              <a:rPr lang="en-US"/>
              <a:t>PUSAT PENGAJIAN SYARIAH FAKULTI PENGAJIAN KONTEMPORI ISLAM UNIVERSITI  SULTAN ZAINAL ABIDIN</a:t>
            </a:r>
          </a:p>
        </p:txBody>
      </p:sp>
      <p:sp>
        <p:nvSpPr>
          <p:cNvPr id="71682" name="Rectangle 2"/>
          <p:cNvSpPr>
            <a:spLocks noGrp="1" noChangeArrowheads="1"/>
          </p:cNvSpPr>
          <p:nvPr>
            <p:ph type="title"/>
          </p:nvPr>
        </p:nvSpPr>
        <p:spPr/>
        <p:txBody>
          <a:bodyPr/>
          <a:lstStyle/>
          <a:p>
            <a:pPr algn="ctr" eaLnBrk="1" hangingPunct="1">
              <a:defRPr/>
            </a:pPr>
            <a:r>
              <a:rPr lang="en-US" sz="3600" b="1" dirty="0"/>
              <a:t>PESAKIT TIDAK SEDARKAN DIRI</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9" name="Picture 4" descr="Tidak seda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1835696" y="1700808"/>
            <a:ext cx="6192688" cy="4042397"/>
          </a:xfrm>
          <a:noFill/>
          <a:extLst>
            <a:ext uri="{909E8E84-426E-40DD-AFC4-6F175D3DCCD1}">
              <a14:hiddenFill xmlns:a14="http://schemas.microsoft.com/office/drawing/2010/main">
                <a:solidFill>
                  <a:srgbClr val="FFFFFF"/>
                </a:solidFill>
              </a14:hiddenFill>
            </a:ext>
          </a:extLst>
        </p:spPr>
      </p:pic>
      <p:sp>
        <p:nvSpPr>
          <p:cNvPr id="6" name="Footer Placeholder 5"/>
          <p:cNvSpPr>
            <a:spLocks noGrp="1"/>
          </p:cNvSpPr>
          <p:nvPr>
            <p:ph type="ftr" sz="quarter" idx="11"/>
          </p:nvPr>
        </p:nvSpPr>
        <p:spPr/>
        <p:txBody>
          <a:bodyPr/>
          <a:lstStyle/>
          <a:p>
            <a:pPr>
              <a:defRPr/>
            </a:pPr>
            <a:r>
              <a:rPr lang="en-US"/>
              <a:t>PUSAT PENGAJIAN SYARIAH FAKULTI PENGAJIAN KONTEMPORI ISLAM UNIVERSITI  SULTAN ZAINAL ABIDIN</a:t>
            </a:r>
          </a:p>
        </p:txBody>
      </p:sp>
      <p:sp>
        <p:nvSpPr>
          <p:cNvPr id="72706" name="Rectangle 2"/>
          <p:cNvSpPr>
            <a:spLocks noGrp="1" noChangeArrowheads="1"/>
          </p:cNvSpPr>
          <p:nvPr>
            <p:ph type="title"/>
          </p:nvPr>
        </p:nvSpPr>
        <p:spPr/>
        <p:txBody>
          <a:bodyPr/>
          <a:lstStyle/>
          <a:p>
            <a:pPr algn="ctr" rtl="0" eaLnBrk="1" hangingPunct="1">
              <a:defRPr/>
            </a:pPr>
            <a:r>
              <a:rPr lang="en-US" b="1" dirty="0"/>
              <a:t>TIDAK SEDAR</a:t>
            </a:r>
            <a:endParaRPr lang="en-US"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7" name="Rectangle 3"/>
          <p:cNvSpPr>
            <a:spLocks noGrp="1" noChangeArrowheads="1"/>
          </p:cNvSpPr>
          <p:nvPr>
            <p:ph idx="1"/>
          </p:nvPr>
        </p:nvSpPr>
        <p:spPr/>
        <p:txBody>
          <a:bodyPr/>
          <a:lstStyle/>
          <a:p>
            <a:pPr algn="l" rtl="0" eaLnBrk="1" hangingPunct="1">
              <a:defRPr/>
            </a:pPr>
            <a:endParaRPr lang="en-US" b="1" dirty="0"/>
          </a:p>
          <a:p>
            <a:pPr algn="just" rtl="0" eaLnBrk="1" hangingPunct="1">
              <a:defRPr/>
            </a:pPr>
            <a:r>
              <a:rPr lang="en-US" b="1" dirty="0" err="1"/>
              <a:t>Ibadah</a:t>
            </a:r>
            <a:r>
              <a:rPr lang="en-US" b="1" dirty="0"/>
              <a:t> </a:t>
            </a:r>
            <a:r>
              <a:rPr lang="en-US" b="1" dirty="0" err="1"/>
              <a:t>Semasa</a:t>
            </a:r>
            <a:r>
              <a:rPr lang="en-US" b="1" dirty="0"/>
              <a:t> </a:t>
            </a:r>
            <a:r>
              <a:rPr lang="en-US" b="1" dirty="0" err="1"/>
              <a:t>Sakit</a:t>
            </a:r>
            <a:r>
              <a:rPr lang="en-US" b="1" dirty="0"/>
              <a:t> </a:t>
            </a:r>
            <a:r>
              <a:rPr lang="en-US" b="1" dirty="0" err="1"/>
              <a:t>Perlu</a:t>
            </a:r>
            <a:r>
              <a:rPr lang="en-US" b="1" dirty="0"/>
              <a:t> </a:t>
            </a:r>
            <a:r>
              <a:rPr lang="en-US" b="1" dirty="0" err="1"/>
              <a:t>Diketahui</a:t>
            </a:r>
            <a:r>
              <a:rPr lang="en-US" b="1" dirty="0"/>
              <a:t> </a:t>
            </a:r>
            <a:r>
              <a:rPr lang="en-US" b="1" dirty="0" err="1"/>
              <a:t>Oleh</a:t>
            </a:r>
            <a:r>
              <a:rPr lang="en-US" b="1" dirty="0"/>
              <a:t> </a:t>
            </a:r>
            <a:r>
              <a:rPr lang="en-US" b="1" dirty="0" err="1"/>
              <a:t>Setiap</a:t>
            </a:r>
            <a:r>
              <a:rPr lang="en-US" b="1" dirty="0"/>
              <a:t> Orang Islam</a:t>
            </a:r>
          </a:p>
          <a:p>
            <a:pPr algn="just" rtl="0" eaLnBrk="1" hangingPunct="1">
              <a:defRPr/>
            </a:pPr>
            <a:r>
              <a:rPr lang="en-US" b="1" dirty="0" err="1"/>
              <a:t>Doktor</a:t>
            </a:r>
            <a:r>
              <a:rPr lang="en-US" b="1" dirty="0"/>
              <a:t> Dam </a:t>
            </a:r>
            <a:r>
              <a:rPr lang="en-US" b="1" dirty="0" err="1"/>
              <a:t>Paramedik</a:t>
            </a:r>
            <a:r>
              <a:rPr lang="en-US" b="1" dirty="0"/>
              <a:t> </a:t>
            </a:r>
            <a:r>
              <a:rPr lang="en-US" b="1" dirty="0" err="1"/>
              <a:t>Perlu</a:t>
            </a:r>
            <a:r>
              <a:rPr lang="en-US" b="1" dirty="0"/>
              <a:t> </a:t>
            </a:r>
            <a:r>
              <a:rPr lang="en-US" b="1" dirty="0" err="1"/>
              <a:t>Memainkan</a:t>
            </a:r>
            <a:r>
              <a:rPr lang="en-US" b="1" dirty="0"/>
              <a:t> </a:t>
            </a:r>
            <a:r>
              <a:rPr lang="en-US" b="1" dirty="0" err="1"/>
              <a:t>Peranan</a:t>
            </a:r>
            <a:r>
              <a:rPr lang="en-US" b="1" dirty="0"/>
              <a:t> </a:t>
            </a:r>
            <a:r>
              <a:rPr lang="en-US" b="1" dirty="0" err="1"/>
              <a:t>Terhadap</a:t>
            </a:r>
            <a:r>
              <a:rPr lang="en-US" b="1" dirty="0"/>
              <a:t> </a:t>
            </a:r>
            <a:r>
              <a:rPr lang="en-US" b="1" dirty="0" err="1"/>
              <a:t>Pesakit</a:t>
            </a:r>
            <a:r>
              <a:rPr lang="en-US" b="1" dirty="0"/>
              <a:t> </a:t>
            </a:r>
            <a:r>
              <a:rPr lang="en-US" b="1" dirty="0" err="1"/>
              <a:t>Nazak</a:t>
            </a:r>
            <a:endParaRPr lang="en-US" b="1" dirty="0"/>
          </a:p>
          <a:p>
            <a:pPr algn="just" rtl="0" eaLnBrk="1" hangingPunct="1">
              <a:defRPr/>
            </a:pPr>
            <a:r>
              <a:rPr lang="en-US" b="1" dirty="0" err="1"/>
              <a:t>Konsep</a:t>
            </a:r>
            <a:r>
              <a:rPr lang="en-US" b="1" dirty="0"/>
              <a:t> Hospital </a:t>
            </a:r>
            <a:r>
              <a:rPr lang="en-US" b="1" dirty="0" err="1"/>
              <a:t>Mesra</a:t>
            </a:r>
            <a:r>
              <a:rPr lang="en-US" b="1" dirty="0"/>
              <a:t> </a:t>
            </a:r>
            <a:r>
              <a:rPr lang="en-US" b="1" dirty="0" err="1"/>
              <a:t>Ibadah</a:t>
            </a:r>
            <a:r>
              <a:rPr lang="en-US" b="1" dirty="0"/>
              <a:t> </a:t>
            </a:r>
            <a:r>
              <a:rPr lang="en-US" b="1" dirty="0" err="1"/>
              <a:t>Perlu</a:t>
            </a:r>
            <a:r>
              <a:rPr lang="en-US" b="1" dirty="0"/>
              <a:t> </a:t>
            </a:r>
            <a:r>
              <a:rPr lang="en-US" b="1" dirty="0" err="1"/>
              <a:t>Dihayati</a:t>
            </a:r>
            <a:r>
              <a:rPr lang="en-US" b="1" dirty="0"/>
              <a:t> </a:t>
            </a:r>
            <a:r>
              <a:rPr lang="en-US" b="1" dirty="0" err="1"/>
              <a:t>Dalam</a:t>
            </a:r>
            <a:r>
              <a:rPr lang="en-US" b="1" dirty="0"/>
              <a:t> </a:t>
            </a:r>
            <a:r>
              <a:rPr lang="en-US" b="1" dirty="0" err="1"/>
              <a:t>Erti</a:t>
            </a:r>
            <a:r>
              <a:rPr lang="en-US" b="1" dirty="0"/>
              <a:t> Kata Yang </a:t>
            </a:r>
            <a:r>
              <a:rPr lang="en-US" b="1" dirty="0" err="1"/>
              <a:t>Sebenarnya</a:t>
            </a:r>
            <a:endParaRPr lang="en-US" b="1" dirty="0"/>
          </a:p>
        </p:txBody>
      </p:sp>
      <p:sp>
        <p:nvSpPr>
          <p:cNvPr id="6" name="Footer Placeholder 5"/>
          <p:cNvSpPr>
            <a:spLocks noGrp="1"/>
          </p:cNvSpPr>
          <p:nvPr>
            <p:ph type="ftr" sz="quarter" idx="11"/>
          </p:nvPr>
        </p:nvSpPr>
        <p:spPr/>
        <p:txBody>
          <a:bodyPr/>
          <a:lstStyle/>
          <a:p>
            <a:pPr>
              <a:defRPr/>
            </a:pPr>
            <a:r>
              <a:rPr lang="en-US"/>
              <a:t>PUSAT PENGAJIAN SYARIAH FAKULTI PENGAJIAN KONTEMPORI ISLAM UNIVERSITI  SULTAN ZAINAL ABIDIN</a:t>
            </a:r>
          </a:p>
        </p:txBody>
      </p:sp>
      <p:sp>
        <p:nvSpPr>
          <p:cNvPr id="36866" name="Rectangle 2"/>
          <p:cNvSpPr>
            <a:spLocks noGrp="1" noChangeArrowheads="1"/>
          </p:cNvSpPr>
          <p:nvPr>
            <p:ph type="title"/>
          </p:nvPr>
        </p:nvSpPr>
        <p:spPr/>
        <p:txBody>
          <a:bodyPr/>
          <a:lstStyle/>
          <a:p>
            <a:pPr algn="ctr" rtl="0" eaLnBrk="1" hangingPunct="1">
              <a:defRPr/>
            </a:pPr>
            <a:r>
              <a:rPr lang="en-US" sz="4000" b="1" dirty="0"/>
              <a:t>KESIMPULAN</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fade">
                                      <p:cBhvr>
                                        <p:cTn id="7" dur="768" decel="100000"/>
                                        <p:tgtEl>
                                          <p:spTgt spid="36866"/>
                                        </p:tgtEl>
                                      </p:cBhvr>
                                    </p:animEffect>
                                    <p:animScale>
                                      <p:cBhvr>
                                        <p:cTn id="8" dur="768" decel="100000"/>
                                        <p:tgtEl>
                                          <p:spTgt spid="36866"/>
                                        </p:tgtEl>
                                      </p:cBhvr>
                                      <p:from x="10000" y="10000"/>
                                      <p:to x="200000" y="450000"/>
                                    </p:animScale>
                                    <p:animScale>
                                      <p:cBhvr>
                                        <p:cTn id="9" dur="1230" accel="100000" fill="hold">
                                          <p:stCondLst>
                                            <p:cond delay="768"/>
                                          </p:stCondLst>
                                        </p:cTn>
                                        <p:tgtEl>
                                          <p:spTgt spid="36866"/>
                                        </p:tgtEl>
                                      </p:cBhvr>
                                      <p:from x="200000" y="450000"/>
                                      <p:to x="100000" y="100000"/>
                                    </p:animScale>
                                    <p:set>
                                      <p:cBhvr>
                                        <p:cTn id="10" dur="768" fill="hold"/>
                                        <p:tgtEl>
                                          <p:spTgt spid="36866"/>
                                        </p:tgtEl>
                                        <p:attrNameLst>
                                          <p:attrName>ppt_x</p:attrName>
                                        </p:attrNameLst>
                                      </p:cBhvr>
                                      <p:to>
                                        <p:strVal val="(0.5)"/>
                                      </p:to>
                                    </p:set>
                                    <p:anim from="(0.5)" to="(#ppt_x)" calcmode="lin" valueType="num">
                                      <p:cBhvr>
                                        <p:cTn id="11" dur="1230" accel="100000" fill="hold">
                                          <p:stCondLst>
                                            <p:cond delay="768"/>
                                          </p:stCondLst>
                                        </p:cTn>
                                        <p:tgtEl>
                                          <p:spTgt spid="36866"/>
                                        </p:tgtEl>
                                        <p:attrNameLst>
                                          <p:attrName>ppt_x</p:attrName>
                                        </p:attrNameLst>
                                      </p:cBhvr>
                                    </p:anim>
                                    <p:set>
                                      <p:cBhvr>
                                        <p:cTn id="12" dur="768" fill="hold"/>
                                        <p:tgtEl>
                                          <p:spTgt spid="36866"/>
                                        </p:tgtEl>
                                        <p:attrNameLst>
                                          <p:attrName>ppt_y</p:attrName>
                                        </p:attrNameLst>
                                      </p:cBhvr>
                                      <p:to>
                                        <p:strVal val="(#ppt_y+0.4)"/>
                                      </p:to>
                                    </p:set>
                                    <p:anim from="(#ppt_y+0.4)" to="(#ppt_y)" calcmode="lin" valueType="num">
                                      <p:cBhvr>
                                        <p:cTn id="13" dur="1230" accel="100000" fill="hold">
                                          <p:stCondLst>
                                            <p:cond delay="768"/>
                                          </p:stCondLst>
                                        </p:cTn>
                                        <p:tgtEl>
                                          <p:spTgt spid="36866"/>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36867">
                                            <p:txEl>
                                              <p:pRg st="1" end="1"/>
                                            </p:txEl>
                                          </p:spTgt>
                                        </p:tgtEl>
                                        <p:attrNameLst>
                                          <p:attrName>style.visibility</p:attrName>
                                        </p:attrNameLst>
                                      </p:cBhvr>
                                      <p:to>
                                        <p:strVal val="visible"/>
                                      </p:to>
                                    </p:set>
                                    <p:anim calcmode="lin" valueType="num">
                                      <p:cBhvr>
                                        <p:cTn id="18" dur="500" fill="hold"/>
                                        <p:tgtEl>
                                          <p:spTgt spid="36867">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36867">
                                            <p:txEl>
                                              <p:pRg st="1" end="1"/>
                                            </p:txEl>
                                          </p:spTgt>
                                        </p:tgtEl>
                                        <p:attrNameLst>
                                          <p:attrName>ppt_h</p:attrName>
                                        </p:attrNameLst>
                                      </p:cBhvr>
                                      <p:tavLst>
                                        <p:tav tm="0">
                                          <p:val>
                                            <p:fltVal val="0"/>
                                          </p:val>
                                        </p:tav>
                                        <p:tav tm="100000">
                                          <p:val>
                                            <p:strVal val="#ppt_h"/>
                                          </p:val>
                                        </p:tav>
                                      </p:tavLst>
                                    </p:anim>
                                    <p:animEffect transition="in" filter="fade">
                                      <p:cBhvr>
                                        <p:cTn id="20" dur="500"/>
                                        <p:tgtEl>
                                          <p:spTgt spid="36867">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36867">
                                            <p:txEl>
                                              <p:pRg st="2" end="2"/>
                                            </p:txEl>
                                          </p:spTgt>
                                        </p:tgtEl>
                                        <p:attrNameLst>
                                          <p:attrName>style.visibility</p:attrName>
                                        </p:attrNameLst>
                                      </p:cBhvr>
                                      <p:to>
                                        <p:strVal val="visible"/>
                                      </p:to>
                                    </p:set>
                                    <p:anim calcmode="lin" valueType="num">
                                      <p:cBhvr>
                                        <p:cTn id="25" dur="500" fill="hold"/>
                                        <p:tgtEl>
                                          <p:spTgt spid="36867">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36867">
                                            <p:txEl>
                                              <p:pRg st="2" end="2"/>
                                            </p:txEl>
                                          </p:spTgt>
                                        </p:tgtEl>
                                        <p:attrNameLst>
                                          <p:attrName>ppt_h</p:attrName>
                                        </p:attrNameLst>
                                      </p:cBhvr>
                                      <p:tavLst>
                                        <p:tav tm="0">
                                          <p:val>
                                            <p:fltVal val="0"/>
                                          </p:val>
                                        </p:tav>
                                        <p:tav tm="100000">
                                          <p:val>
                                            <p:strVal val="#ppt_h"/>
                                          </p:val>
                                        </p:tav>
                                      </p:tavLst>
                                    </p:anim>
                                    <p:animEffect transition="in" filter="fade">
                                      <p:cBhvr>
                                        <p:cTn id="27" dur="500"/>
                                        <p:tgtEl>
                                          <p:spTgt spid="36867">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36867">
                                            <p:txEl>
                                              <p:pRg st="3" end="3"/>
                                            </p:txEl>
                                          </p:spTgt>
                                        </p:tgtEl>
                                        <p:attrNameLst>
                                          <p:attrName>style.visibility</p:attrName>
                                        </p:attrNameLst>
                                      </p:cBhvr>
                                      <p:to>
                                        <p:strVal val="visible"/>
                                      </p:to>
                                    </p:set>
                                    <p:anim calcmode="lin" valueType="num">
                                      <p:cBhvr>
                                        <p:cTn id="32" dur="500" fill="hold"/>
                                        <p:tgtEl>
                                          <p:spTgt spid="36867">
                                            <p:txEl>
                                              <p:pRg st="3" end="3"/>
                                            </p:txEl>
                                          </p:spTgt>
                                        </p:tgtEl>
                                        <p:attrNameLst>
                                          <p:attrName>ppt_w</p:attrName>
                                        </p:attrNameLst>
                                      </p:cBhvr>
                                      <p:tavLst>
                                        <p:tav tm="0">
                                          <p:val>
                                            <p:fltVal val="0"/>
                                          </p:val>
                                        </p:tav>
                                        <p:tav tm="100000">
                                          <p:val>
                                            <p:strVal val="#ppt_w"/>
                                          </p:val>
                                        </p:tav>
                                      </p:tavLst>
                                    </p:anim>
                                    <p:anim calcmode="lin" valueType="num">
                                      <p:cBhvr>
                                        <p:cTn id="33" dur="500" fill="hold"/>
                                        <p:tgtEl>
                                          <p:spTgt spid="36867">
                                            <p:txEl>
                                              <p:pRg st="3" end="3"/>
                                            </p:txEl>
                                          </p:spTgt>
                                        </p:tgtEl>
                                        <p:attrNameLst>
                                          <p:attrName>ppt_h</p:attrName>
                                        </p:attrNameLst>
                                      </p:cBhvr>
                                      <p:tavLst>
                                        <p:tav tm="0">
                                          <p:val>
                                            <p:fltVal val="0"/>
                                          </p:val>
                                        </p:tav>
                                        <p:tav tm="100000">
                                          <p:val>
                                            <p:strVal val="#ppt_h"/>
                                          </p:val>
                                        </p:tav>
                                      </p:tavLst>
                                    </p:anim>
                                    <p:animEffect transition="in" filter="fade">
                                      <p:cBhvr>
                                        <p:cTn id="34" dur="500"/>
                                        <p:tgtEl>
                                          <p:spTgt spid="368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P spid="36866" grpId="0"/>
    </p:bldLst>
  </p:timing>
</p:sld>
</file>

<file path=ppt/slides/slide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1" name="Rectangle 3"/>
          <p:cNvSpPr>
            <a:spLocks noGrp="1" noChangeArrowheads="1"/>
          </p:cNvSpPr>
          <p:nvPr>
            <p:ph idx="1"/>
          </p:nvPr>
        </p:nvSpPr>
        <p:spPr/>
        <p:txBody>
          <a:bodyPr/>
          <a:lstStyle/>
          <a:p>
            <a:pPr algn="ctr" rtl="0" eaLnBrk="1" hangingPunct="1">
              <a:buFont typeface="Wingdings" pitchFamily="2" charset="2"/>
              <a:buNone/>
              <a:defRPr/>
            </a:pPr>
            <a:r>
              <a:rPr lang="en-US" b="1"/>
              <a:t>Terimakasih</a:t>
            </a:r>
          </a:p>
          <a:p>
            <a:pPr algn="ctr" rtl="0" eaLnBrk="1" hangingPunct="1">
              <a:defRPr/>
            </a:pPr>
            <a:endParaRPr lang="en-US" b="1"/>
          </a:p>
          <a:p>
            <a:pPr algn="ctr" rtl="0" eaLnBrk="1" hangingPunct="1">
              <a:buFont typeface="Wingdings" pitchFamily="2" charset="2"/>
              <a:buNone/>
              <a:defRPr/>
            </a:pPr>
            <a:r>
              <a:rPr lang="en-US" b="1"/>
              <a:t>Syukran</a:t>
            </a:r>
          </a:p>
          <a:p>
            <a:pPr algn="ctr" rtl="0" eaLnBrk="1" hangingPunct="1">
              <a:defRPr/>
            </a:pPr>
            <a:endParaRPr lang="en-US" b="1"/>
          </a:p>
          <a:p>
            <a:pPr algn="ctr" rtl="0" eaLnBrk="1" hangingPunct="1">
              <a:buFont typeface="Wingdings" pitchFamily="2" charset="2"/>
              <a:buNone/>
              <a:defRPr/>
            </a:pPr>
            <a:r>
              <a:rPr lang="en-US" b="1"/>
              <a:t>Thank  You</a:t>
            </a:r>
          </a:p>
        </p:txBody>
      </p:sp>
      <p:sp>
        <p:nvSpPr>
          <p:cNvPr id="6" name="Footer Placeholder 5"/>
          <p:cNvSpPr>
            <a:spLocks noGrp="1"/>
          </p:cNvSpPr>
          <p:nvPr>
            <p:ph type="ftr" sz="quarter" idx="11"/>
          </p:nvPr>
        </p:nvSpPr>
        <p:spPr/>
        <p:txBody>
          <a:bodyPr/>
          <a:lstStyle/>
          <a:p>
            <a:pPr>
              <a:defRPr/>
            </a:pPr>
            <a:r>
              <a:rPr lang="en-US"/>
              <a:t>PUSAT PENGAJIAN SYARIAH FAKULTI PENGAJIAN KONTEMPORI ISLAM UNIVERSITI  SULTAN ZAINAL ABIDIN</a:t>
            </a:r>
          </a:p>
        </p:txBody>
      </p:sp>
      <p:sp>
        <p:nvSpPr>
          <p:cNvPr id="37890" name="Rectangle 2"/>
          <p:cNvSpPr>
            <a:spLocks noGrp="1" noChangeArrowheads="1"/>
          </p:cNvSpPr>
          <p:nvPr>
            <p:ph type="title"/>
          </p:nvPr>
        </p:nvSpPr>
        <p:spPr/>
        <p:txBody>
          <a:bodyPr/>
          <a:lstStyle/>
          <a:p>
            <a:pPr rtl="0" eaLnBrk="1" hangingPunct="1">
              <a:defRPr/>
            </a:pPr>
            <a:r>
              <a:rPr lang="en-US" sz="4000" b="1"/>
              <a:t>SEKIAN</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fade">
                                      <p:cBhvr>
                                        <p:cTn id="7" dur="768" decel="100000"/>
                                        <p:tgtEl>
                                          <p:spTgt spid="37890"/>
                                        </p:tgtEl>
                                      </p:cBhvr>
                                    </p:animEffect>
                                    <p:animScale>
                                      <p:cBhvr>
                                        <p:cTn id="8" dur="768" decel="100000"/>
                                        <p:tgtEl>
                                          <p:spTgt spid="37890"/>
                                        </p:tgtEl>
                                      </p:cBhvr>
                                      <p:from x="10000" y="10000"/>
                                      <p:to x="200000" y="450000"/>
                                    </p:animScale>
                                    <p:animScale>
                                      <p:cBhvr>
                                        <p:cTn id="9" dur="1230" accel="100000" fill="hold">
                                          <p:stCondLst>
                                            <p:cond delay="768"/>
                                          </p:stCondLst>
                                        </p:cTn>
                                        <p:tgtEl>
                                          <p:spTgt spid="37890"/>
                                        </p:tgtEl>
                                      </p:cBhvr>
                                      <p:from x="200000" y="450000"/>
                                      <p:to x="100000" y="100000"/>
                                    </p:animScale>
                                    <p:set>
                                      <p:cBhvr>
                                        <p:cTn id="10" dur="768" fill="hold"/>
                                        <p:tgtEl>
                                          <p:spTgt spid="37890"/>
                                        </p:tgtEl>
                                        <p:attrNameLst>
                                          <p:attrName>ppt_x</p:attrName>
                                        </p:attrNameLst>
                                      </p:cBhvr>
                                      <p:to>
                                        <p:strVal val="(0.5)"/>
                                      </p:to>
                                    </p:set>
                                    <p:anim from="(0.5)" to="(#ppt_x)" calcmode="lin" valueType="num">
                                      <p:cBhvr>
                                        <p:cTn id="11" dur="1230" accel="100000" fill="hold">
                                          <p:stCondLst>
                                            <p:cond delay="768"/>
                                          </p:stCondLst>
                                        </p:cTn>
                                        <p:tgtEl>
                                          <p:spTgt spid="37890"/>
                                        </p:tgtEl>
                                        <p:attrNameLst>
                                          <p:attrName>ppt_x</p:attrName>
                                        </p:attrNameLst>
                                      </p:cBhvr>
                                    </p:anim>
                                    <p:set>
                                      <p:cBhvr>
                                        <p:cTn id="12" dur="768" fill="hold"/>
                                        <p:tgtEl>
                                          <p:spTgt spid="37890"/>
                                        </p:tgtEl>
                                        <p:attrNameLst>
                                          <p:attrName>ppt_y</p:attrName>
                                        </p:attrNameLst>
                                      </p:cBhvr>
                                      <p:to>
                                        <p:strVal val="(#ppt_y+0.4)"/>
                                      </p:to>
                                    </p:set>
                                    <p:anim from="(#ppt_y+0.4)" to="(#ppt_y)" calcmode="lin" valueType="num">
                                      <p:cBhvr>
                                        <p:cTn id="13" dur="1230" accel="100000" fill="hold">
                                          <p:stCondLst>
                                            <p:cond delay="768"/>
                                          </p:stCondLst>
                                        </p:cTn>
                                        <p:tgtEl>
                                          <p:spTgt spid="37890"/>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37891">
                                            <p:txEl>
                                              <p:pRg st="0" end="0"/>
                                            </p:txEl>
                                          </p:spTgt>
                                        </p:tgtEl>
                                        <p:attrNameLst>
                                          <p:attrName>style.visibility</p:attrName>
                                        </p:attrNameLst>
                                      </p:cBhvr>
                                      <p:to>
                                        <p:strVal val="visible"/>
                                      </p:to>
                                    </p:set>
                                    <p:anim calcmode="lin" valueType="num">
                                      <p:cBhvr>
                                        <p:cTn id="18" dur="500" fill="hold"/>
                                        <p:tgtEl>
                                          <p:spTgt spid="37891">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37891">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37891">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37891">
                                            <p:txEl>
                                              <p:pRg st="2" end="2"/>
                                            </p:txEl>
                                          </p:spTgt>
                                        </p:tgtEl>
                                        <p:attrNameLst>
                                          <p:attrName>style.visibility</p:attrName>
                                        </p:attrNameLst>
                                      </p:cBhvr>
                                      <p:to>
                                        <p:strVal val="visible"/>
                                      </p:to>
                                    </p:set>
                                    <p:anim calcmode="lin" valueType="num">
                                      <p:cBhvr>
                                        <p:cTn id="25" dur="500" fill="hold"/>
                                        <p:tgtEl>
                                          <p:spTgt spid="37891">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37891">
                                            <p:txEl>
                                              <p:pRg st="2" end="2"/>
                                            </p:txEl>
                                          </p:spTgt>
                                        </p:tgtEl>
                                        <p:attrNameLst>
                                          <p:attrName>ppt_h</p:attrName>
                                        </p:attrNameLst>
                                      </p:cBhvr>
                                      <p:tavLst>
                                        <p:tav tm="0">
                                          <p:val>
                                            <p:fltVal val="0"/>
                                          </p:val>
                                        </p:tav>
                                        <p:tav tm="100000">
                                          <p:val>
                                            <p:strVal val="#ppt_h"/>
                                          </p:val>
                                        </p:tav>
                                      </p:tavLst>
                                    </p:anim>
                                    <p:animEffect transition="in" filter="fade">
                                      <p:cBhvr>
                                        <p:cTn id="27" dur="500"/>
                                        <p:tgtEl>
                                          <p:spTgt spid="37891">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37891">
                                            <p:txEl>
                                              <p:pRg st="4" end="4"/>
                                            </p:txEl>
                                          </p:spTgt>
                                        </p:tgtEl>
                                        <p:attrNameLst>
                                          <p:attrName>style.visibility</p:attrName>
                                        </p:attrNameLst>
                                      </p:cBhvr>
                                      <p:to>
                                        <p:strVal val="visible"/>
                                      </p:to>
                                    </p:set>
                                    <p:anim calcmode="lin" valueType="num">
                                      <p:cBhvr>
                                        <p:cTn id="32" dur="500" fill="hold"/>
                                        <p:tgtEl>
                                          <p:spTgt spid="37891">
                                            <p:txEl>
                                              <p:pRg st="4" end="4"/>
                                            </p:txEl>
                                          </p:spTgt>
                                        </p:tgtEl>
                                        <p:attrNameLst>
                                          <p:attrName>ppt_w</p:attrName>
                                        </p:attrNameLst>
                                      </p:cBhvr>
                                      <p:tavLst>
                                        <p:tav tm="0">
                                          <p:val>
                                            <p:fltVal val="0"/>
                                          </p:val>
                                        </p:tav>
                                        <p:tav tm="100000">
                                          <p:val>
                                            <p:strVal val="#ppt_w"/>
                                          </p:val>
                                        </p:tav>
                                      </p:tavLst>
                                    </p:anim>
                                    <p:anim calcmode="lin" valueType="num">
                                      <p:cBhvr>
                                        <p:cTn id="33" dur="500" fill="hold"/>
                                        <p:tgtEl>
                                          <p:spTgt spid="37891">
                                            <p:txEl>
                                              <p:pRg st="4" end="4"/>
                                            </p:txEl>
                                          </p:spTgt>
                                        </p:tgtEl>
                                        <p:attrNameLst>
                                          <p:attrName>ppt_h</p:attrName>
                                        </p:attrNameLst>
                                      </p:cBhvr>
                                      <p:tavLst>
                                        <p:tav tm="0">
                                          <p:val>
                                            <p:fltVal val="0"/>
                                          </p:val>
                                        </p:tav>
                                        <p:tav tm="100000">
                                          <p:val>
                                            <p:strVal val="#ppt_h"/>
                                          </p:val>
                                        </p:tav>
                                      </p:tavLst>
                                    </p:anim>
                                    <p:animEffect transition="in" filter="fade">
                                      <p:cBhvr>
                                        <p:cTn id="34" dur="500"/>
                                        <p:tgtEl>
                                          <p:spTgt spid="378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P spid="37890"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2AE7D64-A186-45F9-9E21-3900AA33870A}"/>
              </a:ext>
            </a:extLst>
          </p:cNvPr>
          <p:cNvSpPr>
            <a:spLocks noGrp="1"/>
          </p:cNvSpPr>
          <p:nvPr>
            <p:ph idx="1"/>
          </p:nvPr>
        </p:nvSpPr>
        <p:spPr/>
        <p:txBody>
          <a:bodyPr>
            <a:normAutofit fontScale="55000" lnSpcReduction="20000"/>
          </a:bodyPr>
          <a:lstStyle/>
          <a:p>
            <a:pPr algn="just"/>
            <a:r>
              <a:rPr lang="en-MY" dirty="0"/>
              <a:t>M. Nurul Huda Dan Basri Ibrahim. (2014).Pelaksanaan Ibadah Bersuci, Solat Dan Puasa Bagi Orang Yang Uzur </a:t>
            </a:r>
            <a:r>
              <a:rPr lang="en-MY" dirty="0" err="1"/>
              <a:t>Syari’i</a:t>
            </a:r>
            <a:r>
              <a:rPr lang="en-MY" dirty="0"/>
              <a:t>. Selangor: al-Hidayah Publisher </a:t>
            </a:r>
            <a:r>
              <a:rPr lang="en-MY" dirty="0" err="1"/>
              <a:t>Sdn</a:t>
            </a:r>
            <a:r>
              <a:rPr lang="en-MY" dirty="0"/>
              <a:t> Bhd.</a:t>
            </a:r>
          </a:p>
          <a:p>
            <a:pPr algn="just"/>
            <a:r>
              <a:rPr lang="en-MY" dirty="0"/>
              <a:t>al-</a:t>
            </a:r>
            <a:r>
              <a:rPr lang="en-MY" dirty="0" err="1"/>
              <a:t>Asqalani</a:t>
            </a:r>
            <a:r>
              <a:rPr lang="en-MY" dirty="0"/>
              <a:t>, Ahmad bin Ali bin Hajar, 1384H/1964M. </a:t>
            </a:r>
            <a:r>
              <a:rPr lang="en-MY" dirty="0" err="1"/>
              <a:t>Talkhis</a:t>
            </a:r>
            <a:r>
              <a:rPr lang="en-MY" dirty="0"/>
              <a:t> al-</a:t>
            </a:r>
            <a:r>
              <a:rPr lang="en-MY" dirty="0" err="1"/>
              <a:t>Habir</a:t>
            </a:r>
            <a:r>
              <a:rPr lang="en-MY" dirty="0"/>
              <a:t>, juz. 1. al-Madinah al-</a:t>
            </a:r>
            <a:r>
              <a:rPr lang="en-MY" dirty="0" err="1"/>
              <a:t>Munawwarah</a:t>
            </a:r>
            <a:r>
              <a:rPr lang="en-MY" dirty="0"/>
              <a:t>. </a:t>
            </a:r>
          </a:p>
          <a:p>
            <a:pPr algn="just"/>
            <a:endParaRPr lang="en-MY" dirty="0"/>
          </a:p>
          <a:p>
            <a:pPr algn="just"/>
            <a:r>
              <a:rPr lang="en-MY" dirty="0"/>
              <a:t>Al-</a:t>
            </a:r>
            <a:r>
              <a:rPr lang="en-MY" dirty="0" err="1"/>
              <a:t>Baihaqi</a:t>
            </a:r>
            <a:r>
              <a:rPr lang="en-MY" dirty="0"/>
              <a:t>, Ahmad bin al-Husain bin Ali bin Musa Abu Bakar. 1414H/1994M. Sunan al-</a:t>
            </a:r>
            <a:r>
              <a:rPr lang="en-MY" dirty="0" err="1"/>
              <a:t>Baihaqi</a:t>
            </a:r>
            <a:r>
              <a:rPr lang="en-MY" dirty="0"/>
              <a:t> al-Kubra, juz. 1, </a:t>
            </a:r>
            <a:r>
              <a:rPr lang="en-MY" dirty="0" err="1"/>
              <a:t>jil</a:t>
            </a:r>
            <a:r>
              <a:rPr lang="en-MY" dirty="0"/>
              <a:t>. 2,. Makkah al-</a:t>
            </a:r>
            <a:r>
              <a:rPr lang="en-MY" dirty="0" err="1"/>
              <a:t>Mukarramah</a:t>
            </a:r>
            <a:r>
              <a:rPr lang="en-MY" dirty="0"/>
              <a:t>: </a:t>
            </a:r>
            <a:r>
              <a:rPr lang="en-MY" dirty="0" err="1"/>
              <a:t>Maktabah</a:t>
            </a:r>
            <a:r>
              <a:rPr lang="en-MY" dirty="0"/>
              <a:t> Dar al-Baz. </a:t>
            </a:r>
          </a:p>
          <a:p>
            <a:pPr algn="just"/>
            <a:endParaRPr lang="en-MY" dirty="0"/>
          </a:p>
          <a:p>
            <a:pPr algn="just"/>
            <a:r>
              <a:rPr lang="en-MY" dirty="0"/>
              <a:t>al-</a:t>
            </a:r>
            <a:r>
              <a:rPr lang="en-MY" dirty="0" err="1"/>
              <a:t>Dusuqi</a:t>
            </a:r>
            <a:r>
              <a:rPr lang="en-MY" dirty="0"/>
              <a:t>, Muhammad bin '</a:t>
            </a:r>
            <a:r>
              <a:rPr lang="en-MY" dirty="0" err="1"/>
              <a:t>Arafah</a:t>
            </a:r>
            <a:r>
              <a:rPr lang="en-MY" dirty="0"/>
              <a:t>. t.th. </a:t>
            </a:r>
            <a:r>
              <a:rPr lang="en-MY" dirty="0" err="1"/>
              <a:t>Hasyiyah</a:t>
            </a:r>
            <a:r>
              <a:rPr lang="en-MY" dirty="0"/>
              <a:t> al-</a:t>
            </a:r>
            <a:r>
              <a:rPr lang="en-MY" dirty="0" err="1"/>
              <a:t>Dusuqi</a:t>
            </a:r>
            <a:r>
              <a:rPr lang="en-MY" dirty="0"/>
              <a:t> Ala al-</a:t>
            </a:r>
            <a:r>
              <a:rPr lang="en-MY" dirty="0" err="1"/>
              <a:t>Syarh</a:t>
            </a:r>
            <a:r>
              <a:rPr lang="en-MY" dirty="0"/>
              <a:t> al-Kabir, </a:t>
            </a:r>
            <a:r>
              <a:rPr lang="en-MY" dirty="0" err="1"/>
              <a:t>Jil</a:t>
            </a:r>
            <a:r>
              <a:rPr lang="en-MY" dirty="0"/>
              <a:t>. 1. </a:t>
            </a:r>
            <a:r>
              <a:rPr lang="en-MY" dirty="0" err="1"/>
              <a:t>Matba'ah</a:t>
            </a:r>
            <a:r>
              <a:rPr lang="en-MY" dirty="0"/>
              <a:t> Isa al-Babi al-</a:t>
            </a:r>
            <a:r>
              <a:rPr lang="en-MY" dirty="0" err="1"/>
              <a:t>Halabi</a:t>
            </a:r>
            <a:r>
              <a:rPr lang="en-MY" dirty="0"/>
              <a:t>.  </a:t>
            </a:r>
          </a:p>
          <a:p>
            <a:pPr algn="just"/>
            <a:endParaRPr lang="en-MY" dirty="0"/>
          </a:p>
          <a:p>
            <a:pPr algn="just"/>
            <a:r>
              <a:rPr lang="en-MY" dirty="0"/>
              <a:t>al-</a:t>
            </a:r>
            <a:r>
              <a:rPr lang="en-MY" dirty="0" err="1"/>
              <a:t>Futuhi</a:t>
            </a:r>
            <a:r>
              <a:rPr lang="en-MY" dirty="0"/>
              <a:t>, </a:t>
            </a:r>
            <a:r>
              <a:rPr lang="en-MY" dirty="0" err="1"/>
              <a:t>Taqiy</a:t>
            </a:r>
            <a:r>
              <a:rPr lang="en-MY" dirty="0"/>
              <a:t> al-Din Muhammad bin Ahmad. t.th. Muntaha al-Iradat,  </a:t>
            </a:r>
            <a:r>
              <a:rPr lang="en-MY" dirty="0" err="1"/>
              <a:t>jil</a:t>
            </a:r>
            <a:r>
              <a:rPr lang="en-MY" dirty="0"/>
              <a:t>. 1. </a:t>
            </a:r>
            <a:r>
              <a:rPr lang="en-MY" dirty="0" err="1"/>
              <a:t>Misr</a:t>
            </a:r>
            <a:r>
              <a:rPr lang="en-MY" dirty="0"/>
              <a:t>: </a:t>
            </a:r>
            <a:r>
              <a:rPr lang="en-MY" dirty="0" err="1"/>
              <a:t>Maktabah</a:t>
            </a:r>
            <a:r>
              <a:rPr lang="en-MY" dirty="0"/>
              <a:t> Dar al-</a:t>
            </a:r>
            <a:r>
              <a:rPr lang="en-MY" dirty="0" err="1"/>
              <a:t>Urubah</a:t>
            </a:r>
            <a:r>
              <a:rPr lang="en-MY" dirty="0"/>
              <a:t>. </a:t>
            </a:r>
          </a:p>
          <a:p>
            <a:pPr algn="just"/>
            <a:endParaRPr lang="en-MY" dirty="0"/>
          </a:p>
          <a:p>
            <a:pPr algn="just"/>
            <a:r>
              <a:rPr lang="en-MY" dirty="0"/>
              <a:t>al-Hakim. t.th.  al-</a:t>
            </a:r>
            <a:r>
              <a:rPr lang="en-MY" dirty="0" err="1"/>
              <a:t>Mustadrak</a:t>
            </a:r>
            <a:r>
              <a:rPr lang="en-MY" dirty="0"/>
              <a:t>, jil.1, t.tp.</a:t>
            </a:r>
          </a:p>
          <a:p>
            <a:pPr algn="just"/>
            <a:endParaRPr lang="en-MY" dirty="0"/>
          </a:p>
          <a:p>
            <a:pPr algn="just"/>
            <a:r>
              <a:rPr lang="en-MY" dirty="0"/>
              <a:t>Ibn al-Abidin, Muhammad Amin. 1386H. </a:t>
            </a:r>
            <a:r>
              <a:rPr lang="en-MY" dirty="0" err="1"/>
              <a:t>Hasyiyah</a:t>
            </a:r>
            <a:r>
              <a:rPr lang="en-MY" dirty="0"/>
              <a:t> ibn Abidin, </a:t>
            </a:r>
            <a:r>
              <a:rPr lang="en-MY" dirty="0" err="1"/>
              <a:t>jil</a:t>
            </a:r>
            <a:r>
              <a:rPr lang="en-MY" dirty="0"/>
              <a:t>. 1, </a:t>
            </a:r>
            <a:r>
              <a:rPr lang="en-MY" dirty="0" err="1"/>
              <a:t>Misr</a:t>
            </a:r>
            <a:r>
              <a:rPr lang="en-MY" dirty="0"/>
              <a:t>: </a:t>
            </a:r>
            <a:r>
              <a:rPr lang="en-MY" dirty="0" err="1"/>
              <a:t>Matba'ah</a:t>
            </a:r>
            <a:r>
              <a:rPr lang="en-MY" dirty="0"/>
              <a:t> Mustafa al-Babi al-</a:t>
            </a:r>
            <a:r>
              <a:rPr lang="en-MY" dirty="0" err="1"/>
              <a:t>Halabi</a:t>
            </a:r>
            <a:r>
              <a:rPr lang="en-MY" dirty="0"/>
              <a:t>. </a:t>
            </a:r>
          </a:p>
          <a:p>
            <a:pPr algn="just"/>
            <a:endParaRPr lang="en-MY" dirty="0"/>
          </a:p>
          <a:p>
            <a:endParaRPr lang="en-MY" dirty="0"/>
          </a:p>
        </p:txBody>
      </p:sp>
      <p:sp>
        <p:nvSpPr>
          <p:cNvPr id="3" name="Footer Placeholder 2">
            <a:extLst>
              <a:ext uri="{FF2B5EF4-FFF2-40B4-BE49-F238E27FC236}">
                <a16:creationId xmlns:a16="http://schemas.microsoft.com/office/drawing/2014/main" id="{7D0CEDDA-C883-4D37-A1FC-C3466B815890}"/>
              </a:ext>
            </a:extLst>
          </p:cNvPr>
          <p:cNvSpPr>
            <a:spLocks noGrp="1"/>
          </p:cNvSpPr>
          <p:nvPr>
            <p:ph type="ftr" sz="quarter" idx="11"/>
          </p:nvPr>
        </p:nvSpPr>
        <p:spPr/>
        <p:txBody>
          <a:bodyPr/>
          <a:lstStyle/>
          <a:p>
            <a:pPr>
              <a:defRPr/>
            </a:pPr>
            <a:r>
              <a:rPr lang="en-US"/>
              <a:t>PUSAT PENGAJIAN SYARIAH FAKULTI PENGAJIAN KONTEMPORI ISLAM UNIVERSITI  SULTAN ZAINAL ABIDIN</a:t>
            </a:r>
          </a:p>
        </p:txBody>
      </p:sp>
      <p:sp>
        <p:nvSpPr>
          <p:cNvPr id="4" name="Title 3">
            <a:extLst>
              <a:ext uri="{FF2B5EF4-FFF2-40B4-BE49-F238E27FC236}">
                <a16:creationId xmlns:a16="http://schemas.microsoft.com/office/drawing/2014/main" id="{32A83224-11BA-4890-92F4-D56A69D81176}"/>
              </a:ext>
            </a:extLst>
          </p:cNvPr>
          <p:cNvSpPr>
            <a:spLocks noGrp="1"/>
          </p:cNvSpPr>
          <p:nvPr>
            <p:ph type="title"/>
          </p:nvPr>
        </p:nvSpPr>
        <p:spPr/>
        <p:txBody>
          <a:bodyPr/>
          <a:lstStyle/>
          <a:p>
            <a:pPr algn="ctr"/>
            <a:r>
              <a:rPr lang="en-US" dirty="0"/>
              <a:t>RUJUKAN</a:t>
            </a:r>
            <a:endParaRPr lang="en-MY" dirty="0"/>
          </a:p>
        </p:txBody>
      </p:sp>
    </p:spTree>
    <p:extLst>
      <p:ext uri="{BB962C8B-B14F-4D97-AF65-F5344CB8AC3E}">
        <p14:creationId xmlns:p14="http://schemas.microsoft.com/office/powerpoint/2010/main" val="87633256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