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Lst>
  <p:sldSz cy="6858000" cx="12192000"/>
  <p:notesSz cx="6858000" cy="9144000"/>
  <p:defaultTextStyle>
    <a:defPPr lvl="0">
      <a:defRPr lang="en-US"/>
    </a:defPPr>
    <a:lvl1pPr defTabSz="457200" eaLnBrk="1" hangingPunct="1" latinLnBrk="0" lvl="0" marL="0" rtl="0" algn="l">
      <a:defRPr kern="1200" sz="1800">
        <a:solidFill>
          <a:schemeClr val="tx1"/>
        </a:solidFill>
        <a:latin typeface="+mn-lt"/>
        <a:ea typeface="+mn-ea"/>
        <a:cs typeface="+mn-cs"/>
      </a:defRPr>
    </a:lvl1pPr>
    <a:lvl2pPr defTabSz="457200" eaLnBrk="1" hangingPunct="1" latinLnBrk="0" lvl="1" marL="457200" rtl="0" algn="l">
      <a:defRPr kern="1200" sz="1800">
        <a:solidFill>
          <a:schemeClr val="tx1"/>
        </a:solidFill>
        <a:latin typeface="+mn-lt"/>
        <a:ea typeface="+mn-ea"/>
        <a:cs typeface="+mn-cs"/>
      </a:defRPr>
    </a:lvl2pPr>
    <a:lvl3pPr defTabSz="457200" eaLnBrk="1" hangingPunct="1" latinLnBrk="0" lvl="2" marL="914400" rtl="0" algn="l">
      <a:defRPr kern="1200" sz="1800">
        <a:solidFill>
          <a:schemeClr val="tx1"/>
        </a:solidFill>
        <a:latin typeface="+mn-lt"/>
        <a:ea typeface="+mn-ea"/>
        <a:cs typeface="+mn-cs"/>
      </a:defRPr>
    </a:lvl3pPr>
    <a:lvl4pPr defTabSz="457200" eaLnBrk="1" hangingPunct="1" latinLnBrk="0" lvl="3" marL="1371600" rtl="0" algn="l">
      <a:defRPr kern="1200" sz="1800">
        <a:solidFill>
          <a:schemeClr val="tx1"/>
        </a:solidFill>
        <a:latin typeface="+mn-lt"/>
        <a:ea typeface="+mn-ea"/>
        <a:cs typeface="+mn-cs"/>
      </a:defRPr>
    </a:lvl4pPr>
    <a:lvl5pPr defTabSz="457200" eaLnBrk="1" hangingPunct="1" latinLnBrk="0" lvl="4" marL="1828800" rtl="0" algn="l">
      <a:defRPr kern="1200" sz="1800">
        <a:solidFill>
          <a:schemeClr val="tx1"/>
        </a:solidFill>
        <a:latin typeface="+mn-lt"/>
        <a:ea typeface="+mn-ea"/>
        <a:cs typeface="+mn-cs"/>
      </a:defRPr>
    </a:lvl5pPr>
    <a:lvl6pPr defTabSz="457200" eaLnBrk="1" hangingPunct="1" latinLnBrk="0" lvl="5" marL="2286000" rtl="0" algn="l">
      <a:defRPr kern="1200" sz="1800">
        <a:solidFill>
          <a:schemeClr val="tx1"/>
        </a:solidFill>
        <a:latin typeface="+mn-lt"/>
        <a:ea typeface="+mn-ea"/>
        <a:cs typeface="+mn-cs"/>
      </a:defRPr>
    </a:lvl6pPr>
    <a:lvl7pPr defTabSz="457200" eaLnBrk="1" hangingPunct="1" latinLnBrk="0" lvl="6" marL="2743200" rtl="0" algn="l">
      <a:defRPr kern="1200" sz="1800">
        <a:solidFill>
          <a:schemeClr val="tx1"/>
        </a:solidFill>
        <a:latin typeface="+mn-lt"/>
        <a:ea typeface="+mn-ea"/>
        <a:cs typeface="+mn-cs"/>
      </a:defRPr>
    </a:lvl7pPr>
    <a:lvl8pPr defTabSz="457200" eaLnBrk="1" hangingPunct="1" latinLnBrk="0" lvl="7" marL="3200400" rtl="0" algn="l">
      <a:defRPr kern="1200" sz="1800">
        <a:solidFill>
          <a:schemeClr val="tx1"/>
        </a:solidFill>
        <a:latin typeface="+mn-lt"/>
        <a:ea typeface="+mn-ea"/>
        <a:cs typeface="+mn-cs"/>
      </a:defRPr>
    </a:lvl8pPr>
    <a:lvl9pPr defTabSz="457200" eaLnBrk="1" hangingPunct="1" latinLnBrk="0" lvl="8" marL="3657600" rtl="0" algn="l">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slide" Target="slides/slide44.xml"/><Relationship Id="rId47" Type="http://schemas.openxmlformats.org/officeDocument/2006/relationships/slide" Target="slides/slide43.xml"/><Relationship Id="rId49" Type="http://schemas.openxmlformats.org/officeDocument/2006/relationships/slide" Target="slides/slide4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62" Type="http://schemas.openxmlformats.org/officeDocument/2006/relationships/slide" Target="slides/slide58.xml"/><Relationship Id="rId61" Type="http://schemas.openxmlformats.org/officeDocument/2006/relationships/slide" Target="slides/slide57.xml"/><Relationship Id="rId20" Type="http://schemas.openxmlformats.org/officeDocument/2006/relationships/slide" Target="slides/slide16.xml"/><Relationship Id="rId64" Type="http://schemas.openxmlformats.org/officeDocument/2006/relationships/slide" Target="slides/slide60.xml"/><Relationship Id="rId63" Type="http://schemas.openxmlformats.org/officeDocument/2006/relationships/slide" Target="slides/slide59.xml"/><Relationship Id="rId22" Type="http://schemas.openxmlformats.org/officeDocument/2006/relationships/slide" Target="slides/slide18.xml"/><Relationship Id="rId66" Type="http://schemas.openxmlformats.org/officeDocument/2006/relationships/slide" Target="slides/slide62.xml"/><Relationship Id="rId21" Type="http://schemas.openxmlformats.org/officeDocument/2006/relationships/slide" Target="slides/slide17.xml"/><Relationship Id="rId65" Type="http://schemas.openxmlformats.org/officeDocument/2006/relationships/slide" Target="slides/slide61.xml"/><Relationship Id="rId24" Type="http://schemas.openxmlformats.org/officeDocument/2006/relationships/slide" Target="slides/slide20.xml"/><Relationship Id="rId23" Type="http://schemas.openxmlformats.org/officeDocument/2006/relationships/slide" Target="slides/slide19.xml"/><Relationship Id="rId60" Type="http://schemas.openxmlformats.org/officeDocument/2006/relationships/slide" Target="slides/slide56.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1" Type="http://schemas.openxmlformats.org/officeDocument/2006/relationships/slide" Target="slides/slide47.xml"/><Relationship Id="rId50" Type="http://schemas.openxmlformats.org/officeDocument/2006/relationships/slide" Target="slides/slide46.xml"/><Relationship Id="rId53" Type="http://schemas.openxmlformats.org/officeDocument/2006/relationships/slide" Target="slides/slide49.xml"/><Relationship Id="rId52" Type="http://schemas.openxmlformats.org/officeDocument/2006/relationships/slide" Target="slides/slide48.xml"/><Relationship Id="rId11" Type="http://schemas.openxmlformats.org/officeDocument/2006/relationships/slide" Target="slides/slide7.xml"/><Relationship Id="rId55" Type="http://schemas.openxmlformats.org/officeDocument/2006/relationships/slide" Target="slides/slide51.xml"/><Relationship Id="rId10" Type="http://schemas.openxmlformats.org/officeDocument/2006/relationships/slide" Target="slides/slide6.xml"/><Relationship Id="rId54" Type="http://schemas.openxmlformats.org/officeDocument/2006/relationships/slide" Target="slides/slide50.xml"/><Relationship Id="rId13" Type="http://schemas.openxmlformats.org/officeDocument/2006/relationships/slide" Target="slides/slide9.xml"/><Relationship Id="rId57" Type="http://schemas.openxmlformats.org/officeDocument/2006/relationships/slide" Target="slides/slide53.xml"/><Relationship Id="rId12" Type="http://schemas.openxmlformats.org/officeDocument/2006/relationships/slide" Target="slides/slide8.xml"/><Relationship Id="rId56" Type="http://schemas.openxmlformats.org/officeDocument/2006/relationships/slide" Target="slides/slide52.xml"/><Relationship Id="rId15" Type="http://schemas.openxmlformats.org/officeDocument/2006/relationships/slide" Target="slides/slide11.xml"/><Relationship Id="rId59" Type="http://schemas.openxmlformats.org/officeDocument/2006/relationships/slide" Target="slides/slide55.xml"/><Relationship Id="rId14" Type="http://schemas.openxmlformats.org/officeDocument/2006/relationships/slide" Target="slides/slide10.xml"/><Relationship Id="rId58" Type="http://schemas.openxmlformats.org/officeDocument/2006/relationships/slide" Target="slides/slide54.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E71AE-1A5D-4186-BC81-DD7585DCE3E2}" type="datetimeFigureOut">
              <a:rPr lang="en-MY" smtClean="0"/>
              <a:t>2/10/2019</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A4245D-E50A-41DD-9966-4AD9D752A320}" type="slidenum">
              <a:rPr lang="en-MY" smtClean="0"/>
              <a:t>‹#›</a:t>
            </a:fld>
            <a:endParaRPr lang="en-MY"/>
          </a:p>
        </p:txBody>
      </p:sp>
    </p:spTree>
    <p:extLst>
      <p:ext uri="{BB962C8B-B14F-4D97-AF65-F5344CB8AC3E}">
        <p14:creationId xmlns:p14="http://schemas.microsoft.com/office/powerpoint/2010/main" val="2705504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07FF3F1-75F2-45F2-B9E8-1029CC86CF60}"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988532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B0F5D-E2A9-4A27-9181-C5C9608D9AA1}"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3882333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7EA50-CACE-479A-B37F-09356C8C21B7}"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56396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4BE8CC-EA73-46FA-B0B8-ACFC4769ED70}"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1360418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46C224-A8EE-48C8-AC46-AF343C0DA7DB}"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94529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6D4642-792E-420D-9849-0C0D1180C56A}"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2921268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E2D195-CECE-4167-A19C-BF7A1D8E07BF}"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36380503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CD1004-69B7-4793-ACD0-8D8F1D6EBBD5}"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556639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DA6DE3-A585-4390-A44C-66FB98ADE84F}"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2428979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7D6BBE-9DCA-4B8C-8474-D7D4BA9CDF7B}" type="datetime1">
              <a:rPr lang="en-MY" smtClean="0"/>
              <a:t>2/10/2019</a:t>
            </a:fld>
            <a:endParaRPr lang="en-MY"/>
          </a:p>
        </p:txBody>
      </p:sp>
      <p:sp>
        <p:nvSpPr>
          <p:cNvPr id="5" name="Footer Placeholder 4"/>
          <p:cNvSpPr>
            <a:spLocks noGrp="1"/>
          </p:cNvSpPr>
          <p:nvPr>
            <p:ph type="ftr" sz="quarter" idx="11"/>
          </p:nvPr>
        </p:nvSpPr>
        <p:spPr/>
        <p:txBody>
          <a:bodyPr/>
          <a:lstStyle/>
          <a:p>
            <a:r>
              <a:rPr lang="en-MY"/>
              <a:t>KLUSTER AL-QURAN, ALSUNNAH DAN PENDIDIKANN ISLAM, UNIVERSIRI ISLAM MALAYSIA,CYBERJAYA</a:t>
            </a:r>
          </a:p>
        </p:txBody>
      </p:sp>
      <p:sp>
        <p:nvSpPr>
          <p:cNvPr id="6" name="Slide Number Placeholder 5"/>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979545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DADC28-23F4-4CA1-8C6F-7A5D41EBCEBA}" type="datetime1">
              <a:rPr lang="en-MY" smtClean="0"/>
              <a:t>2/10/2019</a:t>
            </a:fld>
            <a:endParaRPr lang="en-MY"/>
          </a:p>
        </p:txBody>
      </p:sp>
      <p:sp>
        <p:nvSpPr>
          <p:cNvPr id="6" name="Footer Placeholder 5"/>
          <p:cNvSpPr>
            <a:spLocks noGrp="1"/>
          </p:cNvSpPr>
          <p:nvPr>
            <p:ph type="ftr" sz="quarter" idx="11"/>
          </p:nvPr>
        </p:nvSpPr>
        <p:spPr/>
        <p:txBody>
          <a:bodyPr/>
          <a:lstStyle/>
          <a:p>
            <a:r>
              <a:rPr lang="en-MY"/>
              <a:t>KLUSTER AL-QURAN, ALSUNNAH DAN PENDIDIKANN ISLAM, UNIVERSIRI ISLAM MALAYSIA,CYBERJAYA</a:t>
            </a:r>
          </a:p>
        </p:txBody>
      </p:sp>
      <p:sp>
        <p:nvSpPr>
          <p:cNvPr id="7" name="Slide Number Placeholder 6"/>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1508626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4D35B1-D278-45A3-AFEA-068BAF7799CC}" type="datetime1">
              <a:rPr lang="en-MY" smtClean="0"/>
              <a:t>2/10/2019</a:t>
            </a:fld>
            <a:endParaRPr lang="en-MY"/>
          </a:p>
        </p:txBody>
      </p:sp>
      <p:sp>
        <p:nvSpPr>
          <p:cNvPr id="8" name="Footer Placeholder 7"/>
          <p:cNvSpPr>
            <a:spLocks noGrp="1"/>
          </p:cNvSpPr>
          <p:nvPr>
            <p:ph type="ftr" sz="quarter" idx="11"/>
          </p:nvPr>
        </p:nvSpPr>
        <p:spPr/>
        <p:txBody>
          <a:bodyPr/>
          <a:lstStyle/>
          <a:p>
            <a:r>
              <a:rPr lang="en-MY"/>
              <a:t>KLUSTER AL-QURAN, ALSUNNAH DAN PENDIDIKANN ISLAM, UNIVERSIRI ISLAM MALAYSIA,CYBERJAYA</a:t>
            </a:r>
          </a:p>
        </p:txBody>
      </p:sp>
      <p:sp>
        <p:nvSpPr>
          <p:cNvPr id="9" name="Slide Number Placeholder 8"/>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38760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8CBA29-DBD7-4E95-8DD7-E4F8585838A3}" type="datetime1">
              <a:rPr lang="en-MY" smtClean="0"/>
              <a:t>2/10/2019</a:t>
            </a:fld>
            <a:endParaRPr lang="en-MY"/>
          </a:p>
        </p:txBody>
      </p:sp>
      <p:sp>
        <p:nvSpPr>
          <p:cNvPr id="4" name="Footer Placeholder 3"/>
          <p:cNvSpPr>
            <a:spLocks noGrp="1"/>
          </p:cNvSpPr>
          <p:nvPr>
            <p:ph type="ftr" sz="quarter" idx="11"/>
          </p:nvPr>
        </p:nvSpPr>
        <p:spPr/>
        <p:txBody>
          <a:bodyPr/>
          <a:lstStyle/>
          <a:p>
            <a:r>
              <a:rPr lang="en-MY"/>
              <a:t>KLUSTER AL-QURAN, ALSUNNAH DAN PENDIDIKANN ISLAM, UNIVERSIRI ISLAM MALAYSIA,CYBERJAYA</a:t>
            </a:r>
          </a:p>
        </p:txBody>
      </p:sp>
      <p:sp>
        <p:nvSpPr>
          <p:cNvPr id="5" name="Slide Number Placeholder 4"/>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2146080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6B3558-481C-48D8-BA30-EE60F4A77116}" type="datetime1">
              <a:rPr lang="en-MY" smtClean="0"/>
              <a:t>2/10/2019</a:t>
            </a:fld>
            <a:endParaRPr lang="en-MY"/>
          </a:p>
        </p:txBody>
      </p:sp>
      <p:sp>
        <p:nvSpPr>
          <p:cNvPr id="3" name="Footer Placeholder 2"/>
          <p:cNvSpPr>
            <a:spLocks noGrp="1"/>
          </p:cNvSpPr>
          <p:nvPr>
            <p:ph type="ftr" sz="quarter" idx="11"/>
          </p:nvPr>
        </p:nvSpPr>
        <p:spPr/>
        <p:txBody>
          <a:bodyPr/>
          <a:lstStyle/>
          <a:p>
            <a:r>
              <a:rPr lang="en-MY"/>
              <a:t>KLUSTER AL-QURAN, ALSUNNAH DAN PENDIDIKANN ISLAM, UNIVERSIRI ISLAM MALAYSIA,CYBERJAYA</a:t>
            </a:r>
          </a:p>
        </p:txBody>
      </p:sp>
      <p:sp>
        <p:nvSpPr>
          <p:cNvPr id="4" name="Slide Number Placeholder 3"/>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1706666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31AA63-DEEB-4CD7-A7EC-87ABBB8EB776}" type="datetime1">
              <a:rPr lang="en-MY" smtClean="0"/>
              <a:t>2/10/2019</a:t>
            </a:fld>
            <a:endParaRPr lang="en-MY"/>
          </a:p>
        </p:txBody>
      </p:sp>
      <p:sp>
        <p:nvSpPr>
          <p:cNvPr id="6" name="Footer Placeholder 5"/>
          <p:cNvSpPr>
            <a:spLocks noGrp="1"/>
          </p:cNvSpPr>
          <p:nvPr>
            <p:ph type="ftr" sz="quarter" idx="11"/>
          </p:nvPr>
        </p:nvSpPr>
        <p:spPr/>
        <p:txBody>
          <a:bodyPr/>
          <a:lstStyle/>
          <a:p>
            <a:r>
              <a:rPr lang="en-MY"/>
              <a:t>KLUSTER AL-QURAN, ALSUNNAH DAN PENDIDIKANN ISLAM, UNIVERSIRI ISLAM MALAYSIA,CYBERJAYA</a:t>
            </a:r>
          </a:p>
        </p:txBody>
      </p:sp>
      <p:sp>
        <p:nvSpPr>
          <p:cNvPr id="7" name="Slide Number Placeholder 6"/>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2790513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C195FF-2995-43B3-A7B5-4B244F6D6FBB}" type="datetime1">
              <a:rPr lang="en-MY" smtClean="0"/>
              <a:t>2/10/2019</a:t>
            </a:fld>
            <a:endParaRPr lang="en-MY"/>
          </a:p>
        </p:txBody>
      </p:sp>
      <p:sp>
        <p:nvSpPr>
          <p:cNvPr id="6" name="Footer Placeholder 5"/>
          <p:cNvSpPr>
            <a:spLocks noGrp="1"/>
          </p:cNvSpPr>
          <p:nvPr>
            <p:ph type="ftr" sz="quarter" idx="11"/>
          </p:nvPr>
        </p:nvSpPr>
        <p:spPr/>
        <p:txBody>
          <a:bodyPr/>
          <a:lstStyle/>
          <a:p>
            <a:r>
              <a:rPr lang="en-MY"/>
              <a:t>KLUSTER AL-QURAN, ALSUNNAH DAN PENDIDIKANN ISLAM, UNIVERSIRI ISLAM MALAYSIA,CYBERJAYA</a:t>
            </a:r>
          </a:p>
        </p:txBody>
      </p:sp>
      <p:sp>
        <p:nvSpPr>
          <p:cNvPr id="7" name="Slide Number Placeholder 6"/>
          <p:cNvSpPr>
            <a:spLocks noGrp="1"/>
          </p:cNvSpPr>
          <p:nvPr>
            <p:ph type="sldNum" sz="quarter" idx="12"/>
          </p:nvPr>
        </p:nvSpPr>
        <p:spPr/>
        <p:txBody>
          <a:bodyPr/>
          <a:lstStyle/>
          <a:p>
            <a:fld id="{88F41B88-B6A3-4229-879A-5D239018F190}" type="slidenum">
              <a:rPr lang="en-MY" smtClean="0"/>
              <a:t>‹#›</a:t>
            </a:fld>
            <a:endParaRPr lang="en-MY"/>
          </a:p>
        </p:txBody>
      </p:sp>
    </p:spTree>
    <p:extLst>
      <p:ext uri="{BB962C8B-B14F-4D97-AF65-F5344CB8AC3E}">
        <p14:creationId xmlns:p14="http://schemas.microsoft.com/office/powerpoint/2010/main" val="736538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4237C72-04CB-4FEC-86E1-6600A466C3C3}" type="datetime1">
              <a:rPr lang="en-MY" smtClean="0"/>
              <a:t>2/10/2019</a:t>
            </a:fld>
            <a:endParaRPr lang="en-MY"/>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MY"/>
              <a:t>KLUSTER AL-QURAN, ALSUNNAH DAN PENDIDIKANN ISLAM, UNIVERSIRI ISLAM MALAYSIA,CYBERJAYA</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F41B88-B6A3-4229-879A-5D239018F190}" type="slidenum">
              <a:rPr lang="en-MY" smtClean="0"/>
              <a:t>‹#›</a:t>
            </a:fld>
            <a:endParaRPr lang="en-MY"/>
          </a:p>
        </p:txBody>
      </p:sp>
    </p:spTree>
    <p:extLst>
      <p:ext uri="{BB962C8B-B14F-4D97-AF65-F5344CB8AC3E}">
        <p14:creationId xmlns:p14="http://schemas.microsoft.com/office/powerpoint/2010/main" val="338927232"/>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05DCE-8969-47E8-B621-A707A5B5E3DE}"/>
              </a:ext>
            </a:extLst>
          </p:cNvPr>
          <p:cNvSpPr>
            <a:spLocks noGrp="1"/>
          </p:cNvSpPr>
          <p:nvPr>
            <p:ph type="ctrTitle"/>
          </p:nvPr>
        </p:nvSpPr>
        <p:spPr/>
        <p:txBody>
          <a:bodyPr>
            <a:noAutofit/>
          </a:bodyPr>
          <a:lstStyle/>
          <a:p>
            <a:pPr algn="ctr"/>
            <a:r>
              <a:rPr lang="en-MY" sz="4000" b="1" dirty="0"/>
              <a:t>FIQH FATWA: BAGAIMANA BERINTERAKSI DENGAN ISU-ISU SEMASA DI MALAYSIA?</a:t>
            </a:r>
          </a:p>
        </p:txBody>
      </p:sp>
      <p:sp>
        <p:nvSpPr>
          <p:cNvPr id="3" name="Subtitle 2">
            <a:extLst>
              <a:ext uri="{FF2B5EF4-FFF2-40B4-BE49-F238E27FC236}">
                <a16:creationId xmlns:a16="http://schemas.microsoft.com/office/drawing/2014/main" id="{F9809D0E-F5A8-4F5B-86D8-E29521E183B3}"/>
              </a:ext>
            </a:extLst>
          </p:cNvPr>
          <p:cNvSpPr>
            <a:spLocks noGrp="1"/>
          </p:cNvSpPr>
          <p:nvPr>
            <p:ph type="subTitle" idx="1"/>
          </p:nvPr>
        </p:nvSpPr>
        <p:spPr/>
        <p:txBody>
          <a:bodyPr>
            <a:normAutofit fontScale="85000" lnSpcReduction="10000"/>
          </a:bodyPr>
          <a:lstStyle/>
          <a:p>
            <a:pPr algn="ctr">
              <a:lnSpc>
                <a:spcPct val="120000"/>
              </a:lnSpc>
              <a:spcBef>
                <a:spcPts val="0"/>
              </a:spcBef>
            </a:pPr>
            <a:r>
              <a:rPr lang="en-MY" b="1" dirty="0"/>
              <a:t>PROF DR BASRI BIN IBFRAHIM ALHASANI AL-AZHARI</a:t>
            </a:r>
          </a:p>
          <a:p>
            <a:pPr algn="ctr">
              <a:lnSpc>
                <a:spcPct val="120000"/>
              </a:lnSpc>
              <a:spcBef>
                <a:spcPts val="0"/>
              </a:spcBef>
            </a:pPr>
            <a:r>
              <a:rPr lang="en-MY" b="1" dirty="0"/>
              <a:t>PENSYARAH KLUSTER AL-QURAN, AL-SUNNAH DAN PENDIDIKAN ISLAM</a:t>
            </a:r>
          </a:p>
          <a:p>
            <a:pPr algn="ctr">
              <a:lnSpc>
                <a:spcPct val="120000"/>
              </a:lnSpc>
              <a:spcBef>
                <a:spcPts val="0"/>
              </a:spcBef>
            </a:pPr>
            <a:r>
              <a:rPr lang="en-MY" b="1" dirty="0"/>
              <a:t>UNIVERSITI ISLAM MALAYSIA </a:t>
            </a:r>
          </a:p>
          <a:p>
            <a:pPr algn="ctr">
              <a:lnSpc>
                <a:spcPct val="120000"/>
              </a:lnSpc>
              <a:spcBef>
                <a:spcPts val="0"/>
              </a:spcBef>
            </a:pPr>
            <a:r>
              <a:rPr lang="en-MY" b="1" dirty="0"/>
              <a:t>630000 CYBERJAYA</a:t>
            </a:r>
          </a:p>
        </p:txBody>
      </p:sp>
      <p:pic>
        <p:nvPicPr>
          <p:cNvPr id="4" name="Picture 3">
            <a:extLst>
              <a:ext uri="{FF2B5EF4-FFF2-40B4-BE49-F238E27FC236}">
                <a16:creationId xmlns:a16="http://schemas.microsoft.com/office/drawing/2014/main" id="{E09D38A2-61FF-4A1D-91C7-EA18A737D8B8}"/>
              </a:ext>
            </a:extLst>
          </p:cNvPr>
          <p:cNvPicPr>
            <a:picLocks noChangeAspect="1"/>
          </p:cNvPicPr>
          <p:nvPr/>
        </p:nvPicPr>
        <p:blipFill>
          <a:blip r:embed="rId2"/>
          <a:stretch>
            <a:fillRect/>
          </a:stretch>
        </p:blipFill>
        <p:spPr>
          <a:xfrm>
            <a:off x="3186651" y="152635"/>
            <a:ext cx="4610100" cy="952500"/>
          </a:xfrm>
          <a:prstGeom prst="rect">
            <a:avLst/>
          </a:prstGeom>
        </p:spPr>
      </p:pic>
      <p:sp>
        <p:nvSpPr>
          <p:cNvPr id="5" name="Footer Placeholder 4">
            <a:extLst>
              <a:ext uri="{FF2B5EF4-FFF2-40B4-BE49-F238E27FC236}">
                <a16:creationId xmlns:a16="http://schemas.microsoft.com/office/drawing/2014/main" id="{2CBF4025-1E14-4FA5-9EF3-246BB042D2F2}"/>
              </a:ext>
            </a:extLst>
          </p:cNvPr>
          <p:cNvSpPr>
            <a:spLocks noGrp="1"/>
          </p:cNvSpPr>
          <p:nvPr>
            <p:ph type="ftr" sz="quarter" idx="11"/>
          </p:nvPr>
        </p:nvSpPr>
        <p:spPr/>
        <p:txBody>
          <a:bodyPr/>
          <a:lstStyle/>
          <a:p>
            <a:pPr algn="ctr"/>
            <a:r>
              <a:rPr lang="en-MY" dirty="0"/>
              <a:t>KLUSTER AL-QURAN, ALSUNNAH DAN PENDIDIKANN ISLAM, UNIVERSIRI ISLAM MALAYSIA,CYBERJAYA</a:t>
            </a:r>
          </a:p>
        </p:txBody>
      </p:sp>
    </p:spTree>
    <p:extLst>
      <p:ext uri="{BB962C8B-B14F-4D97-AF65-F5344CB8AC3E}">
        <p14:creationId xmlns:p14="http://schemas.microsoft.com/office/powerpoint/2010/main" val="805533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4B916-9EB3-4F41-9C8C-B5E2B299BC9B}"/>
              </a:ext>
            </a:extLst>
          </p:cNvPr>
          <p:cNvSpPr>
            <a:spLocks noGrp="1"/>
          </p:cNvSpPr>
          <p:nvPr>
            <p:ph type="title"/>
          </p:nvPr>
        </p:nvSpPr>
        <p:spPr/>
        <p:txBody>
          <a:bodyPr/>
          <a:lstStyle/>
          <a:p>
            <a:endParaRPr lang="en-MY"/>
          </a:p>
        </p:txBody>
      </p:sp>
      <p:sp>
        <p:nvSpPr>
          <p:cNvPr id="3" name="Content Placeholder 2">
            <a:extLst>
              <a:ext uri="{FF2B5EF4-FFF2-40B4-BE49-F238E27FC236}">
                <a16:creationId xmlns:a16="http://schemas.microsoft.com/office/drawing/2014/main" id="{028BA4FD-F7D7-4E2A-85F7-DD4C14BABF5F}"/>
              </a:ext>
            </a:extLst>
          </p:cNvPr>
          <p:cNvSpPr>
            <a:spLocks noGrp="1"/>
          </p:cNvSpPr>
          <p:nvPr>
            <p:ph idx="1"/>
          </p:nvPr>
        </p:nvSpPr>
        <p:spPr/>
        <p:txBody>
          <a:bodyPr>
            <a:normAutofit fontScale="92500" lnSpcReduction="10000"/>
          </a:bodyPr>
          <a:lstStyle/>
          <a:p>
            <a:pPr algn="just"/>
            <a:r>
              <a:rPr lang="en-MY" dirty="0"/>
              <a:t>G. Mengadakan mesyuarat dan perbincangan dengan orang yang dipercayai keilmuan dan agamanya. Allah s.w.t memuji orang-orang Islam yang mengadakan mesyuarat sebelum melakukan sesuatu tindakan. (Al-Khatib al-Baghdadi, </a:t>
            </a:r>
            <a:r>
              <a:rPr lang="en-MY" dirty="0" err="1"/>
              <a:t>op.cit</a:t>
            </a:r>
            <a:r>
              <a:rPr lang="en-MY" dirty="0"/>
              <a:t>, </a:t>
            </a:r>
            <a:r>
              <a:rPr lang="en-MY" dirty="0" err="1"/>
              <a:t>jil</a:t>
            </a:r>
            <a:r>
              <a:rPr lang="en-MY" dirty="0"/>
              <a:t>. 2, </a:t>
            </a:r>
            <a:r>
              <a:rPr lang="en-MY" dirty="0" err="1"/>
              <a:t>hlm</a:t>
            </a:r>
            <a:r>
              <a:rPr lang="en-MY" dirty="0"/>
              <a:t>. 184)</a:t>
            </a:r>
          </a:p>
          <a:p>
            <a:pPr algn="just"/>
            <a:r>
              <a:rPr lang="en-MY" dirty="0"/>
              <a:t>H. Mengelakkan dari membongkar rahsia orang-orang yang meminta fatwa, kerana mufti tidak ubah bagaikan doktor perubatan yang melihat rahsia dan aurat orang lain. Menyembunyikan rahsia orang yang meminta fatwa satu tuntutan syarak, kerana apabila orang yang meminta </a:t>
            </a:r>
            <a:r>
              <a:rPr lang="en-MY" dirty="0" err="1"/>
              <a:t>fawa</a:t>
            </a:r>
            <a:r>
              <a:rPr lang="en-MY" dirty="0"/>
              <a:t> tahu rahsianya terbongkar, dia tidak akan bertanya lagi kepada mufti. ( Ibn </a:t>
            </a:r>
            <a:r>
              <a:rPr lang="en-MY" dirty="0" err="1"/>
              <a:t>Qayyim</a:t>
            </a:r>
            <a:r>
              <a:rPr lang="en-MY" dirty="0"/>
              <a:t> al-</a:t>
            </a:r>
            <a:r>
              <a:rPr lang="en-MY" dirty="0" err="1"/>
              <a:t>Jawziyyah</a:t>
            </a:r>
            <a:r>
              <a:rPr lang="en-MY" dirty="0"/>
              <a:t>,  </a:t>
            </a:r>
            <a:r>
              <a:rPr lang="en-MY" dirty="0" err="1"/>
              <a:t>op.cit</a:t>
            </a:r>
            <a:r>
              <a:rPr lang="en-MY" dirty="0"/>
              <a:t>, </a:t>
            </a:r>
            <a:r>
              <a:rPr lang="en-MY" dirty="0" err="1"/>
              <a:t>jil</a:t>
            </a:r>
            <a:r>
              <a:rPr lang="en-MY" dirty="0"/>
              <a:t>. 4, </a:t>
            </a:r>
            <a:r>
              <a:rPr lang="en-MY" dirty="0" err="1"/>
              <a:t>hlm</a:t>
            </a:r>
            <a:r>
              <a:rPr lang="en-MY" dirty="0"/>
              <a:t>. 257)</a:t>
            </a:r>
          </a:p>
          <a:p>
            <a:pPr algn="just"/>
            <a:r>
              <a:rPr lang="en-MY" dirty="0" err="1"/>
              <a:t>i</a:t>
            </a:r>
            <a:r>
              <a:rPr lang="en-MY" dirty="0"/>
              <a:t>. Menjauhi dari mengeluarkan fatwa yang berat sebelah. Jika melibatkan kaum kerabat terdekat, fatwa menyebelahi mereka dan jika melibatkan musuh, fatwa tidak berpihak kepada mereka. </a:t>
            </a:r>
            <a:r>
              <a:rPr lang="en-MY" dirty="0" err="1"/>
              <a:t>Pemusuhan</a:t>
            </a:r>
            <a:r>
              <a:rPr lang="en-MY" dirty="0"/>
              <a:t> yang berlaku akan menyebabkan seseorang mufti menunjukkan sikap dan layanan yang buruk kepada orang yang </a:t>
            </a:r>
            <a:r>
              <a:rPr lang="en-MY" dirty="0" err="1"/>
              <a:t>dimusuhinya</a:t>
            </a:r>
            <a:r>
              <a:rPr lang="en-MY" dirty="0"/>
              <a:t>. (</a:t>
            </a:r>
            <a:r>
              <a:rPr lang="en-MY" dirty="0" err="1"/>
              <a:t>Sulayman</a:t>
            </a:r>
            <a:r>
              <a:rPr lang="en-MY" dirty="0"/>
              <a:t> al-</a:t>
            </a:r>
            <a:r>
              <a:rPr lang="en-MY" dirty="0" err="1"/>
              <a:t>Ashar</a:t>
            </a:r>
            <a:r>
              <a:rPr lang="en-MY" dirty="0"/>
              <a:t>,  al-</a:t>
            </a:r>
            <a:r>
              <a:rPr lang="en-MY" dirty="0" err="1"/>
              <a:t>Futya</a:t>
            </a:r>
            <a:r>
              <a:rPr lang="en-MY" dirty="0"/>
              <a:t> Wa </a:t>
            </a:r>
            <a:r>
              <a:rPr lang="en-MY" dirty="0" err="1"/>
              <a:t>Manahij</a:t>
            </a:r>
            <a:r>
              <a:rPr lang="en-MY" dirty="0"/>
              <a:t> al-</a:t>
            </a:r>
            <a:r>
              <a:rPr lang="en-MY" dirty="0" err="1"/>
              <a:t>Ifta</a:t>
            </a:r>
            <a:r>
              <a:rPr lang="en-MY" dirty="0"/>
              <a:t>’, </a:t>
            </a:r>
            <a:r>
              <a:rPr lang="en-MY" dirty="0" err="1"/>
              <a:t>hlm</a:t>
            </a:r>
            <a:r>
              <a:rPr lang="en-MY" dirty="0"/>
              <a:t>. 63).</a:t>
            </a:r>
          </a:p>
          <a:p>
            <a:endParaRPr lang="en-MY" dirty="0"/>
          </a:p>
        </p:txBody>
      </p:sp>
      <p:sp>
        <p:nvSpPr>
          <p:cNvPr id="4" name="Footer Placeholder 3">
            <a:extLst>
              <a:ext uri="{FF2B5EF4-FFF2-40B4-BE49-F238E27FC236}">
                <a16:creationId xmlns:a16="http://schemas.microsoft.com/office/drawing/2014/main" id="{0AFBD957-76FE-41EE-BA84-0D574A59AD7B}"/>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220664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F6FB9-EB84-4AB3-8B8F-93477F3E65B7}"/>
              </a:ext>
            </a:extLst>
          </p:cNvPr>
          <p:cNvSpPr>
            <a:spLocks noGrp="1"/>
          </p:cNvSpPr>
          <p:nvPr>
            <p:ph type="title"/>
          </p:nvPr>
        </p:nvSpPr>
        <p:spPr/>
        <p:txBody>
          <a:bodyPr/>
          <a:lstStyle/>
          <a:p>
            <a:pPr algn="ctr"/>
            <a:r>
              <a:rPr lang="en-MY" dirty="0"/>
              <a:t>SAMB</a:t>
            </a:r>
          </a:p>
        </p:txBody>
      </p:sp>
      <p:sp>
        <p:nvSpPr>
          <p:cNvPr id="3" name="Content Placeholder 2">
            <a:extLst>
              <a:ext uri="{FF2B5EF4-FFF2-40B4-BE49-F238E27FC236}">
                <a16:creationId xmlns:a16="http://schemas.microsoft.com/office/drawing/2014/main" id="{C18E5BFA-05DD-43D5-AF59-C7851DC87B12}"/>
              </a:ext>
            </a:extLst>
          </p:cNvPr>
          <p:cNvSpPr>
            <a:spLocks noGrp="1"/>
          </p:cNvSpPr>
          <p:nvPr>
            <p:ph idx="1"/>
          </p:nvPr>
        </p:nvSpPr>
        <p:spPr/>
        <p:txBody>
          <a:bodyPr/>
          <a:lstStyle/>
          <a:p>
            <a:pPr algn="just"/>
            <a:r>
              <a:rPr lang="en-MY" dirty="0"/>
              <a:t>J. Menjaga susunan dan meraikan keadilan di kalangan orang-orang yang meminta fatwa. Tidak boleh sama sekali cenderung dan condong kepada orang-orang kaya dan pemimpin sahaja, bahkan hendaklah menulis jawapan mengikut siapa dahulu yang bertanya tanpa mengira </a:t>
            </a:r>
            <a:r>
              <a:rPr lang="en-MY" dirty="0" err="1"/>
              <a:t>samada</a:t>
            </a:r>
            <a:r>
              <a:rPr lang="en-MY" dirty="0"/>
              <a:t> orang kaya mahupun miskin.</a:t>
            </a:r>
          </a:p>
          <a:p>
            <a:pPr algn="just"/>
            <a:r>
              <a:rPr lang="en-MY" dirty="0"/>
              <a:t>K. Membaca soalan yang ditanya dengan teliti, cermat dan berulang kali agar maksud soalan tersebut difahami betul-betul kemudian baru menjawab. Tidak boleh mengambil sikap tergopoh gapah dalam mengemukakan jawapan sehingga melakukan pembohongan terhadap agama Allah dengan menghalalkan yang haram dan mengharamkan yang halal, sebagaimana haram ke atas mufti mengikut hawa nafsu dan cenderung untuk mendapatkan harta orang ramai dalam mengeluarkan fatwa, kerana itu merupakan musibah yang besar yang menimpa umat Islam. (Al-</a:t>
            </a:r>
            <a:r>
              <a:rPr lang="en-MY" dirty="0" err="1"/>
              <a:t>Mallah</a:t>
            </a:r>
            <a:r>
              <a:rPr lang="en-MY" dirty="0"/>
              <a:t>, </a:t>
            </a:r>
            <a:r>
              <a:rPr lang="en-MY" dirty="0" err="1"/>
              <a:t>op.cit</a:t>
            </a:r>
            <a:r>
              <a:rPr lang="en-MY" dirty="0"/>
              <a:t>, juz. 2, </a:t>
            </a:r>
            <a:r>
              <a:rPr lang="en-MY" dirty="0" err="1"/>
              <a:t>hlm</a:t>
            </a:r>
            <a:r>
              <a:rPr lang="en-MY" dirty="0"/>
              <a:t>. 618.)</a:t>
            </a:r>
          </a:p>
          <a:p>
            <a:endParaRPr lang="en-MY" dirty="0"/>
          </a:p>
        </p:txBody>
      </p:sp>
      <p:sp>
        <p:nvSpPr>
          <p:cNvPr id="4" name="Footer Placeholder 3">
            <a:extLst>
              <a:ext uri="{FF2B5EF4-FFF2-40B4-BE49-F238E27FC236}">
                <a16:creationId xmlns:a16="http://schemas.microsoft.com/office/drawing/2014/main" id="{B30D47B4-B9A3-45D7-8B92-212BC41CA288}"/>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992407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03BCD-8FB6-4E7D-B1CB-8975FBC35FB5}"/>
              </a:ext>
            </a:extLst>
          </p:cNvPr>
          <p:cNvSpPr>
            <a:spLocks noGrp="1"/>
          </p:cNvSpPr>
          <p:nvPr>
            <p:ph type="title"/>
          </p:nvPr>
        </p:nvSpPr>
        <p:spPr/>
        <p:txBody>
          <a:bodyPr/>
          <a:lstStyle/>
          <a:p>
            <a:pPr algn="ctr"/>
            <a:r>
              <a:rPr lang="en-MY" dirty="0"/>
              <a:t>AKHLAK DALAM MENGELUARKAN FATWA</a:t>
            </a:r>
          </a:p>
        </p:txBody>
      </p:sp>
      <p:sp>
        <p:nvSpPr>
          <p:cNvPr id="3" name="Content Placeholder 2">
            <a:extLst>
              <a:ext uri="{FF2B5EF4-FFF2-40B4-BE49-F238E27FC236}">
                <a16:creationId xmlns:a16="http://schemas.microsoft.com/office/drawing/2014/main" id="{4A1F2F19-A171-408C-973F-0B0F29019B1E}"/>
              </a:ext>
            </a:extLst>
          </p:cNvPr>
          <p:cNvSpPr>
            <a:spLocks noGrp="1"/>
          </p:cNvSpPr>
          <p:nvPr>
            <p:ph idx="1"/>
          </p:nvPr>
        </p:nvSpPr>
        <p:spPr/>
        <p:txBody>
          <a:bodyPr>
            <a:normAutofit fontScale="77500" lnSpcReduction="20000"/>
          </a:bodyPr>
          <a:lstStyle/>
          <a:p>
            <a:pPr algn="just"/>
            <a:r>
              <a:rPr lang="en-MY" dirty="0"/>
              <a:t>a.	Tidak membuatkan orang ramai berputus asa daripada rahmat Allah s.w.t.</a:t>
            </a:r>
          </a:p>
          <a:p>
            <a:pPr algn="just"/>
            <a:r>
              <a:rPr lang="en-MY" dirty="0"/>
              <a:t>b.	Tidak membuka ruang dan memberi kelonggaran kepada orang ramai melakukan maksiat.</a:t>
            </a:r>
          </a:p>
          <a:p>
            <a:pPr algn="just"/>
            <a:r>
              <a:rPr lang="en-MY" dirty="0"/>
              <a:t>c.	Tidak menghina orang yang lebih bawah dan tidak pula mengampu orang yang lebih atas daripadanya</a:t>
            </a:r>
          </a:p>
          <a:p>
            <a:pPr algn="just"/>
            <a:r>
              <a:rPr lang="en-MY" dirty="0"/>
              <a:t>d.	Memberitahu kepada orang yang bertanya, tentang orang alim yang lebih tahu berbanding dengan dirinya sendiri dalam </a:t>
            </a:r>
            <a:r>
              <a:rPr lang="en-MY" dirty="0" err="1"/>
              <a:t>selok</a:t>
            </a:r>
            <a:r>
              <a:rPr lang="en-MY" dirty="0"/>
              <a:t> belok fatwa dan perkara itu tidak menimbulkan rasa kurang senang dalam hatinya dan tidak merasa </a:t>
            </a:r>
            <a:r>
              <a:rPr lang="en-MY" dirty="0" err="1"/>
              <a:t>kedudukannnya</a:t>
            </a:r>
            <a:r>
              <a:rPr lang="en-MY" dirty="0"/>
              <a:t> terjejas, kerana ilmu mempunyai hubungan silaturrahim  di kalangan sesama orang yang memilikinya. </a:t>
            </a:r>
          </a:p>
          <a:p>
            <a:pPr algn="just"/>
            <a:r>
              <a:rPr lang="en-MY" dirty="0"/>
              <a:t>e.	Tidak segan untuk menarik balik fatwa yang telah dikeluarkan, jika terbukti fatwa tersebut adalah salah, kerana kembali kepada kebenaran adalah lebih baik berbanding terumbang-ambing dalam kebatilan dan tidak ada dosa dalam fatwa yang salah yang dikeluarkannya itu, bahkan tetap diberi pahala di atas usahanya mencari pandangan yang lebih benar. Sebaliknya dosa timbul apabila mengetahui aspek yang benar tetapi sengaja memfatwakan aspek yang salah kerana sikap degil dan keras kepala atau kerana mengambil hati orang ramai.</a:t>
            </a:r>
          </a:p>
          <a:p>
            <a:pPr algn="just"/>
            <a:r>
              <a:rPr lang="en-MY" dirty="0"/>
              <a:t>f.	Mengeluarkan fatwa berdasarkan kebenaran yang diketahui dan tidak tunduk kepada hawa nafsu manusia dan juga kehendak pemerintah, sebaliknya semata-mata mencari keredaan Allah s.w.t sahaja.</a:t>
            </a:r>
          </a:p>
          <a:p>
            <a:endParaRPr lang="en-MY" dirty="0"/>
          </a:p>
          <a:p>
            <a:endParaRPr lang="en-MY" dirty="0"/>
          </a:p>
        </p:txBody>
      </p:sp>
      <p:sp>
        <p:nvSpPr>
          <p:cNvPr id="4" name="Footer Placeholder 3">
            <a:extLst>
              <a:ext uri="{FF2B5EF4-FFF2-40B4-BE49-F238E27FC236}">
                <a16:creationId xmlns:a16="http://schemas.microsoft.com/office/drawing/2014/main" id="{35163322-4C97-480A-A1C2-54C04B561890}"/>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794118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11683-4F19-4A49-8DE0-7EBE94D36B6A}"/>
              </a:ext>
            </a:extLst>
          </p:cNvPr>
          <p:cNvSpPr>
            <a:spLocks noGrp="1"/>
          </p:cNvSpPr>
          <p:nvPr>
            <p:ph type="title"/>
          </p:nvPr>
        </p:nvSpPr>
        <p:spPr/>
        <p:txBody>
          <a:bodyPr/>
          <a:lstStyle/>
          <a:p>
            <a:pPr algn="ctr"/>
            <a:r>
              <a:rPr lang="en-MY" dirty="0"/>
              <a:t>SAMB</a:t>
            </a:r>
          </a:p>
        </p:txBody>
      </p:sp>
      <p:sp>
        <p:nvSpPr>
          <p:cNvPr id="3" name="Content Placeholder 2">
            <a:extLst>
              <a:ext uri="{FF2B5EF4-FFF2-40B4-BE49-F238E27FC236}">
                <a16:creationId xmlns:a16="http://schemas.microsoft.com/office/drawing/2014/main" id="{FD077113-CE69-473E-A2FD-6C7359DA030D}"/>
              </a:ext>
            </a:extLst>
          </p:cNvPr>
          <p:cNvSpPr>
            <a:spLocks noGrp="1"/>
          </p:cNvSpPr>
          <p:nvPr>
            <p:ph idx="1"/>
          </p:nvPr>
        </p:nvSpPr>
        <p:spPr/>
        <p:txBody>
          <a:bodyPr>
            <a:normAutofit fontScale="85000" lnSpcReduction="10000"/>
          </a:bodyPr>
          <a:lstStyle/>
          <a:p>
            <a:pPr algn="just"/>
            <a:r>
              <a:rPr lang="en-MY" dirty="0"/>
              <a:t>g.	Sentiasa bergantung kepada Allah, merendah diri dan mengikhlaskan niat. (</a:t>
            </a:r>
            <a:r>
              <a:rPr lang="en-MY" dirty="0" err="1"/>
              <a:t>Ma’sud</a:t>
            </a:r>
            <a:r>
              <a:rPr lang="en-MY" dirty="0"/>
              <a:t> Sabri ( 2007) , </a:t>
            </a:r>
            <a:r>
              <a:rPr lang="en-MY" dirty="0" err="1"/>
              <a:t>op.cit</a:t>
            </a:r>
            <a:r>
              <a:rPr lang="en-MY" dirty="0"/>
              <a:t>.,  </a:t>
            </a:r>
            <a:r>
              <a:rPr lang="en-MY" dirty="0" err="1"/>
              <a:t>hlm</a:t>
            </a:r>
            <a:r>
              <a:rPr lang="en-MY" dirty="0"/>
              <a:t>. 51-52.)</a:t>
            </a:r>
          </a:p>
          <a:p>
            <a:pPr algn="just"/>
            <a:endParaRPr lang="en-MY" dirty="0"/>
          </a:p>
          <a:p>
            <a:pPr algn="just"/>
            <a:r>
              <a:rPr lang="en-MY" dirty="0"/>
              <a:t>h.	Memperbanyakkan berdoa kepada Allah s.w.t agar menunjukkan jawapan yang betul dan menjauhi </a:t>
            </a:r>
            <a:r>
              <a:rPr lang="en-MY" dirty="0" err="1"/>
              <a:t>kegelinciran</a:t>
            </a:r>
            <a:r>
              <a:rPr lang="en-MY" dirty="0"/>
              <a:t> pada pemikiran, lisan dan pena. Ibn </a:t>
            </a:r>
            <a:r>
              <a:rPr lang="en-MY" dirty="0" err="1"/>
              <a:t>Taimiyyah</a:t>
            </a:r>
            <a:r>
              <a:rPr lang="en-MY" dirty="0"/>
              <a:t> selalu berdoa:</a:t>
            </a:r>
          </a:p>
          <a:p>
            <a:pPr algn="just" rtl="1"/>
            <a:r>
              <a:rPr lang="ar-SA" dirty="0"/>
              <a:t>اللهم يا معلم ابراهيم علمنى</a:t>
            </a:r>
          </a:p>
          <a:p>
            <a:pPr algn="just"/>
            <a:r>
              <a:rPr lang="en-MY" dirty="0"/>
              <a:t>Maksudnya; Ya Allah ya </a:t>
            </a:r>
            <a:r>
              <a:rPr lang="en-MY" dirty="0" err="1"/>
              <a:t>tuhanku</a:t>
            </a:r>
            <a:r>
              <a:rPr lang="en-MY" dirty="0"/>
              <a:t>, Wahai tuhan yang menjadi guru kepada Nabi Ibrahim </a:t>
            </a:r>
            <a:r>
              <a:rPr lang="en-MY" dirty="0" err="1"/>
              <a:t>a.s</a:t>
            </a:r>
            <a:r>
              <a:rPr lang="en-MY" dirty="0"/>
              <a:t>, </a:t>
            </a:r>
            <a:r>
              <a:rPr lang="en-MY" dirty="0" err="1"/>
              <a:t>ajarilah</a:t>
            </a:r>
            <a:r>
              <a:rPr lang="en-MY" dirty="0"/>
              <a:t> saya.</a:t>
            </a:r>
          </a:p>
          <a:p>
            <a:pPr algn="just"/>
            <a:r>
              <a:rPr lang="en-MY" dirty="0"/>
              <a:t>Sesetengah tokoh generasi salaf terdahulu  membaca:</a:t>
            </a:r>
          </a:p>
          <a:p>
            <a:pPr algn="just" rtl="1"/>
            <a:r>
              <a:rPr lang="en-MY" dirty="0"/>
              <a:t>…</a:t>
            </a:r>
            <a:r>
              <a:rPr lang="ar-SA" dirty="0"/>
              <a:t>سُبْحَانَكَ لا عِلْمَ لَنَا إِلا مَا عَلَّمْتَنَا إِنَّكَ أَنْتَ الْعَلِيمُ الْحَكِيمُ</a:t>
            </a:r>
          </a:p>
          <a:p>
            <a:pPr algn="just"/>
            <a:r>
              <a:rPr lang="en-MY" dirty="0"/>
              <a:t>Maksudnya:...."Maha suci Engkau (Ya Allah)! Kami tidak mempunyai pengetahuan selain dari apa yang Engkau ajarkan kepada kami; sesungguhnya Engkau jualah yang Maha Mengetahui, lagi Maha Bijaksana".   ( al-Baqarah: 32 )</a:t>
            </a:r>
          </a:p>
          <a:p>
            <a:endParaRPr lang="en-MY" dirty="0"/>
          </a:p>
        </p:txBody>
      </p:sp>
      <p:sp>
        <p:nvSpPr>
          <p:cNvPr id="4" name="Footer Placeholder 3">
            <a:extLst>
              <a:ext uri="{FF2B5EF4-FFF2-40B4-BE49-F238E27FC236}">
                <a16:creationId xmlns:a16="http://schemas.microsoft.com/office/drawing/2014/main" id="{06148A10-F859-4F2A-85DD-16D688670A05}"/>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324103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2A12C-1CB6-46E5-9369-45D6DB68B4CE}"/>
              </a:ext>
            </a:extLst>
          </p:cNvPr>
          <p:cNvSpPr>
            <a:spLocks noGrp="1"/>
          </p:cNvSpPr>
          <p:nvPr>
            <p:ph type="title"/>
          </p:nvPr>
        </p:nvSpPr>
        <p:spPr/>
        <p:txBody>
          <a:bodyPr/>
          <a:lstStyle/>
          <a:p>
            <a:pPr algn="ctr"/>
            <a:r>
              <a:rPr lang="en-MY" dirty="0"/>
              <a:t>BENTUK-BENTUK FATWA</a:t>
            </a:r>
          </a:p>
        </p:txBody>
      </p:sp>
      <p:sp>
        <p:nvSpPr>
          <p:cNvPr id="3" name="Content Placeholder 2">
            <a:extLst>
              <a:ext uri="{FF2B5EF4-FFF2-40B4-BE49-F238E27FC236}">
                <a16:creationId xmlns:a16="http://schemas.microsoft.com/office/drawing/2014/main" id="{63DA1540-A1C2-4F37-B73E-60DA9703758A}"/>
              </a:ext>
            </a:extLst>
          </p:cNvPr>
          <p:cNvSpPr>
            <a:spLocks noGrp="1"/>
          </p:cNvSpPr>
          <p:nvPr>
            <p:ph idx="1"/>
          </p:nvPr>
        </p:nvSpPr>
        <p:spPr/>
        <p:txBody>
          <a:bodyPr>
            <a:normAutofit fontScale="70000" lnSpcReduction="20000"/>
          </a:bodyPr>
          <a:lstStyle/>
          <a:p>
            <a:r>
              <a:rPr lang="en-MY" dirty="0"/>
              <a:t>a.	Perkataan</a:t>
            </a:r>
          </a:p>
          <a:p>
            <a:r>
              <a:rPr lang="en-MY" dirty="0"/>
              <a:t>b.	Tulisan</a:t>
            </a:r>
          </a:p>
          <a:p>
            <a:r>
              <a:rPr lang="en-MY" dirty="0"/>
              <a:t>c.	Perbuatan</a:t>
            </a:r>
          </a:p>
          <a:p>
            <a:r>
              <a:rPr lang="en-MY" dirty="0"/>
              <a:t>d.	Isyarat</a:t>
            </a:r>
          </a:p>
          <a:p>
            <a:r>
              <a:rPr lang="en-MY" dirty="0"/>
              <a:t>e.	Perakuan.</a:t>
            </a:r>
          </a:p>
          <a:p>
            <a:endParaRPr lang="en-MY" dirty="0"/>
          </a:p>
          <a:p>
            <a:pPr algn="just"/>
            <a:r>
              <a:rPr lang="en-MY" dirty="0"/>
              <a:t>Fatwa dengan perbuatan dan isyarat kadang-kadang digunakan untuk memberi kefahaman kepada orang yang meminta fatwa, kerana perbuatan kadang-kadang lebih mantap dalam menjelaskan isu-isu yang ditanya bagi sesetengah orang. Misalnya Rasulullah </a:t>
            </a:r>
            <a:r>
              <a:rPr lang="en-MY" dirty="0" err="1"/>
              <a:t>s.a.w</a:t>
            </a:r>
            <a:r>
              <a:rPr lang="en-MY" dirty="0"/>
              <a:t> sendiri pernah bersabda  dalam hadis yang diriwayatkan oleh Muslim menerusi ibn Umar </a:t>
            </a:r>
            <a:r>
              <a:rPr lang="en-MY" dirty="0" err="1"/>
              <a:t>r.a</a:t>
            </a:r>
            <a:r>
              <a:rPr lang="en-MY" dirty="0"/>
              <a:t> :</a:t>
            </a:r>
          </a:p>
          <a:p>
            <a:pPr algn="just"/>
            <a:r>
              <a:rPr lang="ar-SA" dirty="0"/>
              <a:t>أَنَّ رَسُولَ اللَّهِ -صلى الله عليه وسلم- ذَكَرَ رَمَضَانَ فَضَرَبَ بِيَدَيْهِ فَقَالَ « الشَّهْرُ هَكَذَا وَهَكَذَا وَهَكَذَا - ثُمَّ عَقَدَ إِبْهَامَهُ فِى الثَّالِثَةِ - فَصُومُوا لِرُؤْيَتِهِ وَأَفْطِرُوا لِرُؤْيَتِهِ فَإِنْ أُغْمِىَ عَلَيْكُمْ فَاقْدِرُوا لَهُ ثَلاَثِينَ</a:t>
            </a:r>
          </a:p>
          <a:p>
            <a:pPr algn="just"/>
            <a:r>
              <a:rPr lang="en-MY" dirty="0"/>
              <a:t>Maksudnya: Rasulullah </a:t>
            </a:r>
            <a:r>
              <a:rPr lang="en-MY" dirty="0" err="1"/>
              <a:t>s.a.w</a:t>
            </a:r>
            <a:r>
              <a:rPr lang="en-MY" dirty="0"/>
              <a:t>  menyebut tentang Ramadan. Baginda memukul dengan kedua tangannya seraya bersabda: Bulan Ramadan itu begini dan begini  kemudian baginda membuat nombor kosong pada kali yang ke tiga –seraya bersabda: Berpuasalah apabila melihat anak bulan dan berbukalah apabila melihat anak bulan. Jika awan mendung menghalang, </a:t>
            </a:r>
            <a:r>
              <a:rPr lang="en-MY" dirty="0" err="1"/>
              <a:t>hitungkanlah</a:t>
            </a:r>
            <a:r>
              <a:rPr lang="en-MY" dirty="0"/>
              <a:t> bulan Ramadan itu selama 30 hari.  (Muslim, Sahih Muslim, Kitab al-</a:t>
            </a:r>
            <a:r>
              <a:rPr lang="en-MY" dirty="0" err="1"/>
              <a:t>Siyam</a:t>
            </a:r>
            <a:r>
              <a:rPr lang="en-MY" dirty="0"/>
              <a:t>, Bab </a:t>
            </a:r>
            <a:r>
              <a:rPr lang="en-MY" dirty="0" err="1"/>
              <a:t>Wujub</a:t>
            </a:r>
            <a:r>
              <a:rPr lang="en-MY" dirty="0"/>
              <a:t> Sawm Ramadan, hadis no:  2551)</a:t>
            </a:r>
          </a:p>
          <a:p>
            <a:endParaRPr lang="en-MY" dirty="0"/>
          </a:p>
          <a:p>
            <a:endParaRPr lang="en-MY" dirty="0"/>
          </a:p>
        </p:txBody>
      </p:sp>
      <p:sp>
        <p:nvSpPr>
          <p:cNvPr id="4" name="Footer Placeholder 3">
            <a:extLst>
              <a:ext uri="{FF2B5EF4-FFF2-40B4-BE49-F238E27FC236}">
                <a16:creationId xmlns:a16="http://schemas.microsoft.com/office/drawing/2014/main" id="{2AABF70E-3AF9-4211-B048-FCB30D65899C}"/>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503186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4EF8C-D4D8-46B6-94D4-C094372F7373}"/>
              </a:ext>
            </a:extLst>
          </p:cNvPr>
          <p:cNvSpPr>
            <a:spLocks noGrp="1"/>
          </p:cNvSpPr>
          <p:nvPr>
            <p:ph type="title"/>
          </p:nvPr>
        </p:nvSpPr>
        <p:spPr/>
        <p:txBody>
          <a:bodyPr/>
          <a:lstStyle/>
          <a:p>
            <a:pPr algn="ctr"/>
            <a:r>
              <a:rPr lang="en-MY" dirty="0"/>
              <a:t>FATWA BERUBAH MENGIKUT PERUBAHAN ZAMAN, URUF DAN TEMPAT</a:t>
            </a:r>
          </a:p>
        </p:txBody>
      </p:sp>
      <p:sp>
        <p:nvSpPr>
          <p:cNvPr id="3" name="Content Placeholder 2">
            <a:extLst>
              <a:ext uri="{FF2B5EF4-FFF2-40B4-BE49-F238E27FC236}">
                <a16:creationId xmlns:a16="http://schemas.microsoft.com/office/drawing/2014/main" id="{2C477E41-E485-4D50-AABE-2C9CA3806D76}"/>
              </a:ext>
            </a:extLst>
          </p:cNvPr>
          <p:cNvSpPr>
            <a:spLocks noGrp="1"/>
          </p:cNvSpPr>
          <p:nvPr>
            <p:ph idx="1"/>
          </p:nvPr>
        </p:nvSpPr>
        <p:spPr>
          <a:xfrm>
            <a:off x="677334" y="1930400"/>
            <a:ext cx="8596668" cy="3880773"/>
          </a:xfrm>
        </p:spPr>
        <p:txBody>
          <a:bodyPr>
            <a:normAutofit fontScale="55000" lnSpcReduction="20000"/>
          </a:bodyPr>
          <a:lstStyle/>
          <a:p>
            <a:pPr algn="just"/>
            <a:r>
              <a:rPr lang="en-MY" dirty="0"/>
              <a:t>Hukum-hukum syarak bertujuan merealisasikan </a:t>
            </a:r>
            <a:r>
              <a:rPr lang="en-MY" dirty="0" err="1"/>
              <a:t>maslahah</a:t>
            </a:r>
            <a:r>
              <a:rPr lang="en-MY" dirty="0"/>
              <a:t> hamba-hamba Allah, menegakkan keadilan antara mereka dan menghilangkan kezaliman dan kemudaratan. Inilah yang perlu diutamakan oleh seseorang faqih ketika menafsirkan nas dan melaksanakan hukum. Seorang faqih tidak boleh jumud dengan satu pendirian, baik yang melibatkan fatwa, pengajaran, karangan mahupun penggubalan undang-undang, walaupun zaman, tempat, </a:t>
            </a:r>
            <a:r>
              <a:rPr lang="en-MY" dirty="0" err="1"/>
              <a:t>uruf</a:t>
            </a:r>
            <a:r>
              <a:rPr lang="en-MY" dirty="0"/>
              <a:t> dan situasi </a:t>
            </a:r>
            <a:r>
              <a:rPr lang="en-MY" dirty="0" err="1"/>
              <a:t>telahpun</a:t>
            </a:r>
            <a:r>
              <a:rPr lang="en-MY" dirty="0"/>
              <a:t> berubah, bahkan sewajarnya meraikan objektif-objektif syarak yang umum, ketika menghukum dalam perkara-perkara ranting. </a:t>
            </a:r>
          </a:p>
          <a:p>
            <a:pPr algn="just"/>
            <a:r>
              <a:rPr lang="en-MY" dirty="0"/>
              <a:t>Ibn </a:t>
            </a:r>
            <a:r>
              <a:rPr lang="en-MY" dirty="0" err="1"/>
              <a:t>Qayyim</a:t>
            </a:r>
            <a:r>
              <a:rPr lang="en-MY" dirty="0"/>
              <a:t> menegaskan fatwa berubah dan berbeza mengikut perbezaan masa, tempat, situasi, tradisi  dan adat masyarakat. Ini tidaklah membawa maksud, hukum-hukum   syarak   ke semuanya   boleh berubah,  berikutan   perubahan   zaman, tempat dan </a:t>
            </a:r>
            <a:r>
              <a:rPr lang="en-MY" dirty="0" err="1"/>
              <a:t>uruf</a:t>
            </a:r>
            <a:r>
              <a:rPr lang="en-MY" dirty="0"/>
              <a:t>. Ada juga hukum-hukum syarak yang tidak boleh berubah, walaupun berlaku perubahan suasana dan juga situasi seperti hukum-hukum hudud. (Yusuf al-</a:t>
            </a:r>
            <a:r>
              <a:rPr lang="en-MY" dirty="0" err="1"/>
              <a:t>Qaradawi</a:t>
            </a:r>
            <a:r>
              <a:rPr lang="en-MY" dirty="0"/>
              <a:t>, </a:t>
            </a:r>
            <a:r>
              <a:rPr lang="en-MY" dirty="0" err="1"/>
              <a:t>Madkhal</a:t>
            </a:r>
            <a:r>
              <a:rPr lang="en-MY" dirty="0"/>
              <a:t> Li </a:t>
            </a:r>
            <a:r>
              <a:rPr lang="en-MY" dirty="0" err="1"/>
              <a:t>Dirasat</a:t>
            </a:r>
            <a:r>
              <a:rPr lang="en-MY" dirty="0"/>
              <a:t> al-</a:t>
            </a:r>
            <a:r>
              <a:rPr lang="en-MY" dirty="0" err="1"/>
              <a:t>Shari’ah</a:t>
            </a:r>
            <a:r>
              <a:rPr lang="en-MY" dirty="0"/>
              <a:t> al-</a:t>
            </a:r>
            <a:r>
              <a:rPr lang="en-MY" dirty="0" err="1"/>
              <a:t>Islamiyyah</a:t>
            </a:r>
            <a:r>
              <a:rPr lang="en-MY" dirty="0"/>
              <a:t>, </a:t>
            </a:r>
            <a:r>
              <a:rPr lang="en-MY" dirty="0" err="1"/>
              <a:t>hlm</a:t>
            </a:r>
            <a:r>
              <a:rPr lang="en-MY" dirty="0"/>
              <a:t>. 200-201).</a:t>
            </a:r>
          </a:p>
          <a:p>
            <a:pPr algn="just"/>
            <a:r>
              <a:rPr lang="en-MY" dirty="0"/>
              <a:t>	Menurut ’Abd al-Karim </a:t>
            </a:r>
            <a:r>
              <a:rPr lang="en-MY" dirty="0" err="1"/>
              <a:t>Zaydan</a:t>
            </a:r>
            <a:r>
              <a:rPr lang="en-MY" dirty="0"/>
              <a:t>, fatwa kadang-kadang berubah dengan sebab berlaku perubahan tempat dan zaman, sekiranya sesuatu hukum  syarak itu dibina di atas tradisi hidup sesebuah negara dan tradisi ini pula berubah. Tradisi baru pula tidak bercanggah dengan nas syarak atau sekurang-kurangnya hukum syarak itu dibina di atas suasana tertentu dan suasana ini pula berubah, sebagaimana yang berlaku kepada zakat  fitrah. </a:t>
            </a:r>
          </a:p>
          <a:p>
            <a:pPr algn="just"/>
            <a:r>
              <a:rPr lang="en-MY" dirty="0"/>
              <a:t>Terdapat  hadis yang  diriwayatkan oleh al-Bukhari menerusi Abu </a:t>
            </a:r>
            <a:r>
              <a:rPr lang="en-MY" dirty="0" err="1"/>
              <a:t>Sa’id</a:t>
            </a:r>
            <a:r>
              <a:rPr lang="en-MY" dirty="0"/>
              <a:t> al-</a:t>
            </a:r>
            <a:r>
              <a:rPr lang="en-MY" dirty="0" err="1"/>
              <a:t>Khudri</a:t>
            </a:r>
            <a:r>
              <a:rPr lang="en-MY" dirty="0"/>
              <a:t> iaitu:  </a:t>
            </a:r>
          </a:p>
          <a:p>
            <a:pPr algn="just"/>
            <a:r>
              <a:rPr lang="ar-SA" dirty="0"/>
              <a:t>كنا نعطيها فى زمان النبى صلى الله عليه وسلم صاعا من طعام أو صاعا من تمر أو صاعا من من شعير أو صاعا من زبيب </a:t>
            </a:r>
          </a:p>
          <a:p>
            <a:pPr algn="just"/>
            <a:r>
              <a:rPr lang="en-MY" dirty="0"/>
              <a:t>Maksudnya: Kami mengeluarkan zakat fitrah pada zaman Rasulullah SAW sebanyak satu gantang makanan atau satu gantang buah Tamar atau satu gantang barli atau satu gantang anggur yang telah dikeringkan. (al-Bukhari,  Kitab al-</a:t>
            </a:r>
            <a:r>
              <a:rPr lang="en-MY" dirty="0" err="1"/>
              <a:t>Zakah</a:t>
            </a:r>
            <a:r>
              <a:rPr lang="en-MY" dirty="0"/>
              <a:t>, bab </a:t>
            </a:r>
            <a:r>
              <a:rPr lang="en-MY" dirty="0" err="1"/>
              <a:t>Sadaqah</a:t>
            </a:r>
            <a:r>
              <a:rPr lang="en-MY" dirty="0"/>
              <a:t> al-Fitri </a:t>
            </a:r>
            <a:r>
              <a:rPr lang="en-MY" dirty="0" err="1"/>
              <a:t>Sa’an</a:t>
            </a:r>
            <a:r>
              <a:rPr lang="en-MY" dirty="0"/>
              <a:t> Min </a:t>
            </a:r>
            <a:r>
              <a:rPr lang="en-MY" dirty="0" err="1"/>
              <a:t>Tamrin</a:t>
            </a:r>
            <a:r>
              <a:rPr lang="en-MY" dirty="0"/>
              <a:t>, Hadis no: 1508) </a:t>
            </a:r>
          </a:p>
          <a:p>
            <a:pPr algn="just"/>
            <a:r>
              <a:rPr lang="en-MY" dirty="0"/>
              <a:t>Hadis di atas  memerintahkan  mengeluarkan  zakat  dalam bentuk satu gantang buah tamar, anggur kering dan makanan asasi. Para ulama telah mengharuskan mengeluarkan zakat fitrah daripada jagung, padi dan lain-lain, sekiranya makanan-makanan ini menjadi makanan kebiasaan sesebuah negara. Ulama </a:t>
            </a:r>
            <a:r>
              <a:rPr lang="en-MY" dirty="0" err="1"/>
              <a:t>beralasankan</a:t>
            </a:r>
            <a:r>
              <a:rPr lang="en-MY" dirty="0"/>
              <a:t> jenis-jenis makanan yang terdapat di dalam hadis di atas, melibatkan makanan-makanan yang menjadi kebiasaan penduduk  Madinah di waktu itu dan tidaklah berbentuk khusus kepadanya sahaja. (’Abd al-Karim </a:t>
            </a:r>
            <a:r>
              <a:rPr lang="en-MY" dirty="0" err="1"/>
              <a:t>Zaydan</a:t>
            </a:r>
            <a:r>
              <a:rPr lang="en-MY" dirty="0"/>
              <a:t>, al-</a:t>
            </a:r>
            <a:r>
              <a:rPr lang="en-MY" dirty="0" err="1"/>
              <a:t>Wajiz</a:t>
            </a:r>
            <a:r>
              <a:rPr lang="en-MY" dirty="0"/>
              <a:t> Fi Usul al-</a:t>
            </a:r>
            <a:r>
              <a:rPr lang="en-MY" dirty="0" err="1"/>
              <a:t>Fiqh</a:t>
            </a:r>
            <a:r>
              <a:rPr lang="en-MY" dirty="0"/>
              <a:t>, hlm.169-170) </a:t>
            </a:r>
          </a:p>
        </p:txBody>
      </p:sp>
      <p:sp>
        <p:nvSpPr>
          <p:cNvPr id="4" name="Footer Placeholder 3">
            <a:extLst>
              <a:ext uri="{FF2B5EF4-FFF2-40B4-BE49-F238E27FC236}">
                <a16:creationId xmlns:a16="http://schemas.microsoft.com/office/drawing/2014/main" id="{38956066-389E-4551-ADD6-511B87C81F62}"/>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345426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95C11-7FDE-4E77-841A-E52A9CB27D74}"/>
              </a:ext>
            </a:extLst>
          </p:cNvPr>
          <p:cNvSpPr>
            <a:spLocks noGrp="1"/>
          </p:cNvSpPr>
          <p:nvPr>
            <p:ph type="title"/>
          </p:nvPr>
        </p:nvSpPr>
        <p:spPr/>
        <p:txBody>
          <a:bodyPr/>
          <a:lstStyle/>
          <a:p>
            <a:pPr algn="ctr"/>
            <a:r>
              <a:rPr lang="en-MY" dirty="0"/>
              <a:t>BERAMAL DENGAN FATWA MUFTI</a:t>
            </a:r>
          </a:p>
        </p:txBody>
      </p:sp>
      <p:sp>
        <p:nvSpPr>
          <p:cNvPr id="3" name="Content Placeholder 2">
            <a:extLst>
              <a:ext uri="{FF2B5EF4-FFF2-40B4-BE49-F238E27FC236}">
                <a16:creationId xmlns:a16="http://schemas.microsoft.com/office/drawing/2014/main" id="{FB6E8959-9FA8-4EFA-998D-719318AD7E0F}"/>
              </a:ext>
            </a:extLst>
          </p:cNvPr>
          <p:cNvSpPr>
            <a:spLocks noGrp="1"/>
          </p:cNvSpPr>
          <p:nvPr>
            <p:ph idx="1"/>
          </p:nvPr>
        </p:nvSpPr>
        <p:spPr/>
        <p:txBody>
          <a:bodyPr>
            <a:normAutofit fontScale="70000" lnSpcReduction="20000"/>
          </a:bodyPr>
          <a:lstStyle/>
          <a:p>
            <a:pPr algn="just"/>
            <a:r>
              <a:rPr lang="en-MY" dirty="0"/>
              <a:t>Apabila fatwa dikeluarkan oleh mufti yang layak untuk berfatwa, pihak yang mengemukakan persoalan boleh beramal dengan fatwa tersebut dan ia dikira bertaklid kepada mufti yang berfatwa itu. Walau bagaimanapun, jika  mufti   menarik   kembali fatwanya, sebelum pihak yang bertanya beramal dengan fatwanya dan ia pula mengetahui penarikan kembali itu, haram ke atasnya beramal dengan fatwa yang telah ditarik kembali itu, sebaliknya hendaklah bertanya mufti  lain dan beramal dengan fatwa yang dikemukakannya. Jika yang terlibat </a:t>
            </a:r>
            <a:r>
              <a:rPr lang="en-MY" dirty="0" err="1"/>
              <a:t>telahpun</a:t>
            </a:r>
            <a:r>
              <a:rPr lang="en-MY" dirty="0"/>
              <a:t> beramal dengan fatwa mufti itu, kemudian mufti tersebut menarik kembali fatwanya dan penarikan ini diketahui oleh pihak yang meminta fatwa, pihak yang meminta fatwa hendaklah mengulangi semula pertanyaan tentang masalah yang dihadapinya dan seterusnya beramal dengan fatwa baru yang dikemukakan oleh mufti tersebut. Misalnya seorang lelaki berkahwin dengan seorang perempuan yang tidak harus dikahwini, berdasarkan fatwa terdahulu yang kemudian telah ditarik kembali oleh mufti yang memberi fatwa, kemudian ia meminta fatwa sekali lagi tentang perempuan yang dikahwininya itu, lalu mufti tersebut </a:t>
            </a:r>
            <a:r>
              <a:rPr lang="en-MY" dirty="0" err="1"/>
              <a:t>menfatwakan</a:t>
            </a:r>
            <a:r>
              <a:rPr lang="en-MY" dirty="0"/>
              <a:t> perkahwinannya itu tidak harus, di kala ini wajib berpisah dengan isterinya. (Ibid, </a:t>
            </a:r>
            <a:r>
              <a:rPr lang="en-MY" dirty="0" err="1"/>
              <a:t>hlm</a:t>
            </a:r>
            <a:r>
              <a:rPr lang="en-MY" dirty="0"/>
              <a:t>. 171-172)</a:t>
            </a:r>
          </a:p>
          <a:p>
            <a:pPr algn="just"/>
            <a:r>
              <a:rPr lang="en-MY" dirty="0"/>
              <a:t>Contoh yang lebih mudah untuk difahami ialah seorang lelaki bertanya  kepada seorang mufti bolehkah ia berkahwin dengan bekas isterinya yang telah bercerai dengannya secara </a:t>
            </a:r>
            <a:r>
              <a:rPr lang="en-MY" dirty="0" err="1"/>
              <a:t>li’an</a:t>
            </a:r>
            <a:r>
              <a:rPr lang="en-MY" dirty="0"/>
              <a:t> . Mufti </a:t>
            </a:r>
            <a:r>
              <a:rPr lang="en-MY" dirty="0" err="1"/>
              <a:t>menfatwakan</a:t>
            </a:r>
            <a:r>
              <a:rPr lang="en-MY" dirty="0"/>
              <a:t> harus kepadanya berkahwin dengan bekas isterinya itu atas dasar </a:t>
            </a:r>
            <a:r>
              <a:rPr lang="en-MY" dirty="0" err="1"/>
              <a:t>li’an</a:t>
            </a:r>
            <a:r>
              <a:rPr lang="en-MY" dirty="0"/>
              <a:t> bukanlah fasakh sebaliknya merupakan talaq </a:t>
            </a:r>
            <a:r>
              <a:rPr lang="en-MY" dirty="0" err="1"/>
              <a:t>ba’in</a:t>
            </a:r>
            <a:r>
              <a:rPr lang="en-MY" dirty="0"/>
              <a:t>  sahaja. Kemudian tidak lama selepas itu, mufti tersebut menarik kembali fatwanya  dan memutuskan perkahwinan seorang lelaki dengan bekas isteri yang diceraikan secara </a:t>
            </a:r>
            <a:r>
              <a:rPr lang="en-MY" dirty="0" err="1"/>
              <a:t>li’an</a:t>
            </a:r>
            <a:r>
              <a:rPr lang="en-MY" dirty="0"/>
              <a:t> menjadi fasakh dan tidak halal  lagi kepada bekas suami berkahwin dengannya semula. Apabila lelaki terlibat mengetahui penarikan balik fatwa itu, wajib berpisah dengan isterinya serta merta berdasarkan fatwa terbaru mufti itu.</a:t>
            </a:r>
          </a:p>
          <a:p>
            <a:endParaRPr lang="en-MY" dirty="0"/>
          </a:p>
        </p:txBody>
      </p:sp>
      <p:sp>
        <p:nvSpPr>
          <p:cNvPr id="4" name="Footer Placeholder 3">
            <a:extLst>
              <a:ext uri="{FF2B5EF4-FFF2-40B4-BE49-F238E27FC236}">
                <a16:creationId xmlns:a16="http://schemas.microsoft.com/office/drawing/2014/main" id="{F08C00E3-69B7-47F3-A6AE-886C1D9A08C3}"/>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589001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8C941-00A2-4025-A5A7-E21320D9ECC5}"/>
              </a:ext>
            </a:extLst>
          </p:cNvPr>
          <p:cNvSpPr>
            <a:spLocks noGrp="1"/>
          </p:cNvSpPr>
          <p:nvPr>
            <p:ph type="title"/>
          </p:nvPr>
        </p:nvSpPr>
        <p:spPr/>
        <p:txBody>
          <a:bodyPr/>
          <a:lstStyle/>
          <a:p>
            <a:endParaRPr lang="en-MY" dirty="0"/>
          </a:p>
        </p:txBody>
      </p:sp>
      <p:sp>
        <p:nvSpPr>
          <p:cNvPr id="3" name="Content Placeholder 2">
            <a:extLst>
              <a:ext uri="{FF2B5EF4-FFF2-40B4-BE49-F238E27FC236}">
                <a16:creationId xmlns:a16="http://schemas.microsoft.com/office/drawing/2014/main" id="{1628B873-3970-4956-BB68-DC8E9DE91EA6}"/>
              </a:ext>
            </a:extLst>
          </p:cNvPr>
          <p:cNvSpPr>
            <a:spLocks noGrp="1"/>
          </p:cNvSpPr>
          <p:nvPr>
            <p:ph idx="1"/>
          </p:nvPr>
        </p:nvSpPr>
        <p:spPr/>
        <p:txBody>
          <a:bodyPr>
            <a:normAutofit fontScale="92500" lnSpcReduction="20000"/>
          </a:bodyPr>
          <a:lstStyle/>
          <a:p>
            <a:pPr algn="just"/>
            <a:r>
              <a:rPr lang="en-MY" dirty="0"/>
              <a:t>Pembatalan fatwa terdahulu dilakukan sekiranya jelas batal, kerana bercanggah dengan dalil yang jelas. Sekiranya fatwa terdahulu adalah harus, kemudian ditarik kembali oleh mufti. Dalam masa yang sama pihak yang meminta fatwa </a:t>
            </a:r>
            <a:r>
              <a:rPr lang="en-MY" dirty="0" err="1"/>
              <a:t>telahpun</a:t>
            </a:r>
            <a:r>
              <a:rPr lang="en-MY" dirty="0"/>
              <a:t> beramal dengan fatwa itu, tidak wajib kepadanya membatalkan amalan yang telah dilakukan, kerana telah beramal dengan sesuatu yang harus dan dibenarkan oleh syarak. (Ibid).</a:t>
            </a:r>
          </a:p>
          <a:p>
            <a:pPr algn="just"/>
            <a:r>
              <a:rPr lang="en-MY" dirty="0"/>
              <a:t>	al-Imam </a:t>
            </a:r>
            <a:r>
              <a:rPr lang="en-MY" dirty="0" err="1"/>
              <a:t>Subki</a:t>
            </a:r>
            <a:r>
              <a:rPr lang="en-MY" dirty="0"/>
              <a:t> berpendapat, orang yang telah meminta fatwa diminta beriltizam dengan fatwa yang dikeluarkan oleh mufti, selagi mana telah beramal dengannya selepas fatwa itu dikeluarkan. Tetapi jika tidak beramal dengan fatwa yang dikeluarkan, dia tidak dituntut beriltizam dengan fatwa yang dikeluarkan oleh mufti terhadap peristiwa yang berlaku itu. al-</a:t>
            </a:r>
            <a:r>
              <a:rPr lang="en-MY" dirty="0" err="1"/>
              <a:t>Subki</a:t>
            </a:r>
            <a:r>
              <a:rPr lang="en-MY" dirty="0"/>
              <a:t> juga mengemukakan beberapa pendapat ulama. Antara pendapat yang penting ialah wajib kepada orang yang meminta fatwa beriltizam dengan fatwa itu semata-mata  mendengar fatwa tersebut dikeluarkan oleh mufti. (Ibn al-</a:t>
            </a:r>
            <a:r>
              <a:rPr lang="en-MY" dirty="0" err="1"/>
              <a:t>Subki</a:t>
            </a:r>
            <a:r>
              <a:rPr lang="en-MY" dirty="0"/>
              <a:t>, </a:t>
            </a:r>
            <a:r>
              <a:rPr lang="en-MY" dirty="0" err="1"/>
              <a:t>Hashiyah</a:t>
            </a:r>
            <a:r>
              <a:rPr lang="en-MY" dirty="0"/>
              <a:t> al-Allamah al-</a:t>
            </a:r>
            <a:r>
              <a:rPr lang="en-MY" dirty="0" err="1"/>
              <a:t>Bannani</a:t>
            </a:r>
            <a:r>
              <a:rPr lang="en-MY" dirty="0"/>
              <a:t> ‘Ala </a:t>
            </a:r>
            <a:r>
              <a:rPr lang="en-MY" dirty="0" err="1"/>
              <a:t>Sharh</a:t>
            </a:r>
            <a:r>
              <a:rPr lang="en-MY" dirty="0"/>
              <a:t> al-Jalal Sham al-Din bin Ahmad al-</a:t>
            </a:r>
            <a:r>
              <a:rPr lang="en-MY" dirty="0" err="1"/>
              <a:t>Mahalli</a:t>
            </a:r>
            <a:r>
              <a:rPr lang="en-MY" dirty="0"/>
              <a:t> ‘Ala </a:t>
            </a:r>
            <a:r>
              <a:rPr lang="en-MY" dirty="0" err="1"/>
              <a:t>Matn</a:t>
            </a:r>
            <a:r>
              <a:rPr lang="en-MY" dirty="0"/>
              <a:t> Jami’ al-</a:t>
            </a:r>
            <a:r>
              <a:rPr lang="en-MY" dirty="0" err="1"/>
              <a:t>Jawam</a:t>
            </a:r>
            <a:r>
              <a:rPr lang="en-MY" dirty="0"/>
              <a:t>’, juz. 2, </a:t>
            </a:r>
            <a:r>
              <a:rPr lang="en-MY" dirty="0" err="1"/>
              <a:t>hlm</a:t>
            </a:r>
            <a:r>
              <a:rPr lang="en-MY" dirty="0"/>
              <a:t>. 398).</a:t>
            </a:r>
          </a:p>
          <a:p>
            <a:endParaRPr lang="en-MY" dirty="0"/>
          </a:p>
        </p:txBody>
      </p:sp>
      <p:sp>
        <p:nvSpPr>
          <p:cNvPr id="4" name="Footer Placeholder 3">
            <a:extLst>
              <a:ext uri="{FF2B5EF4-FFF2-40B4-BE49-F238E27FC236}">
                <a16:creationId xmlns:a16="http://schemas.microsoft.com/office/drawing/2014/main" id="{CFEECBA5-8315-44F3-B90D-107D4A4C4241}"/>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94017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FC126-99A9-4106-AF55-3E340586D754}"/>
              </a:ext>
            </a:extLst>
          </p:cNvPr>
          <p:cNvSpPr>
            <a:spLocks noGrp="1"/>
          </p:cNvSpPr>
          <p:nvPr>
            <p:ph type="title"/>
          </p:nvPr>
        </p:nvSpPr>
        <p:spPr/>
        <p:txBody>
          <a:bodyPr/>
          <a:lstStyle/>
          <a:p>
            <a:pPr algn="ctr"/>
            <a:r>
              <a:rPr lang="en-MY" dirty="0"/>
              <a:t>SAMB</a:t>
            </a:r>
          </a:p>
        </p:txBody>
      </p:sp>
      <p:sp>
        <p:nvSpPr>
          <p:cNvPr id="3" name="Content Placeholder 2">
            <a:extLst>
              <a:ext uri="{FF2B5EF4-FFF2-40B4-BE49-F238E27FC236}">
                <a16:creationId xmlns:a16="http://schemas.microsoft.com/office/drawing/2014/main" id="{9D932732-07AD-4290-8C5E-2F530CA864B2}"/>
              </a:ext>
            </a:extLst>
          </p:cNvPr>
          <p:cNvSpPr>
            <a:spLocks noGrp="1"/>
          </p:cNvSpPr>
          <p:nvPr>
            <p:ph idx="1"/>
          </p:nvPr>
        </p:nvSpPr>
        <p:spPr/>
        <p:txBody>
          <a:bodyPr>
            <a:normAutofit fontScale="85000" lnSpcReduction="10000"/>
          </a:bodyPr>
          <a:lstStyle/>
          <a:p>
            <a:pPr algn="just"/>
            <a:r>
              <a:rPr lang="en-MY" dirty="0"/>
              <a:t>Misalnya fatwa yang boleh berubah ialah fatwa yang menyatakan orang yang mencukur janggut ditolak </a:t>
            </a:r>
            <a:r>
              <a:rPr lang="en-MY" dirty="0" err="1"/>
              <a:t>kesaksiannya</a:t>
            </a:r>
            <a:r>
              <a:rPr lang="en-MY" dirty="0"/>
              <a:t>, padahal orang yang mencukur janggut pada zaman ini tidak mungkin ditolak </a:t>
            </a:r>
            <a:r>
              <a:rPr lang="en-MY" dirty="0" err="1"/>
              <a:t>kesaksiannya</a:t>
            </a:r>
            <a:r>
              <a:rPr lang="en-MY" dirty="0"/>
              <a:t> kerana telah menjadi Ummu </a:t>
            </a:r>
            <a:r>
              <a:rPr lang="en-MY" dirty="0" err="1"/>
              <a:t>Balwa</a:t>
            </a:r>
            <a:r>
              <a:rPr lang="en-MY" dirty="0"/>
              <a:t> ( bala yang berlaku secara merata di kalangan orang-orang Islam) sedangkan Ummu </a:t>
            </a:r>
            <a:r>
              <a:rPr lang="en-MY" dirty="0" err="1"/>
              <a:t>Balwa</a:t>
            </a:r>
            <a:r>
              <a:rPr lang="en-MY" dirty="0"/>
              <a:t> termasuk ke dalam erti kata sebab yang boleh menimbulkan keringanan dan kelonggaran dalam mengeluarkan hukum.</a:t>
            </a:r>
          </a:p>
          <a:p>
            <a:pPr algn="just"/>
            <a:r>
              <a:rPr lang="en-MY" dirty="0"/>
              <a:t>Misalnya lagi ialah fatwa yang tercatat dalam buku-buku fiqah terdahulu yang menyatakan makan di tepi jalan menjatuhkan maruah dan menyebabkan ditolak kesaksian, melarang wanita daripada menunaikan solat di masjid terutama anak-anak gadis sebagai menutup pintu fitnah, sedangkan wanita masa kini telah pun keluar ke sekolah dan universiti. Begitu juga dengan fatwa yang melihat anak bulan tidak wajib dilakukan melainkan dengan mata kasar sahaja dan tidak boleh diambil kira peralatan moden, sedangkan kemajuan ilmu pengetahuan begitu pesat pada zaman kita ini dan para ulama pula menganggap natijah  melihat anak bulan dengan perantaraan peralatan moden itu sebagai sesuatu yang pasti dan meyakinkan. Golongan di atas lupa yang apa yang ditulis oleh tokoh-tokoh ulama besar terdahulu yang perbezaan fatwa adalah mengikut perbezaan zaman dan tempat, seperti mana yang ditulis oleh ibn </a:t>
            </a:r>
            <a:r>
              <a:rPr lang="en-MY" dirty="0" err="1"/>
              <a:t>Qayyim</a:t>
            </a:r>
            <a:r>
              <a:rPr lang="en-MY" dirty="0"/>
              <a:t>, al-</a:t>
            </a:r>
            <a:r>
              <a:rPr lang="en-MY" dirty="0" err="1"/>
              <a:t>Qarafi</a:t>
            </a:r>
            <a:r>
              <a:rPr lang="en-MY" dirty="0"/>
              <a:t>, al-</a:t>
            </a:r>
            <a:r>
              <a:rPr lang="en-MY" dirty="0" err="1"/>
              <a:t>Sarakhsi</a:t>
            </a:r>
            <a:r>
              <a:rPr lang="en-MY" dirty="0"/>
              <a:t>, ibn Abidin dan lain-lain. (Yusuf Al-</a:t>
            </a:r>
            <a:r>
              <a:rPr lang="en-MY" dirty="0" err="1"/>
              <a:t>Qaradawi</a:t>
            </a:r>
            <a:r>
              <a:rPr lang="en-MY" dirty="0"/>
              <a:t>, al-Fatwa </a:t>
            </a:r>
            <a:r>
              <a:rPr lang="en-MY" dirty="0" err="1"/>
              <a:t>Bayna</a:t>
            </a:r>
            <a:r>
              <a:rPr lang="en-MY" dirty="0"/>
              <a:t> al-</a:t>
            </a:r>
            <a:r>
              <a:rPr lang="en-MY" dirty="0" err="1"/>
              <a:t>Indibat</a:t>
            </a:r>
            <a:r>
              <a:rPr lang="en-MY" dirty="0"/>
              <a:t> Wa al-</a:t>
            </a:r>
            <a:r>
              <a:rPr lang="en-MY" dirty="0" err="1"/>
              <a:t>Tasayyub</a:t>
            </a:r>
            <a:r>
              <a:rPr lang="en-MY" dirty="0"/>
              <a:t>, </a:t>
            </a:r>
            <a:r>
              <a:rPr lang="en-MY" dirty="0" err="1"/>
              <a:t>hlm</a:t>
            </a:r>
            <a:r>
              <a:rPr lang="en-MY" dirty="0"/>
              <a:t>. 63-103).</a:t>
            </a:r>
          </a:p>
          <a:p>
            <a:endParaRPr lang="en-MY" dirty="0"/>
          </a:p>
        </p:txBody>
      </p:sp>
      <p:sp>
        <p:nvSpPr>
          <p:cNvPr id="4" name="Footer Placeholder 3">
            <a:extLst>
              <a:ext uri="{FF2B5EF4-FFF2-40B4-BE49-F238E27FC236}">
                <a16:creationId xmlns:a16="http://schemas.microsoft.com/office/drawing/2014/main" id="{603FEB23-2617-4D2F-BDC3-2B2BE18F13D5}"/>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4258338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38B9C-5419-4A2C-A0C1-541270CF3AF4}"/>
              </a:ext>
            </a:extLst>
          </p:cNvPr>
          <p:cNvSpPr>
            <a:spLocks noGrp="1"/>
          </p:cNvSpPr>
          <p:nvPr>
            <p:ph type="title"/>
          </p:nvPr>
        </p:nvSpPr>
        <p:spPr/>
        <p:txBody>
          <a:bodyPr/>
          <a:lstStyle/>
          <a:p>
            <a:pPr algn="ctr"/>
            <a:r>
              <a:rPr lang="en-MY" dirty="0"/>
              <a:t>PERINGATAN UNTUK ORANG YANG MEMINTA FATWA</a:t>
            </a:r>
          </a:p>
        </p:txBody>
      </p:sp>
      <p:sp>
        <p:nvSpPr>
          <p:cNvPr id="3" name="Content Placeholder 2">
            <a:extLst>
              <a:ext uri="{FF2B5EF4-FFF2-40B4-BE49-F238E27FC236}">
                <a16:creationId xmlns:a16="http://schemas.microsoft.com/office/drawing/2014/main" id="{5C237F7F-D18E-4212-9851-AAAC5FD8B62E}"/>
              </a:ext>
            </a:extLst>
          </p:cNvPr>
          <p:cNvSpPr>
            <a:spLocks noGrp="1"/>
          </p:cNvSpPr>
          <p:nvPr>
            <p:ph idx="1"/>
          </p:nvPr>
        </p:nvSpPr>
        <p:spPr/>
        <p:txBody>
          <a:bodyPr>
            <a:normAutofit fontScale="62500" lnSpcReduction="20000"/>
          </a:bodyPr>
          <a:lstStyle/>
          <a:p>
            <a:pPr algn="just"/>
            <a:r>
              <a:rPr lang="en-MY" dirty="0"/>
              <a:t>Orang-orang yang ingin meminta fatwa perlu berwaspada terhadap ramai dari kalangan orang-orang yang memberi fatwa,  yang tidak berdasarkan kepada ilmu. Ini kerana fatwa itu adalah agama. Orang yang meminta fatwa perlu melihat siapa yang sepatutnya dia minta fatwa. Situasi berwaspada dan berhati-hati ini  lagi dituntut pada zaman kita ini. Tidak sewajarnya kepada seseorang meminta fatwa melainkan daripada orang yang  dikenali dengan kewarakan, ketakwaan dan juga kefahaman yang mendalam tentang </a:t>
            </a:r>
            <a:r>
              <a:rPr lang="en-MY" dirty="0" err="1"/>
              <a:t>fiqh</a:t>
            </a:r>
            <a:r>
              <a:rPr lang="en-MY" dirty="0"/>
              <a:t>.</a:t>
            </a:r>
          </a:p>
          <a:p>
            <a:pPr algn="just"/>
            <a:r>
              <a:rPr lang="en-MY" dirty="0"/>
              <a:t>Mereka tidak sewajarnya menjadi orang yang tidak tetap pendirian yang diistilahkan dalam hadis Rasulullah </a:t>
            </a:r>
            <a:r>
              <a:rPr lang="en-MY" dirty="0" err="1"/>
              <a:t>s.a.w</a:t>
            </a:r>
            <a:r>
              <a:rPr lang="en-MY" dirty="0"/>
              <a:t> sebagai </a:t>
            </a:r>
            <a:r>
              <a:rPr lang="en-MY" dirty="0" err="1"/>
              <a:t>imma’ah</a:t>
            </a:r>
            <a:r>
              <a:rPr lang="en-MY" dirty="0"/>
              <a:t>. Rasulullah </a:t>
            </a:r>
            <a:r>
              <a:rPr lang="en-MY" dirty="0" err="1"/>
              <a:t>s.a.w</a:t>
            </a:r>
            <a:r>
              <a:rPr lang="en-MY" dirty="0"/>
              <a:t> bersabda dalam sebuah hadis yang diriwayatkan menerusi </a:t>
            </a:r>
            <a:r>
              <a:rPr lang="en-MY" dirty="0" err="1"/>
              <a:t>Huzaifah</a:t>
            </a:r>
            <a:r>
              <a:rPr lang="en-MY" dirty="0"/>
              <a:t> secara </a:t>
            </a:r>
            <a:r>
              <a:rPr lang="en-MY" dirty="0" err="1"/>
              <a:t>Marfuk</a:t>
            </a:r>
            <a:r>
              <a:rPr lang="en-MY" dirty="0"/>
              <a:t>:</a:t>
            </a:r>
          </a:p>
          <a:p>
            <a:pPr algn="just" rtl="1"/>
            <a:r>
              <a:rPr lang="ar-SA" dirty="0"/>
              <a:t>لَا تَكُونُوا إِمَّعَةً تَقُولُونَ إِنْ أَحْسَنَ النَّاسُ أَحْسَنَّا وَإِنْ ظَلَمُوا ظَلَمْنَا وَلَكِنْ وَطِّنُوا أَنْفُسَكُمْ إِنْ أَحْسَنَ النَّاسُ أَنْ تُحْسِنُوا وَإِنْ أَسَاءُوا فَلَا تَظْلِمُوا</a:t>
            </a:r>
          </a:p>
          <a:p>
            <a:pPr algn="just"/>
            <a:r>
              <a:rPr lang="en-MY" dirty="0"/>
              <a:t>Maksudnya: Jangan anda </a:t>
            </a:r>
            <a:r>
              <a:rPr lang="en-MY" dirty="0" err="1"/>
              <a:t>sekelian</a:t>
            </a:r>
            <a:r>
              <a:rPr lang="en-MY" dirty="0"/>
              <a:t> menjadi orang-orang yang tidak tetap pendirian. Anda menyatakan: Sekiranya orang ramai baik, kami akan baik dan jika orang ramai melakukan kezaliman, kami juga akan melakukan kezaliman. Tetapi </a:t>
            </a:r>
            <a:r>
              <a:rPr lang="en-MY" dirty="0" err="1"/>
              <a:t>tetapkanlah</a:t>
            </a:r>
            <a:r>
              <a:rPr lang="en-MY" dirty="0"/>
              <a:t> pendirian anda semua. Sekiranya orang ramai baik, anda semua hendaklah berlaku baik dan jika mereka buruk, jangan anda sekali-kali berlaku zalim. (al-Tirmizi, Kitab al-</a:t>
            </a:r>
            <a:r>
              <a:rPr lang="en-MY" dirty="0" err="1"/>
              <a:t>Birri</a:t>
            </a:r>
            <a:r>
              <a:rPr lang="en-MY" dirty="0"/>
              <a:t> wa al-Silah An </a:t>
            </a:r>
            <a:r>
              <a:rPr lang="en-MY" dirty="0" err="1"/>
              <a:t>Rasulillah</a:t>
            </a:r>
            <a:r>
              <a:rPr lang="en-MY" dirty="0"/>
              <a:t> s.a.w.., Bab Ma </a:t>
            </a:r>
            <a:r>
              <a:rPr lang="en-MY" dirty="0" err="1"/>
              <a:t>Ja’a</a:t>
            </a:r>
            <a:r>
              <a:rPr lang="en-MY" dirty="0"/>
              <a:t> fi al-Ihsan Wa al-</a:t>
            </a:r>
            <a:r>
              <a:rPr lang="en-MY" dirty="0" err="1"/>
              <a:t>Afwi</a:t>
            </a:r>
            <a:r>
              <a:rPr lang="en-MY" dirty="0"/>
              <a:t>, hadis no: 1930. Beliau menilai hadis di atas sebagai Hasan Gharib,  manakala al-Bani menilainya sebagai lemah dalam </a:t>
            </a:r>
            <a:r>
              <a:rPr lang="en-MY" dirty="0" err="1"/>
              <a:t>Da’if</a:t>
            </a:r>
            <a:r>
              <a:rPr lang="en-MY" dirty="0"/>
              <a:t> Jami’ al-Saghir hadis no: 6271).</a:t>
            </a:r>
          </a:p>
          <a:p>
            <a:pPr algn="just"/>
            <a:r>
              <a:rPr lang="en-MY" dirty="0"/>
              <a:t>Para ulama menyatakan ilmu itu adalah agama. Hendaklah seseorang itu melihat daripada siapa dia mengambil agamanya (Ibn Abd al-</a:t>
            </a:r>
            <a:r>
              <a:rPr lang="en-MY" dirty="0" err="1"/>
              <a:t>Barri</a:t>
            </a:r>
            <a:r>
              <a:rPr lang="en-MY" dirty="0"/>
              <a:t>, Jami’ Bayan al-</a:t>
            </a:r>
            <a:r>
              <a:rPr lang="en-MY" dirty="0" err="1"/>
              <a:t>Ilmi</a:t>
            </a:r>
            <a:r>
              <a:rPr lang="en-MY" dirty="0"/>
              <a:t> wa </a:t>
            </a:r>
            <a:r>
              <a:rPr lang="en-MY" dirty="0" err="1"/>
              <a:t>Fadlihi</a:t>
            </a:r>
            <a:r>
              <a:rPr lang="en-MY" dirty="0"/>
              <a:t>, </a:t>
            </a:r>
            <a:r>
              <a:rPr lang="en-MY" dirty="0" err="1"/>
              <a:t>jil</a:t>
            </a:r>
            <a:r>
              <a:rPr lang="en-MY" dirty="0"/>
              <a:t>. 2, </a:t>
            </a:r>
            <a:r>
              <a:rPr lang="en-MY" dirty="0" err="1"/>
              <a:t>hlm</a:t>
            </a:r>
            <a:r>
              <a:rPr lang="en-MY" dirty="0"/>
              <a:t>. 140). Fatwa juga merupakan agama sebagaimana yang dinyatakan di atas, kerana itu orang-orang yang ingin meminta fatwa perlu melihat siapakah yang paling baik dan paling layak untuk meminta </a:t>
            </a:r>
            <a:r>
              <a:rPr lang="en-MY" dirty="0" err="1"/>
              <a:t>fatawa</a:t>
            </a:r>
            <a:r>
              <a:rPr lang="en-MY" dirty="0"/>
              <a:t> daripadanya. Apalagi lagi hari ini berbagai-bagai fatwa dikeluarkan menerusi laman web dan juga face book milik pertubuhan dan juga orang perseorangan.</a:t>
            </a:r>
          </a:p>
          <a:p>
            <a:endParaRPr lang="en-MY" dirty="0"/>
          </a:p>
        </p:txBody>
      </p:sp>
      <p:sp>
        <p:nvSpPr>
          <p:cNvPr id="4" name="Footer Placeholder 3">
            <a:extLst>
              <a:ext uri="{FF2B5EF4-FFF2-40B4-BE49-F238E27FC236}">
                <a16:creationId xmlns:a16="http://schemas.microsoft.com/office/drawing/2014/main" id="{A54CA2EB-B5EA-45CF-9666-1C0203A0BA8F}"/>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010494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C686B-6309-405B-A740-241E1A88060A}"/>
              </a:ext>
            </a:extLst>
          </p:cNvPr>
          <p:cNvSpPr>
            <a:spLocks noGrp="1"/>
          </p:cNvSpPr>
          <p:nvPr>
            <p:ph type="title"/>
          </p:nvPr>
        </p:nvSpPr>
        <p:spPr/>
        <p:txBody>
          <a:bodyPr/>
          <a:lstStyle/>
          <a:p>
            <a:pPr algn="ctr"/>
            <a:r>
              <a:rPr lang="en-MY" dirty="0"/>
              <a:t>PENDAHULUAN</a:t>
            </a:r>
          </a:p>
        </p:txBody>
      </p:sp>
      <p:sp>
        <p:nvSpPr>
          <p:cNvPr id="3" name="Content Placeholder 2">
            <a:extLst>
              <a:ext uri="{FF2B5EF4-FFF2-40B4-BE49-F238E27FC236}">
                <a16:creationId xmlns:a16="http://schemas.microsoft.com/office/drawing/2014/main" id="{58BF6233-4765-46AF-9185-646D49818BF2}"/>
              </a:ext>
            </a:extLst>
          </p:cNvPr>
          <p:cNvSpPr>
            <a:spLocks noGrp="1"/>
          </p:cNvSpPr>
          <p:nvPr>
            <p:ph idx="1"/>
          </p:nvPr>
        </p:nvSpPr>
        <p:spPr/>
        <p:txBody>
          <a:bodyPr>
            <a:normAutofit fontScale="85000" lnSpcReduction="20000"/>
          </a:bodyPr>
          <a:lstStyle/>
          <a:p>
            <a:pPr algn="just"/>
            <a:r>
              <a:rPr lang="en-MY" dirty="0"/>
              <a:t>Bidang fiqah merupakan satu bidang yang penting dalam kehidupan umat Islam daripada dulu sehingga sekarang, kerana melibatkan aktiviti kehidupan mereka seharian. Isu-isu fiqah semasa pula merupakan antara isu yang menarik perhatian umat Islam masa kini kerana ia berkaitan  langsung dengan pelbagai isu yang berkaitan dengan kehidupan umat Islam, apalagi isu-isu fiqah semasa yang dijelmakan dalam bentuk fatwa daripada pihak-pihak yang berautoriti, yang memberikan ketenangan kepada umat Islam dalam pelbagai peringkat dan sektor untuk beramal dan berpegang dengannya.</a:t>
            </a:r>
          </a:p>
          <a:p>
            <a:pPr algn="just"/>
            <a:endParaRPr lang="en-MY" dirty="0"/>
          </a:p>
          <a:p>
            <a:pPr algn="just"/>
            <a:r>
              <a:rPr lang="en-MY" dirty="0"/>
              <a:t>Lapangan fatwa pula mengambil tempat yang besar dalam kalangan kehidupan umat Islam, kerana itu tidak hairanlah kalau  orang yang bertanggungjawab secara langsung dengan </a:t>
            </a:r>
            <a:r>
              <a:rPr lang="en-MY" dirty="0" err="1"/>
              <a:t>selok</a:t>
            </a:r>
            <a:r>
              <a:rPr lang="en-MY" dirty="0"/>
              <a:t> belok fatwa dilantik oleh pihak kerajaan Islam di seluruh dunia. Pergolakan yang berlaku di </a:t>
            </a:r>
            <a:r>
              <a:rPr lang="en-MY" dirty="0" err="1"/>
              <a:t>Mesir</a:t>
            </a:r>
            <a:r>
              <a:rPr lang="en-MY" dirty="0"/>
              <a:t> dan </a:t>
            </a:r>
            <a:r>
              <a:rPr lang="en-MY" dirty="0" err="1"/>
              <a:t>Pelestin</a:t>
            </a:r>
            <a:r>
              <a:rPr lang="en-MY" dirty="0"/>
              <a:t> dewasa ini menggambarkan yang fatwa memainkan peranan penting dalam menentukan masa depan negara tersebut dan juga memberi kesan dalam berdepan dengan nyawa manusia yang tidak berdosa terutama sekali dalam kalangan orang awam. Apabila ulama mengeluarkan fatwa wajib dibunuh sesuatu kumpulan, maka pihak berkuasa akan sedaya upaya cuba melaksanakan fatwa tersebut dan apabila ada ulama yang mengeluarkan fatwa wajib mendukung dan memberikan bantuan kepada umat Islam di </a:t>
            </a:r>
            <a:r>
              <a:rPr lang="en-MY" dirty="0" err="1"/>
              <a:t>Palestin</a:t>
            </a:r>
            <a:r>
              <a:rPr lang="en-MY" dirty="0"/>
              <a:t>, umat Islam tanpa mengira latar belakang pendidikan berpusu-pusu menghulurkan derma untuk membantu umat Islam yang berdepan dengan musuh mereka Zionis di bumi tersebut.</a:t>
            </a:r>
          </a:p>
          <a:p>
            <a:endParaRPr lang="en-MY" dirty="0"/>
          </a:p>
        </p:txBody>
      </p:sp>
      <p:sp>
        <p:nvSpPr>
          <p:cNvPr id="4" name="Footer Placeholder 3">
            <a:extLst>
              <a:ext uri="{FF2B5EF4-FFF2-40B4-BE49-F238E27FC236}">
                <a16:creationId xmlns:a16="http://schemas.microsoft.com/office/drawing/2014/main" id="{B8E5BCA6-B622-491E-9F05-78AF8BE54F38}"/>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417227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F1BCE-E28C-45DE-A482-358F86019339}"/>
              </a:ext>
            </a:extLst>
          </p:cNvPr>
          <p:cNvSpPr>
            <a:spLocks noGrp="1"/>
          </p:cNvSpPr>
          <p:nvPr>
            <p:ph type="title"/>
          </p:nvPr>
        </p:nvSpPr>
        <p:spPr/>
        <p:txBody>
          <a:bodyPr/>
          <a:lstStyle/>
          <a:p>
            <a:pPr algn="ctr"/>
            <a:r>
              <a:rPr lang="en-MY" dirty="0"/>
              <a:t>PROSEDUR FATWA YANG DILAKUKAN OLEH SESEORANG MUFTI</a:t>
            </a:r>
          </a:p>
        </p:txBody>
      </p:sp>
      <p:sp>
        <p:nvSpPr>
          <p:cNvPr id="3" name="Content Placeholder 2">
            <a:extLst>
              <a:ext uri="{FF2B5EF4-FFF2-40B4-BE49-F238E27FC236}">
                <a16:creationId xmlns:a16="http://schemas.microsoft.com/office/drawing/2014/main" id="{CD6D8903-D5BE-429F-B7D5-1A4561119ED9}"/>
              </a:ext>
            </a:extLst>
          </p:cNvPr>
          <p:cNvSpPr>
            <a:spLocks noGrp="1"/>
          </p:cNvSpPr>
          <p:nvPr>
            <p:ph idx="1"/>
          </p:nvPr>
        </p:nvSpPr>
        <p:spPr/>
        <p:txBody>
          <a:bodyPr>
            <a:normAutofit fontScale="62500" lnSpcReduction="20000"/>
          </a:bodyPr>
          <a:lstStyle/>
          <a:p>
            <a:pPr algn="just"/>
            <a:r>
              <a:rPr lang="en-MY" dirty="0"/>
              <a:t>Jalan Pertama: Melihat Kepada Hukum-Hukum  </a:t>
            </a:r>
            <a:r>
              <a:rPr lang="en-MY" dirty="0" err="1"/>
              <a:t>Yanag</a:t>
            </a:r>
            <a:r>
              <a:rPr lang="en-MY" dirty="0"/>
              <a:t> Diambil Daripada Nas-Nas Syarak</a:t>
            </a:r>
          </a:p>
          <a:p>
            <a:pPr algn="just"/>
            <a:r>
              <a:rPr lang="en-MY" dirty="0"/>
              <a:t>Tidak memadai kepada seseorang mufti menumpukan kepada keterangan-keterangan tentang nas-nas syarak yang diambilnya daripada buku-buku tafsir dan hadis secara langsung sahaja tanpa melihat juga kepada buku-buku yang membicarakan persoalan hukum hakam, buku-buku yang mengulas buku hukum hakam tersebut dan pandangan para ulama tentang penjelasan nas yang berkaitan dengan hukum hakam terlibat. Hukum hakam </a:t>
            </a:r>
            <a:r>
              <a:rPr lang="en-MY" dirty="0" err="1"/>
              <a:t>telahpun</a:t>
            </a:r>
            <a:r>
              <a:rPr lang="en-MY" dirty="0"/>
              <a:t> dibukukan dan jalan-jalan untuk mengenalinya telah menjadi mudah. Para ulama telah menyusun nas-nas syarak berdasarkan kepada </a:t>
            </a:r>
            <a:r>
              <a:rPr lang="en-MY" dirty="0" err="1"/>
              <a:t>keselarasannya</a:t>
            </a:r>
            <a:r>
              <a:rPr lang="en-MY" dirty="0"/>
              <a:t> dengan hukum. Kadang-kadang seseorang mufti berjaya </a:t>
            </a:r>
            <a:r>
              <a:rPr lang="en-MY" dirty="0" err="1"/>
              <a:t>memperolehi</a:t>
            </a:r>
            <a:r>
              <a:rPr lang="en-MY" dirty="0"/>
              <a:t> satu-satu nas atau kata-kata sahabat nabi </a:t>
            </a:r>
            <a:r>
              <a:rPr lang="en-MY" dirty="0" err="1"/>
              <a:t>s.a.w</a:t>
            </a:r>
            <a:r>
              <a:rPr lang="en-MY" dirty="0"/>
              <a:t> dalam persoalan yang hendak dikeluarkan hukum oleh beliau. Namun kadang-kadang nas tersebut telah </a:t>
            </a:r>
            <a:r>
              <a:rPr lang="en-MY" dirty="0" err="1"/>
              <a:t>mansukh</a:t>
            </a:r>
            <a:r>
              <a:rPr lang="en-MY" dirty="0"/>
              <a:t> (dihapuskan) atau ulama telah menjelaskan pertentangannya dengan nas yang lain. Bagi mereka telah jelas mana nas yang datang lebih dahulu dan mana nas yang datang kemudian, mana yang lebih kuat dan mana yang lemah. Adalah satu perkara yang salah sekiranya mufti tidak mengetahui perkara tersebut (Ibn </a:t>
            </a:r>
            <a:r>
              <a:rPr lang="en-MY" dirty="0" err="1"/>
              <a:t>Qayyim</a:t>
            </a:r>
            <a:r>
              <a:rPr lang="en-MY" dirty="0"/>
              <a:t> al-</a:t>
            </a:r>
            <a:r>
              <a:rPr lang="en-MY" dirty="0" err="1"/>
              <a:t>Jawziyyah</a:t>
            </a:r>
            <a:r>
              <a:rPr lang="en-MY" dirty="0"/>
              <a:t>, </a:t>
            </a:r>
            <a:r>
              <a:rPr lang="en-MY" dirty="0" err="1"/>
              <a:t>I’lam</a:t>
            </a:r>
            <a:r>
              <a:rPr lang="en-MY" dirty="0"/>
              <a:t> al-</a:t>
            </a:r>
            <a:r>
              <a:rPr lang="en-MY" dirty="0" err="1"/>
              <a:t>muwaqqi’in</a:t>
            </a:r>
            <a:r>
              <a:rPr lang="en-MY" dirty="0"/>
              <a:t>, </a:t>
            </a:r>
            <a:r>
              <a:rPr lang="en-MY" dirty="0" err="1"/>
              <a:t>jil</a:t>
            </a:r>
            <a:r>
              <a:rPr lang="en-MY" dirty="0"/>
              <a:t>. 1, </a:t>
            </a:r>
            <a:r>
              <a:rPr lang="en-MY" dirty="0" err="1"/>
              <a:t>hlm</a:t>
            </a:r>
            <a:r>
              <a:rPr lang="en-MY" dirty="0"/>
              <a:t>. 30).</a:t>
            </a:r>
          </a:p>
          <a:p>
            <a:pPr algn="just"/>
            <a:r>
              <a:rPr lang="en-MY" dirty="0"/>
              <a:t>Jalan Kedua: Melihat Pendalilan Dan Ijtihad Yang Kukuh Yang Dilakukan Oleh Para Ulama </a:t>
            </a:r>
            <a:r>
              <a:rPr lang="en-MY" dirty="0" err="1"/>
              <a:t>Fiqh</a:t>
            </a:r>
            <a:endParaRPr lang="en-MY" dirty="0"/>
          </a:p>
          <a:p>
            <a:pPr algn="just"/>
            <a:r>
              <a:rPr lang="en-MY" dirty="0"/>
              <a:t>Mufti hendaklah melihat kepada perbahasan yang dilakukan oleh para ulama tentang hukum yang berkaitan dengan sesuatu masalah dilihat dari sudut dalil yang menjadi pegangan golongan yang pro dan golongan yang kontra sebelum membabitkan penggunaan dalil-dalil akal. Ini kerana ada kemungkinan hukum berkaitan dengan persoalan yang berlaku itu bertentangan dengan ijtihad yang dilakukan dengan akal dan berakhir dengan pengeluaran hukum yang bercanggah dan bertentangan dengan nas-nas syarak yang sabit dan pandangan-pandangan stabil oleh ulama hadis dan </a:t>
            </a:r>
            <a:r>
              <a:rPr lang="en-MY" dirty="0" err="1"/>
              <a:t>athar</a:t>
            </a:r>
            <a:r>
              <a:rPr lang="en-MY" dirty="0"/>
              <a:t>, yang terdiri daripada kalangan para sahabat Rasulullah </a:t>
            </a:r>
            <a:r>
              <a:rPr lang="en-MY" dirty="0" err="1"/>
              <a:t>s.a.w</a:t>
            </a:r>
            <a:r>
              <a:rPr lang="en-MY" dirty="0"/>
              <a:t> dan fatwa-fatwa mereka dalam isu terlibat. Akibatnya mufti terlibat akan kehilangan hukuman yang betul dalam isu yang beliau diminta fatwa itu dan yang </a:t>
            </a:r>
            <a:r>
              <a:rPr lang="en-MY" dirty="0" err="1"/>
              <a:t>ditenangi</a:t>
            </a:r>
            <a:r>
              <a:rPr lang="en-MY" dirty="0"/>
              <a:t> oleh dirinya sendiri.</a:t>
            </a:r>
          </a:p>
          <a:p>
            <a:endParaRPr lang="en-MY" dirty="0"/>
          </a:p>
        </p:txBody>
      </p:sp>
      <p:sp>
        <p:nvSpPr>
          <p:cNvPr id="4" name="Footer Placeholder 3">
            <a:extLst>
              <a:ext uri="{FF2B5EF4-FFF2-40B4-BE49-F238E27FC236}">
                <a16:creationId xmlns:a16="http://schemas.microsoft.com/office/drawing/2014/main" id="{33DD75F6-B4FA-45FB-8BC7-3A6EAFB73FD1}"/>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016930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4AC81-60B1-4A58-BBB1-09095D5D173D}"/>
              </a:ext>
            </a:extLst>
          </p:cNvPr>
          <p:cNvSpPr>
            <a:spLocks noGrp="1"/>
          </p:cNvSpPr>
          <p:nvPr>
            <p:ph type="title"/>
          </p:nvPr>
        </p:nvSpPr>
        <p:spPr/>
        <p:txBody>
          <a:bodyPr/>
          <a:lstStyle/>
          <a:p>
            <a:pPr algn="ctr"/>
            <a:r>
              <a:rPr lang="en-MY" dirty="0"/>
              <a:t>SAMB</a:t>
            </a:r>
          </a:p>
        </p:txBody>
      </p:sp>
      <p:sp>
        <p:nvSpPr>
          <p:cNvPr id="3" name="Content Placeholder 2">
            <a:extLst>
              <a:ext uri="{FF2B5EF4-FFF2-40B4-BE49-F238E27FC236}">
                <a16:creationId xmlns:a16="http://schemas.microsoft.com/office/drawing/2014/main" id="{44E951CB-AA77-44EA-A6FE-74E65A9B933A}"/>
              </a:ext>
            </a:extLst>
          </p:cNvPr>
          <p:cNvSpPr>
            <a:spLocks noGrp="1"/>
          </p:cNvSpPr>
          <p:nvPr>
            <p:ph idx="1"/>
          </p:nvPr>
        </p:nvSpPr>
        <p:spPr/>
        <p:txBody>
          <a:bodyPr>
            <a:normAutofit fontScale="62500" lnSpcReduction="20000"/>
          </a:bodyPr>
          <a:lstStyle/>
          <a:p>
            <a:r>
              <a:rPr lang="en-MY" dirty="0"/>
              <a:t>Jalan Ketiga; Melihat Kitab-Kitab </a:t>
            </a:r>
            <a:r>
              <a:rPr lang="en-MY" dirty="0" err="1"/>
              <a:t>Fiqh</a:t>
            </a:r>
            <a:r>
              <a:rPr lang="en-MY" dirty="0"/>
              <a:t> Mazhab Yang </a:t>
            </a:r>
            <a:r>
              <a:rPr lang="en-MY" dirty="0" err="1"/>
              <a:t>Diterimapakai</a:t>
            </a:r>
            <a:r>
              <a:rPr lang="en-MY" dirty="0"/>
              <a:t> Dalam Fatwa Dan Kehakiman</a:t>
            </a:r>
          </a:p>
          <a:p>
            <a:pPr algn="just"/>
            <a:r>
              <a:rPr lang="en-MY" dirty="0"/>
              <a:t>Fatwa berdasarkan kepada pendapat yang muktamad dalam mazhab yang dipegang oleh seseorang mufti, tidak akan berada dalam situasi stabil kecuali setelah beliau sendiri mengetahui sejumlah kitab yang terdapat dalam mazhabnya sendiri, pandangan-pandangan ulama </a:t>
            </a:r>
            <a:r>
              <a:rPr lang="en-MY" dirty="0" err="1"/>
              <a:t>muhaqqiqin</a:t>
            </a:r>
            <a:r>
              <a:rPr lang="en-MY" dirty="0"/>
              <a:t> dalam kitab-kitab cabang dan ulasan terhadap asas-asas penting mazhab yang beliau pegang itu. Begitu juga beliau perlu juga melihat kepada buku-buku yang membicarakan  persoalan usul. Apabila mufti terlibat telah mengetahui pandangan-pandangan muktamad dalam mazhabnya itu, akan </a:t>
            </a:r>
            <a:r>
              <a:rPr lang="en-MY" dirty="0" err="1"/>
              <a:t>terbentuklah</a:t>
            </a:r>
            <a:r>
              <a:rPr lang="en-MY" dirty="0"/>
              <a:t> kepadanya jalan-jalan untuk mengeluarkan hukum dalam fatwa. Dia akan tahu mana pendapat yang keluar terdahulu, mana yang keluar kemudian, dan apakah pandangan yang boleh dilihat sebagai penguat di antara berbagai-bagai pandangan itu. Ini kerana seseorang mufti yang teliti dan berhati-hati akan mengkaji berbagai-bagai pandangan ulama dalam persoalan-persoalan yang panjang-panjang kemudian melihatnya semula dalam penilaian dan </a:t>
            </a:r>
            <a:r>
              <a:rPr lang="en-MY" dirty="0" err="1"/>
              <a:t>penganalisaan</a:t>
            </a:r>
            <a:r>
              <a:rPr lang="en-MY" dirty="0"/>
              <a:t> yang dilakukan oleh ulama </a:t>
            </a:r>
            <a:r>
              <a:rPr lang="en-MY" dirty="0" err="1"/>
              <a:t>muhaqqiqin</a:t>
            </a:r>
            <a:r>
              <a:rPr lang="en-MY" dirty="0"/>
              <a:t>. Dengan cara itu, dia akan sampai kepada buku-buku yang muktamad dalam mazhab beliau itu. ( Ibn Abidin, </a:t>
            </a:r>
            <a:r>
              <a:rPr lang="en-MY" dirty="0" err="1"/>
              <a:t>Majmu</a:t>
            </a:r>
            <a:r>
              <a:rPr lang="en-MY" dirty="0"/>
              <a:t>’ </a:t>
            </a:r>
            <a:r>
              <a:rPr lang="en-MY" dirty="0" err="1"/>
              <a:t>Rasa’il</a:t>
            </a:r>
            <a:r>
              <a:rPr lang="en-MY" dirty="0"/>
              <a:t> Ibn Abidin, </a:t>
            </a:r>
            <a:r>
              <a:rPr lang="en-MY" dirty="0" err="1"/>
              <a:t>jil</a:t>
            </a:r>
            <a:r>
              <a:rPr lang="en-MY" dirty="0"/>
              <a:t>. 1, </a:t>
            </a:r>
            <a:r>
              <a:rPr lang="en-MY" dirty="0" err="1"/>
              <a:t>hlm</a:t>
            </a:r>
            <a:r>
              <a:rPr lang="en-MY" dirty="0"/>
              <a:t>. 13)</a:t>
            </a:r>
          </a:p>
          <a:p>
            <a:pPr algn="just"/>
            <a:r>
              <a:rPr lang="en-MY" dirty="0"/>
              <a:t>Jalan Keempat: Membentangkan Isu Kepada Pandangan Berbagai-Bagai Ulama, Jika Isu Tersebut Boleh Berubah</a:t>
            </a:r>
          </a:p>
          <a:p>
            <a:pPr algn="just"/>
            <a:r>
              <a:rPr lang="en-MY" dirty="0"/>
              <a:t>Antara perkara yang perlu dilakukan oleh seseorang mufti ialah mengetahui  kategori hukum hakam syarak yang tidak boleh berubah dan hukum hakam syarak yang boleh berubah. Dalam hukum hakam yang tidak boleh berubah kerana melibatkan nas yang </a:t>
            </a:r>
            <a:r>
              <a:rPr lang="en-MY" dirty="0" err="1"/>
              <a:t>qat’i</a:t>
            </a:r>
            <a:r>
              <a:rPr lang="en-MY" dirty="0"/>
              <a:t> seperti yang melibatkan hukum hakam berkaitan dengan akidah, akhlak yang mulia, adab-adab dan lain-lain, mufti terlibat tidak boleh berbuat apa-apa, kerana ia bukanlah lapangan untuk menjadi bahan ijtihad. Yang boleh berubah bertujuan untuk meraikan sesuatu </a:t>
            </a:r>
            <a:r>
              <a:rPr lang="en-MY" dirty="0" err="1"/>
              <a:t>maslahah</a:t>
            </a:r>
            <a:r>
              <a:rPr lang="en-MY" dirty="0"/>
              <a:t>, membendung sesuatu mudarat, menghapuskan sesuatu kesukaran dan mengutamakan sesuatu kemanfaatan. Ia mempunyai ruang lingkup yang luas kerana turut melibatkan situasi kehidupan masyarakat manusia dan adat-adat yang diamalkan mereka sentiasa mengalami perubahan. Yang tidak berubah hendaklah dikekalkan sebagaimana asalnya dan yang boleh berubah, hendaklah melakukan ijtihad selaras dengan perubahan keadaan. ( al-Add, Syarah Mukhtasar al-Muntaha, </a:t>
            </a:r>
            <a:r>
              <a:rPr lang="en-MY" dirty="0" err="1"/>
              <a:t>jil</a:t>
            </a:r>
            <a:r>
              <a:rPr lang="en-MY" dirty="0"/>
              <a:t>. 3, </a:t>
            </a:r>
            <a:r>
              <a:rPr lang="en-MY" dirty="0" err="1"/>
              <a:t>hlm</a:t>
            </a:r>
            <a:r>
              <a:rPr lang="en-MY" dirty="0"/>
              <a:t>. 239) dan </a:t>
            </a:r>
            <a:r>
              <a:rPr lang="en-MY" dirty="0" err="1"/>
              <a:t>Iz</a:t>
            </a:r>
            <a:r>
              <a:rPr lang="en-MY" dirty="0"/>
              <a:t> al-Din Abd al-Salam, </a:t>
            </a:r>
            <a:r>
              <a:rPr lang="en-MY" dirty="0" err="1"/>
              <a:t>Qawa’id</a:t>
            </a:r>
            <a:r>
              <a:rPr lang="en-MY" dirty="0"/>
              <a:t> al-Ahkam Fi </a:t>
            </a:r>
            <a:r>
              <a:rPr lang="en-MY" dirty="0" err="1"/>
              <a:t>Masalih</a:t>
            </a:r>
            <a:r>
              <a:rPr lang="en-MY" dirty="0"/>
              <a:t> al-</a:t>
            </a:r>
            <a:r>
              <a:rPr lang="en-MY" dirty="0" err="1"/>
              <a:t>Anam</a:t>
            </a:r>
            <a:r>
              <a:rPr lang="en-MY" dirty="0"/>
              <a:t>, </a:t>
            </a:r>
            <a:r>
              <a:rPr lang="en-MY" dirty="0" err="1"/>
              <a:t>jil</a:t>
            </a:r>
            <a:r>
              <a:rPr lang="en-MY" dirty="0"/>
              <a:t>. 1, </a:t>
            </a:r>
            <a:r>
              <a:rPr lang="en-MY" dirty="0" err="1"/>
              <a:t>hlm</a:t>
            </a:r>
            <a:r>
              <a:rPr lang="en-MY" dirty="0"/>
              <a:t>. 12).</a:t>
            </a:r>
          </a:p>
          <a:p>
            <a:endParaRPr lang="en-MY" dirty="0"/>
          </a:p>
        </p:txBody>
      </p:sp>
      <p:sp>
        <p:nvSpPr>
          <p:cNvPr id="4" name="Footer Placeholder 3">
            <a:extLst>
              <a:ext uri="{FF2B5EF4-FFF2-40B4-BE49-F238E27FC236}">
                <a16:creationId xmlns:a16="http://schemas.microsoft.com/office/drawing/2014/main" id="{74A44632-D36D-4536-86C0-D8B67A15DBF8}"/>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422014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5D1DA-8CA1-40FE-AF0D-013A8D222F92}"/>
              </a:ext>
            </a:extLst>
          </p:cNvPr>
          <p:cNvSpPr>
            <a:spLocks noGrp="1"/>
          </p:cNvSpPr>
          <p:nvPr>
            <p:ph type="title"/>
          </p:nvPr>
        </p:nvSpPr>
        <p:spPr/>
        <p:txBody>
          <a:bodyPr>
            <a:normAutofit fontScale="90000"/>
          </a:bodyPr>
          <a:lstStyle/>
          <a:p>
            <a:pPr algn="ctr"/>
            <a:r>
              <a:rPr lang="en-MY" dirty="0"/>
              <a:t>BAHAYA FATWA MUFTI YANG TIDAK BERILTIZAM DENGAN PROSEDUR FATWA</a:t>
            </a:r>
            <a:br>
              <a:rPr lang="en-MY" dirty="0"/>
            </a:br>
            <a:endParaRPr lang="en-MY" dirty="0"/>
          </a:p>
        </p:txBody>
      </p:sp>
      <p:sp>
        <p:nvSpPr>
          <p:cNvPr id="3" name="Content Placeholder 2">
            <a:extLst>
              <a:ext uri="{FF2B5EF4-FFF2-40B4-BE49-F238E27FC236}">
                <a16:creationId xmlns:a16="http://schemas.microsoft.com/office/drawing/2014/main" id="{D2CB5CA8-60F3-4B26-BA31-5E75FA2C0B8D}"/>
              </a:ext>
            </a:extLst>
          </p:cNvPr>
          <p:cNvSpPr>
            <a:spLocks noGrp="1"/>
          </p:cNvSpPr>
          <p:nvPr>
            <p:ph idx="1"/>
          </p:nvPr>
        </p:nvSpPr>
        <p:spPr/>
        <p:txBody>
          <a:bodyPr>
            <a:normAutofit fontScale="70000" lnSpcReduction="20000"/>
          </a:bodyPr>
          <a:lstStyle/>
          <a:p>
            <a:pPr algn="just"/>
            <a:r>
              <a:rPr lang="en-MY" dirty="0"/>
              <a:t>Jika diperhatikan kepada kebanyakan fatwa yang disiarkan dalam internet dan juga media massa, tidak disandarkan kepada mana-mana mazhab dan juga kepada mana-mana ulama </a:t>
            </a:r>
            <a:r>
              <a:rPr lang="en-MY" dirty="0" err="1"/>
              <a:t>fiqh</a:t>
            </a:r>
            <a:r>
              <a:rPr lang="en-MY" dirty="0"/>
              <a:t>, sebaliknya tuan punya, laman web, face book atau twitter menyandarkan kepada diri sendiri, </a:t>
            </a:r>
            <a:r>
              <a:rPr lang="en-MY" dirty="0" err="1"/>
              <a:t>solah</a:t>
            </a:r>
            <a:r>
              <a:rPr lang="en-MY" dirty="0"/>
              <a:t>-olah pandangan tersebut merupakan pandangan dan hasil daripada ijtihad beliau sendiri. Ini sebenarnya satu bentuk </a:t>
            </a:r>
            <a:r>
              <a:rPr lang="en-MY" dirty="0" err="1"/>
              <a:t>kemerbahayaan</a:t>
            </a:r>
            <a:r>
              <a:rPr lang="en-MY" dirty="0"/>
              <a:t> dan bencana yang besar. Seolah-olah apa yang difatwakan oleh tuan punya laman web itu dan apa yang diperkatakannya tidak keluar daripada pendapat ulama-ulama mazhab dan para </a:t>
            </a:r>
            <a:r>
              <a:rPr lang="en-MY" dirty="0" err="1"/>
              <a:t>pendokongnya</a:t>
            </a:r>
            <a:r>
              <a:rPr lang="en-MY" dirty="0"/>
              <a:t> secara umum. Sedangkan fatwa yang dikeluarkan itu tidak lebih daripada pandangan peribadi sahaja yang tidak disandarkan kepada mana-mana nas daripada kitab Allah s.w.t mahupun daripada sunnah Rasulullah </a:t>
            </a:r>
            <a:r>
              <a:rPr lang="en-MY" dirty="0" err="1"/>
              <a:t>s.a..w</a:t>
            </a:r>
            <a:r>
              <a:rPr lang="en-MY" dirty="0"/>
              <a:t>. Ia sebenarnya satu </a:t>
            </a:r>
            <a:r>
              <a:rPr lang="en-MY" dirty="0" err="1"/>
              <a:t>kemerbahayaan</a:t>
            </a:r>
            <a:r>
              <a:rPr lang="en-MY" dirty="0"/>
              <a:t> kepada masa depan fatwa dan kehakiman. Ia menggambarkan kejahilan yang terlibat dengan konsep fatwa yang sebenar. Padahal ramai daripada kalangan ulama telah menegaskan yang sesiapa sahaja yang tidak tahu dari manakah dalil yang digunakan oleh seseorang imam mujtahid itu, tidak harus kepadanya berfatwa menggunakan pandangan imam tersebut.</a:t>
            </a:r>
          </a:p>
          <a:p>
            <a:pPr algn="just"/>
            <a:r>
              <a:rPr lang="en-MY" dirty="0"/>
              <a:t>Imam Abu </a:t>
            </a:r>
            <a:r>
              <a:rPr lang="en-MY" dirty="0" err="1"/>
              <a:t>Hanifah</a:t>
            </a:r>
            <a:r>
              <a:rPr lang="en-MY" dirty="0"/>
              <a:t> pernah menyatakan semasa hayatnya:</a:t>
            </a:r>
          </a:p>
          <a:p>
            <a:pPr algn="just"/>
            <a:r>
              <a:rPr lang="en-MY" dirty="0"/>
              <a:t>Tidak halal kepada seseorang mengeluarkan fatwa berpandukan pandangan kami, selagi dia tidak tahu dari mana dalil yang menjadi pegangan kami dalam mengeluarkan fatwa tersebut.</a:t>
            </a:r>
          </a:p>
          <a:p>
            <a:pPr algn="just"/>
            <a:r>
              <a:rPr lang="en-MY" dirty="0"/>
              <a:t>Imam al-</a:t>
            </a:r>
            <a:r>
              <a:rPr lang="en-MY" dirty="0" err="1"/>
              <a:t>Syafi’i</a:t>
            </a:r>
            <a:r>
              <a:rPr lang="en-MY" dirty="0"/>
              <a:t> pula pernah menyatakan:</a:t>
            </a:r>
          </a:p>
          <a:p>
            <a:pPr algn="just"/>
            <a:r>
              <a:rPr lang="en-MY" dirty="0"/>
              <a:t>Orang-orang Islam telah </a:t>
            </a:r>
            <a:r>
              <a:rPr lang="en-MY" dirty="0" err="1"/>
              <a:t>berijmak</a:t>
            </a:r>
            <a:r>
              <a:rPr lang="en-MY" dirty="0"/>
              <a:t>, sesiapa sahaja yang jelas kepadanya sunnah daripada Rasulullah </a:t>
            </a:r>
            <a:r>
              <a:rPr lang="en-MY" dirty="0" err="1"/>
              <a:t>s.a.w</a:t>
            </a:r>
            <a:r>
              <a:rPr lang="en-MY" dirty="0"/>
              <a:t>, tidak halal meninggalkan sunnah itu semata-mata kerana  mendahulukan pandangan seseorang. ( al-</a:t>
            </a:r>
            <a:r>
              <a:rPr lang="en-MY" dirty="0" err="1"/>
              <a:t>Dar’an</a:t>
            </a:r>
            <a:r>
              <a:rPr lang="en-MY" dirty="0"/>
              <a:t>, al-Fatwa Fi al-Islam, </a:t>
            </a:r>
            <a:r>
              <a:rPr lang="en-MY" dirty="0" err="1"/>
              <a:t>hlm</a:t>
            </a:r>
            <a:r>
              <a:rPr lang="en-MY" dirty="0"/>
              <a:t>. 307)</a:t>
            </a:r>
          </a:p>
          <a:p>
            <a:endParaRPr lang="en-MY" dirty="0"/>
          </a:p>
        </p:txBody>
      </p:sp>
      <p:sp>
        <p:nvSpPr>
          <p:cNvPr id="4" name="Footer Placeholder 3">
            <a:extLst>
              <a:ext uri="{FF2B5EF4-FFF2-40B4-BE49-F238E27FC236}">
                <a16:creationId xmlns:a16="http://schemas.microsoft.com/office/drawing/2014/main" id="{B0B26C74-37E9-4CE6-A4FE-D598EFB0E269}"/>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996307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5B529-E5DD-4504-A282-AC6F100FC6D5}"/>
              </a:ext>
            </a:extLst>
          </p:cNvPr>
          <p:cNvSpPr>
            <a:spLocks noGrp="1"/>
          </p:cNvSpPr>
          <p:nvPr>
            <p:ph type="title"/>
          </p:nvPr>
        </p:nvSpPr>
        <p:spPr/>
        <p:txBody>
          <a:bodyPr>
            <a:normAutofit fontScale="90000"/>
          </a:bodyPr>
          <a:lstStyle/>
          <a:p>
            <a:pPr algn="ctr"/>
            <a:r>
              <a:rPr lang="sv-SE" b="1" dirty="0"/>
              <a:t>KEPUTUSAN PEMERINTAH MENGHAPUSKAN PERSELISIHAN ULAMA</a:t>
            </a:r>
            <a:br>
              <a:rPr lang="sv-SE" b="1" dirty="0"/>
            </a:br>
            <a:br>
              <a:rPr lang="sv-SE" b="1" dirty="0"/>
            </a:br>
            <a:br>
              <a:rPr lang="sv-SE" b="1" dirty="0"/>
            </a:br>
            <a:endParaRPr lang="en-MY" b="1" dirty="0"/>
          </a:p>
        </p:txBody>
      </p:sp>
      <p:sp>
        <p:nvSpPr>
          <p:cNvPr id="3" name="Content Placeholder 2">
            <a:extLst>
              <a:ext uri="{FF2B5EF4-FFF2-40B4-BE49-F238E27FC236}">
                <a16:creationId xmlns:a16="http://schemas.microsoft.com/office/drawing/2014/main" id="{89CB38F4-865F-476F-BAEC-D85145E116D9}"/>
              </a:ext>
            </a:extLst>
          </p:cNvPr>
          <p:cNvSpPr>
            <a:spLocks noGrp="1"/>
          </p:cNvSpPr>
          <p:nvPr>
            <p:ph idx="1"/>
          </p:nvPr>
        </p:nvSpPr>
        <p:spPr/>
        <p:txBody>
          <a:bodyPr>
            <a:normAutofit fontScale="70000" lnSpcReduction="20000"/>
          </a:bodyPr>
          <a:lstStyle/>
          <a:p>
            <a:pPr algn="just"/>
            <a:r>
              <a:rPr lang="en-MY" dirty="0"/>
              <a:t>Pada asalnya hukuman yang diputuskan oleh pemerintah yang melibatkan perkara yang mencetuskan perbezaan pendapat dalam kalangan ulama, tidak akan menghapuskan perbezaan pandangan ulama dalam satu-satu persoalan. Namun ulama </a:t>
            </a:r>
            <a:r>
              <a:rPr lang="en-MY" dirty="0" err="1"/>
              <a:t>fiqh</a:t>
            </a:r>
            <a:r>
              <a:rPr lang="en-MY" dirty="0"/>
              <a:t> memutuskan hukuman yang dijatuhkan oleh hakim mampu mengelakkan perselisihan pendapat dalam satu-satu peristiwa yang dijatuhkan hukuman. Kaedah yang </a:t>
            </a:r>
            <a:r>
              <a:rPr lang="en-MY" dirty="0" err="1"/>
              <a:t>digunapakai</a:t>
            </a:r>
            <a:r>
              <a:rPr lang="en-MY" dirty="0"/>
              <a:t> oleh ulama </a:t>
            </a:r>
            <a:r>
              <a:rPr lang="en-MY" dirty="0" err="1"/>
              <a:t>fiqh</a:t>
            </a:r>
            <a:r>
              <a:rPr lang="en-MY" dirty="0"/>
              <a:t> ialah hukuman yang diputuskan oleh hakim dapat menghapuskan perbezaan pendapat. </a:t>
            </a:r>
          </a:p>
          <a:p>
            <a:pPr algn="just"/>
            <a:r>
              <a:rPr lang="en-MY" dirty="0"/>
              <a:t>Ketika mengulas hal ini imam al-</a:t>
            </a:r>
            <a:r>
              <a:rPr lang="en-MY" dirty="0" err="1"/>
              <a:t>Qarafi</a:t>
            </a:r>
            <a:r>
              <a:rPr lang="en-MY" dirty="0"/>
              <a:t> menyatakan hukuman yang diputuskan oleh hakim adalah merupakan dalil yang khusus, manakala perbezaan pendapat pada yang lainnya itu adalah umum. Di situ berlaku pertembungan di antara hukuman yang khusus dengan hukuman yang melibatkan perbezaan pendapat yang umum, sedangkan kaedah </a:t>
            </a:r>
            <a:r>
              <a:rPr lang="en-MY" dirty="0" err="1"/>
              <a:t>fiqh</a:t>
            </a:r>
            <a:r>
              <a:rPr lang="en-MY" dirty="0"/>
              <a:t> menyatakan apabila bertembung antara yang khas dengan yang umum, hendaklah didahulukan yang khusus mendahului yang umum disebabkan oleh </a:t>
            </a:r>
            <a:r>
              <a:rPr lang="en-MY" dirty="0" err="1"/>
              <a:t>kekhususannya</a:t>
            </a:r>
            <a:r>
              <a:rPr lang="en-MY" dirty="0"/>
              <a:t> itu. Jika pendapat hakim itu sendiri tidak dapat menghapuskan perselisihan pendapat dalam kalangan yang lain-lainnya, </a:t>
            </a:r>
            <a:r>
              <a:rPr lang="en-MY" dirty="0" err="1"/>
              <a:t>sekaligus</a:t>
            </a:r>
            <a:r>
              <a:rPr lang="en-MY" dirty="0"/>
              <a:t> membuka ruang untuk membantah pendapat hakim dan dengan sebab tersebut, akan berlaku pertentangan. </a:t>
            </a:r>
          </a:p>
          <a:p>
            <a:pPr algn="just"/>
            <a:r>
              <a:rPr lang="en-MY" dirty="0"/>
              <a:t>Bagi ulama </a:t>
            </a:r>
            <a:r>
              <a:rPr lang="en-MY" dirty="0" err="1"/>
              <a:t>fiqh</a:t>
            </a:r>
            <a:r>
              <a:rPr lang="en-MY" dirty="0"/>
              <a:t>, jika seseorang hakim yang bertaklid, menghukum berdasarkan kepada pendapat yang bukan mazhabnya, hukuman tersebut dikira </a:t>
            </a:r>
            <a:r>
              <a:rPr lang="en-MY" dirty="0" err="1"/>
              <a:t>berkuatkuasa</a:t>
            </a:r>
            <a:r>
              <a:rPr lang="en-MY" dirty="0"/>
              <a:t>. Begitu juga jika dia menghukum berdasarkan kepada riwayat daif atau pendapat yang lemah, juga dikira </a:t>
            </a:r>
            <a:r>
              <a:rPr lang="en-MY" dirty="0" err="1"/>
              <a:t>berkuatkuasa</a:t>
            </a:r>
            <a:r>
              <a:rPr lang="en-MY" dirty="0"/>
              <a:t>, kerana para ulama </a:t>
            </a:r>
            <a:r>
              <a:rPr lang="en-MY" dirty="0" err="1"/>
              <a:t>fiqh</a:t>
            </a:r>
            <a:r>
              <a:rPr lang="en-MY" dirty="0"/>
              <a:t> menyatakan: Pendapat yang lemah boleh menjadi pendapat yang kuat dengan hukuman yang diputuskan oleh hakim. Sesetengah ulama memaksudkan dengan </a:t>
            </a:r>
            <a:r>
              <a:rPr lang="en-MY" dirty="0" err="1"/>
              <a:t>kenyataaan</a:t>
            </a:r>
            <a:r>
              <a:rPr lang="en-MY" dirty="0"/>
              <a:t> di atas </a:t>
            </a:r>
            <a:r>
              <a:rPr lang="en-MY" dirty="0" err="1"/>
              <a:t>sebagai”hukuman</a:t>
            </a:r>
            <a:r>
              <a:rPr lang="en-MY" dirty="0"/>
              <a:t> yang dilakukan oleh hakim yang mujtahid dan bukan yang bertaklid” dan ia merupakan tuntutan dunia kehakiman yang sangat diperlukan pada zaman ini. </a:t>
            </a:r>
            <a:r>
              <a:rPr lang="en-MY" dirty="0" err="1"/>
              <a:t>Hadab</a:t>
            </a:r>
            <a:r>
              <a:rPr lang="en-MY" dirty="0"/>
              <a:t>, Syarah Adab al-Qadi, </a:t>
            </a:r>
            <a:r>
              <a:rPr lang="en-MY" dirty="0" err="1"/>
              <a:t>jil</a:t>
            </a:r>
            <a:r>
              <a:rPr lang="en-MY" dirty="0"/>
              <a:t>. 3, </a:t>
            </a:r>
            <a:r>
              <a:rPr lang="en-MY" dirty="0" err="1"/>
              <a:t>hlm</a:t>
            </a:r>
            <a:r>
              <a:rPr lang="en-MY" dirty="0"/>
              <a:t>. 132 dan Abu </a:t>
            </a:r>
            <a:r>
              <a:rPr lang="en-MY" dirty="0" err="1"/>
              <a:t>Ya’la</a:t>
            </a:r>
            <a:r>
              <a:rPr lang="en-MY" dirty="0"/>
              <a:t>, al-Ahkam al-</a:t>
            </a:r>
            <a:r>
              <a:rPr lang="en-MY" dirty="0" err="1"/>
              <a:t>Sultaniyah</a:t>
            </a:r>
            <a:r>
              <a:rPr lang="en-MY" dirty="0"/>
              <a:t>, </a:t>
            </a:r>
            <a:r>
              <a:rPr lang="en-MY" dirty="0" err="1"/>
              <a:t>hlm</a:t>
            </a:r>
            <a:r>
              <a:rPr lang="en-MY" dirty="0"/>
              <a:t>. 297 dan 298).</a:t>
            </a:r>
          </a:p>
          <a:p>
            <a:endParaRPr lang="en-MY" dirty="0"/>
          </a:p>
        </p:txBody>
      </p:sp>
      <p:sp>
        <p:nvSpPr>
          <p:cNvPr id="4" name="Footer Placeholder 3">
            <a:extLst>
              <a:ext uri="{FF2B5EF4-FFF2-40B4-BE49-F238E27FC236}">
                <a16:creationId xmlns:a16="http://schemas.microsoft.com/office/drawing/2014/main" id="{2595920D-FAA4-4D49-B633-0EED4086DB29}"/>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01097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CE1F1-2EF8-41BD-BCB8-C75425BE1184}"/>
              </a:ext>
            </a:extLst>
          </p:cNvPr>
          <p:cNvSpPr>
            <a:spLocks noGrp="1"/>
          </p:cNvSpPr>
          <p:nvPr>
            <p:ph type="title"/>
          </p:nvPr>
        </p:nvSpPr>
        <p:spPr/>
        <p:txBody>
          <a:bodyPr/>
          <a:lstStyle/>
          <a:p>
            <a:pPr algn="ctr"/>
            <a:r>
              <a:rPr lang="en-MY" dirty="0"/>
              <a:t>SAMB</a:t>
            </a:r>
          </a:p>
        </p:txBody>
      </p:sp>
      <p:sp>
        <p:nvSpPr>
          <p:cNvPr id="3" name="Content Placeholder 2">
            <a:extLst>
              <a:ext uri="{FF2B5EF4-FFF2-40B4-BE49-F238E27FC236}">
                <a16:creationId xmlns:a16="http://schemas.microsoft.com/office/drawing/2014/main" id="{B8D21E80-AD86-4372-AB81-1411232B3880}"/>
              </a:ext>
            </a:extLst>
          </p:cNvPr>
          <p:cNvSpPr>
            <a:spLocks noGrp="1"/>
          </p:cNvSpPr>
          <p:nvPr>
            <p:ph idx="1"/>
          </p:nvPr>
        </p:nvSpPr>
        <p:spPr/>
        <p:txBody>
          <a:bodyPr>
            <a:normAutofit fontScale="85000" lnSpcReduction="10000"/>
          </a:bodyPr>
          <a:lstStyle/>
          <a:p>
            <a:pPr algn="just"/>
            <a:r>
              <a:rPr lang="en-MY" dirty="0"/>
              <a:t>Ke semua aktiviti yang mengandungi sesuatu </a:t>
            </a:r>
            <a:r>
              <a:rPr lang="en-MY" dirty="0" err="1"/>
              <a:t>maslahah</a:t>
            </a:r>
            <a:r>
              <a:rPr lang="en-MY" dirty="0"/>
              <a:t> seperti pemilikan tanah dengan cara mengusahakannya, larangan melakukan pemburuan di daratan terhadap jenis-</a:t>
            </a:r>
            <a:r>
              <a:rPr lang="en-MY" dirty="0" err="1"/>
              <a:t>jeniS</a:t>
            </a:r>
            <a:r>
              <a:rPr lang="en-MY" dirty="0"/>
              <a:t> haiwan tertentu, larangan pencarian kayu api di tempat-tempat tertentu, membawa senjata api di badan, pemeliharaan terhadap binatang tertentu dan </a:t>
            </a:r>
            <a:r>
              <a:rPr lang="en-MY" dirty="0" err="1"/>
              <a:t>memperniagakannya</a:t>
            </a:r>
            <a:r>
              <a:rPr lang="en-MY" dirty="0"/>
              <a:t>, melibatkan pentadbiran pihak pemerintah yang ada hubungan dengan perintah atau larangan membuat sesuatu perkara. </a:t>
            </a:r>
          </a:p>
          <a:p>
            <a:pPr algn="just"/>
            <a:r>
              <a:rPr lang="en-MY" dirty="0"/>
              <a:t>Fatwa terikat dengan apa yang diputuskan oleh pihak pemerintah dan hukuman yang diputuskan oleh pihak pemerintah dikira sebagai penghapus perselisihan yang berlaku dalam kalangan ulama tentang isu-isu tersebut, kerana keputusan yang diambil oleh pihak pemerintah adalah berdasarkan usaha merealisasikan </a:t>
            </a:r>
            <a:r>
              <a:rPr lang="en-MY" dirty="0" err="1"/>
              <a:t>maslahah</a:t>
            </a:r>
            <a:r>
              <a:rPr lang="en-MY" dirty="0"/>
              <a:t> umum masyarakat atau menegah sesuatu </a:t>
            </a:r>
            <a:r>
              <a:rPr lang="en-MY" dirty="0" err="1"/>
              <a:t>yanag</a:t>
            </a:r>
            <a:r>
              <a:rPr lang="en-MY" dirty="0"/>
              <a:t> boleh menimbulkan kemudaratan kepada mereka. </a:t>
            </a:r>
          </a:p>
          <a:p>
            <a:pPr algn="just"/>
            <a:r>
              <a:rPr lang="en-MY" dirty="0"/>
              <a:t>Pemerintah adalah tuan punya kepimpinan dan kuasanya dalam lapangan agama juga termasuk ke dalam kuasanya yang umum. Dia boleh membuat kajian dan penyelidikan dalam aspek-aspek yang dinyatakan atas, dalam bentuk yang boleh meraikan </a:t>
            </a:r>
            <a:r>
              <a:rPr lang="en-MY" dirty="0" err="1"/>
              <a:t>maslahah</a:t>
            </a:r>
            <a:r>
              <a:rPr lang="en-MY" dirty="0"/>
              <a:t>, selaras dengan undang-undang yang ditetapkan oleh pihak kerajaan, konsep penjagaan dan usaha-usaha mempertahankan agama yang dilakukan oleh pihak pemerintah tersebut.( Abu </a:t>
            </a:r>
            <a:r>
              <a:rPr lang="en-MY" dirty="0" err="1"/>
              <a:t>Ya’la</a:t>
            </a:r>
            <a:r>
              <a:rPr lang="en-MY" dirty="0"/>
              <a:t>, al-Ahkam al-</a:t>
            </a:r>
            <a:r>
              <a:rPr lang="en-MY" dirty="0" err="1"/>
              <a:t>Sultaniyah</a:t>
            </a:r>
            <a:r>
              <a:rPr lang="en-MY" dirty="0"/>
              <a:t>, </a:t>
            </a:r>
            <a:r>
              <a:rPr lang="en-MY" dirty="0" err="1"/>
              <a:t>hlm</a:t>
            </a:r>
            <a:r>
              <a:rPr lang="en-MY" dirty="0"/>
              <a:t>. 36)</a:t>
            </a:r>
          </a:p>
        </p:txBody>
      </p:sp>
      <p:sp>
        <p:nvSpPr>
          <p:cNvPr id="4" name="Footer Placeholder 3">
            <a:extLst>
              <a:ext uri="{FF2B5EF4-FFF2-40B4-BE49-F238E27FC236}">
                <a16:creationId xmlns:a16="http://schemas.microsoft.com/office/drawing/2014/main" id="{2E71123B-BB30-45D3-A814-F92B522C0441}"/>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7696510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297E9-8F53-4CB8-895F-5CB4DB14D07B}"/>
              </a:ext>
            </a:extLst>
          </p:cNvPr>
          <p:cNvSpPr>
            <a:spLocks noGrp="1"/>
          </p:cNvSpPr>
          <p:nvPr>
            <p:ph type="title"/>
          </p:nvPr>
        </p:nvSpPr>
        <p:spPr/>
        <p:txBody>
          <a:bodyPr>
            <a:normAutofit fontScale="90000"/>
          </a:bodyPr>
          <a:lstStyle/>
          <a:p>
            <a:pPr algn="ctr"/>
            <a:r>
              <a:rPr lang="en-MY" dirty="0"/>
              <a:t>BILA MUFTI BOLEH MENGELUARKAN FATWA BERDASARKAN PENDAPAT YANG LEMAH</a:t>
            </a:r>
          </a:p>
        </p:txBody>
      </p:sp>
      <p:sp>
        <p:nvSpPr>
          <p:cNvPr id="3" name="Content Placeholder 2">
            <a:extLst>
              <a:ext uri="{FF2B5EF4-FFF2-40B4-BE49-F238E27FC236}">
                <a16:creationId xmlns:a16="http://schemas.microsoft.com/office/drawing/2014/main" id="{9EBE0AA1-66E4-4672-B290-5BD068BC86A1}"/>
              </a:ext>
            </a:extLst>
          </p:cNvPr>
          <p:cNvSpPr>
            <a:spLocks noGrp="1"/>
          </p:cNvSpPr>
          <p:nvPr>
            <p:ph idx="1"/>
          </p:nvPr>
        </p:nvSpPr>
        <p:spPr/>
        <p:txBody>
          <a:bodyPr>
            <a:normAutofit/>
          </a:bodyPr>
          <a:lstStyle/>
          <a:p>
            <a:pPr algn="just"/>
            <a:r>
              <a:rPr lang="en-MY" dirty="0"/>
              <a:t>Ulama </a:t>
            </a:r>
            <a:r>
              <a:rPr lang="en-MY" dirty="0" err="1"/>
              <a:t>fiqh</a:t>
            </a:r>
            <a:r>
              <a:rPr lang="en-MY" dirty="0"/>
              <a:t> mengikatkan keharusan pengeluaran fatwa oleh seseorang mufti dengan menggunakan pendapat ulama yang tidak kuat dengan mana-mana dalil ijtihad yang muktabar seperti Sad al-</a:t>
            </a:r>
            <a:r>
              <a:rPr lang="en-MY" dirty="0" err="1"/>
              <a:t>Zara’i</a:t>
            </a:r>
            <a:r>
              <a:rPr lang="en-MY" dirty="0"/>
              <a:t>, </a:t>
            </a:r>
            <a:r>
              <a:rPr lang="en-MY" dirty="0" err="1"/>
              <a:t>Masalih</a:t>
            </a:r>
            <a:r>
              <a:rPr lang="en-MY" dirty="0"/>
              <a:t> </a:t>
            </a:r>
            <a:r>
              <a:rPr lang="en-MY" dirty="0" err="1"/>
              <a:t>Mursalah</a:t>
            </a:r>
            <a:r>
              <a:rPr lang="en-MY" dirty="0"/>
              <a:t>, </a:t>
            </a:r>
            <a:r>
              <a:rPr lang="en-MY" dirty="0" err="1"/>
              <a:t>Uruf</a:t>
            </a:r>
            <a:r>
              <a:rPr lang="en-MY" dirty="0"/>
              <a:t> dan hajat dengan menggunakan kaedah qiyas dengan mengambil kira alasan yang munasabah. </a:t>
            </a:r>
          </a:p>
          <a:p>
            <a:pPr algn="just"/>
            <a:endParaRPr lang="en-MY" dirty="0"/>
          </a:p>
          <a:p>
            <a:pPr algn="just"/>
            <a:r>
              <a:rPr lang="en-MY" dirty="0"/>
              <a:t>Walau bagaimanapun para ulama juga memutuskan apabila sebab-sebab yang mengharuskan kepada mufti terlibat mengeluarkan fatwa berdasarkan kepada pendapat yang tidak kuat, sudah hilang dan sudah tidak wujud lagi, wajib kembali kepada pendapat yang kuat semula. (al-</a:t>
            </a:r>
            <a:r>
              <a:rPr lang="en-MY" dirty="0" err="1"/>
              <a:t>Qarafi</a:t>
            </a:r>
            <a:r>
              <a:rPr lang="en-MY" dirty="0"/>
              <a:t>, </a:t>
            </a:r>
            <a:r>
              <a:rPr lang="en-MY" dirty="0" err="1"/>
              <a:t>Tanqih</a:t>
            </a:r>
            <a:r>
              <a:rPr lang="en-MY" dirty="0"/>
              <a:t> al-</a:t>
            </a:r>
            <a:r>
              <a:rPr lang="en-MY" dirty="0" err="1"/>
              <a:t>Fusul</a:t>
            </a:r>
            <a:r>
              <a:rPr lang="en-MY" dirty="0"/>
              <a:t>, </a:t>
            </a:r>
            <a:r>
              <a:rPr lang="en-MY" dirty="0" err="1"/>
              <a:t>hlm</a:t>
            </a:r>
            <a:r>
              <a:rPr lang="en-MY" dirty="0"/>
              <a:t>. 394 dan 395 dan al-</a:t>
            </a:r>
            <a:r>
              <a:rPr lang="en-MY" dirty="0" err="1"/>
              <a:t>Futuhi</a:t>
            </a:r>
            <a:r>
              <a:rPr lang="en-MY" dirty="0"/>
              <a:t>, Syarah al-</a:t>
            </a:r>
            <a:r>
              <a:rPr lang="en-MY" dirty="0" err="1"/>
              <a:t>Kawkab</a:t>
            </a:r>
            <a:r>
              <a:rPr lang="en-MY" dirty="0"/>
              <a:t>, </a:t>
            </a:r>
            <a:r>
              <a:rPr lang="en-MY" dirty="0" err="1"/>
              <a:t>hlm</a:t>
            </a:r>
            <a:r>
              <a:rPr lang="en-MY" dirty="0"/>
              <a:t>. 320)</a:t>
            </a:r>
          </a:p>
          <a:p>
            <a:endParaRPr lang="en-MY" dirty="0"/>
          </a:p>
        </p:txBody>
      </p:sp>
      <p:sp>
        <p:nvSpPr>
          <p:cNvPr id="4" name="Footer Placeholder 3">
            <a:extLst>
              <a:ext uri="{FF2B5EF4-FFF2-40B4-BE49-F238E27FC236}">
                <a16:creationId xmlns:a16="http://schemas.microsoft.com/office/drawing/2014/main" id="{AE31C330-6228-4387-81E0-D3523D339B69}"/>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97326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33B3D-E5B8-47F0-9A85-D6AE6E90F8B0}"/>
              </a:ext>
            </a:extLst>
          </p:cNvPr>
          <p:cNvSpPr>
            <a:spLocks noGrp="1"/>
          </p:cNvSpPr>
          <p:nvPr>
            <p:ph type="title"/>
          </p:nvPr>
        </p:nvSpPr>
        <p:spPr>
          <a:xfrm>
            <a:off x="677334" y="545990"/>
            <a:ext cx="8596668" cy="1320800"/>
          </a:xfrm>
        </p:spPr>
        <p:txBody>
          <a:bodyPr>
            <a:normAutofit fontScale="90000"/>
          </a:bodyPr>
          <a:lstStyle/>
          <a:p>
            <a:pPr algn="ctr"/>
            <a:r>
              <a:rPr lang="en-MY" dirty="0"/>
              <a:t>SYARAT-SYARAT FATWA BERDASARKAN PENDAPAT YANG LEMAH</a:t>
            </a:r>
            <a:br>
              <a:rPr lang="en-MY" dirty="0"/>
            </a:br>
            <a:endParaRPr lang="en-MY" dirty="0"/>
          </a:p>
        </p:txBody>
      </p:sp>
      <p:sp>
        <p:nvSpPr>
          <p:cNvPr id="3" name="Content Placeholder 2">
            <a:extLst>
              <a:ext uri="{FF2B5EF4-FFF2-40B4-BE49-F238E27FC236}">
                <a16:creationId xmlns:a16="http://schemas.microsoft.com/office/drawing/2014/main" id="{6944D0A9-AFA3-4678-89C7-513DBC4F1A19}"/>
              </a:ext>
            </a:extLst>
          </p:cNvPr>
          <p:cNvSpPr>
            <a:spLocks noGrp="1"/>
          </p:cNvSpPr>
          <p:nvPr>
            <p:ph idx="1"/>
          </p:nvPr>
        </p:nvSpPr>
        <p:spPr/>
        <p:txBody>
          <a:bodyPr>
            <a:normAutofit fontScale="77500" lnSpcReduction="20000"/>
          </a:bodyPr>
          <a:lstStyle/>
          <a:p>
            <a:pPr marL="0" indent="0">
              <a:buNone/>
            </a:pPr>
            <a:endParaRPr lang="en-MY" dirty="0"/>
          </a:p>
          <a:p>
            <a:pPr algn="just"/>
            <a:r>
              <a:rPr lang="en-MY" dirty="0"/>
              <a:t>Meskipun harus kepada seseorang mufti mengeluarkan sesuatu fatwa berdasarkan kepada pandangan yang lemah, namun ia perlu meraikan syarat-syarat sebagaimana yang dinyatakan sebelum ini. Syarat-syarat tersebut ialah:</a:t>
            </a:r>
          </a:p>
          <a:p>
            <a:pPr algn="just"/>
            <a:r>
              <a:rPr lang="en-MY" dirty="0"/>
              <a:t>a.	Bertujuan membendung satu-satu kemudaratan yang berlaku atau dijangkakan akan berlaku.</a:t>
            </a:r>
          </a:p>
          <a:p>
            <a:pPr algn="just"/>
            <a:r>
              <a:rPr lang="en-MY" dirty="0"/>
              <a:t>b.	Bertujuan untuk menghasilkan maksud syarak untuk membendung fitnah dan menghapuskan segala punca yang mencetuskan fitnah tersebut.</a:t>
            </a:r>
          </a:p>
          <a:p>
            <a:pPr algn="just"/>
            <a:r>
              <a:rPr lang="en-MY" dirty="0"/>
              <a:t>c.	Bertujuan meraikan </a:t>
            </a:r>
            <a:r>
              <a:rPr lang="en-MY" dirty="0" err="1"/>
              <a:t>uruf</a:t>
            </a:r>
            <a:r>
              <a:rPr lang="en-MY" dirty="0"/>
              <a:t> yang biasa diamalkan di sesebuah negeri atau satu-satu kelompok masyarakat.</a:t>
            </a:r>
          </a:p>
          <a:p>
            <a:pPr algn="just"/>
            <a:r>
              <a:rPr lang="en-MY" dirty="0"/>
              <a:t>d.	Bertujuan meraikan </a:t>
            </a:r>
            <a:r>
              <a:rPr lang="en-MY" dirty="0" err="1"/>
              <a:t>maslahah</a:t>
            </a:r>
            <a:r>
              <a:rPr lang="en-MY" dirty="0"/>
              <a:t> yang diiktiraf oleh syarak yang kebetulan menepati pandangan ulama yang lemah.</a:t>
            </a:r>
          </a:p>
          <a:p>
            <a:pPr algn="just"/>
            <a:r>
              <a:rPr lang="en-MY" dirty="0"/>
              <a:t>e.	Bertujuan mengelakkan kesukaran dan kesusahan pada waktu atau ketika tertentu kepada sesebuah masyarakat jika mufti terus menerus mengeluarkan fatwa berdasarkan pandangan yang kuat dan dengan fatwa tersebut mufti telah memudahkan kehidupan masyarakat tersebut dalam urusan mereka pada waktu tersebut. ( al-</a:t>
            </a:r>
            <a:r>
              <a:rPr lang="en-MY" dirty="0" err="1"/>
              <a:t>Dar’an</a:t>
            </a:r>
            <a:r>
              <a:rPr lang="en-MY" dirty="0"/>
              <a:t>. Al-Fatwa Fi al-Islam, </a:t>
            </a:r>
            <a:r>
              <a:rPr lang="en-MY" dirty="0" err="1"/>
              <a:t>hlm</a:t>
            </a:r>
            <a:r>
              <a:rPr lang="en-MY" dirty="0"/>
              <a:t>. 370-371).</a:t>
            </a:r>
          </a:p>
          <a:p>
            <a:endParaRPr lang="en-MY" dirty="0"/>
          </a:p>
        </p:txBody>
      </p:sp>
      <p:sp>
        <p:nvSpPr>
          <p:cNvPr id="4" name="Footer Placeholder 3">
            <a:extLst>
              <a:ext uri="{FF2B5EF4-FFF2-40B4-BE49-F238E27FC236}">
                <a16:creationId xmlns:a16="http://schemas.microsoft.com/office/drawing/2014/main" id="{A26089F6-D8E3-44D6-93B4-2F8DBCA27DE8}"/>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538142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7C62-A2D6-4444-A8AC-C42FACB08531}"/>
              </a:ext>
            </a:extLst>
          </p:cNvPr>
          <p:cNvSpPr>
            <a:spLocks noGrp="1"/>
          </p:cNvSpPr>
          <p:nvPr>
            <p:ph type="title"/>
          </p:nvPr>
        </p:nvSpPr>
        <p:spPr/>
        <p:txBody>
          <a:bodyPr/>
          <a:lstStyle/>
          <a:p>
            <a:pPr algn="r"/>
            <a:r>
              <a:rPr lang="en-MY" dirty="0"/>
              <a:t>JAKIM DAN FATWA SEMASA DI MALAYSIA</a:t>
            </a:r>
          </a:p>
        </p:txBody>
      </p:sp>
      <p:sp>
        <p:nvSpPr>
          <p:cNvPr id="3" name="Content Placeholder 2">
            <a:extLst>
              <a:ext uri="{FF2B5EF4-FFF2-40B4-BE49-F238E27FC236}">
                <a16:creationId xmlns:a16="http://schemas.microsoft.com/office/drawing/2014/main" id="{B9C37E6D-8C74-46EE-A573-7E851A0EDEFC}"/>
              </a:ext>
            </a:extLst>
          </p:cNvPr>
          <p:cNvSpPr>
            <a:spLocks noGrp="1"/>
          </p:cNvSpPr>
          <p:nvPr>
            <p:ph idx="1"/>
          </p:nvPr>
        </p:nvSpPr>
        <p:spPr/>
        <p:txBody>
          <a:bodyPr>
            <a:normAutofit fontScale="85000" lnSpcReduction="20000"/>
          </a:bodyPr>
          <a:lstStyle/>
          <a:p>
            <a:pPr algn="just"/>
            <a:r>
              <a:rPr lang="en-MY" dirty="0"/>
              <a:t>Mesyuarat Pre-Council Majlis Raja-Raja pada 1 Julai 2008 dan Mesyuarat Majlis Raja-Raja Kali Ke-214 telah bersetuju supaya fungsi Jawatankuasa Fatwa Majlis Kebangsaan Bagi Hal Ehwal Ugama Islam Malaysia diperkukuhkan dari aspek </a:t>
            </a:r>
            <a:r>
              <a:rPr lang="en-MY" dirty="0" err="1"/>
              <a:t>pengstrukturannya</a:t>
            </a:r>
            <a:r>
              <a:rPr lang="en-MY" dirty="0"/>
              <a:t>. Sehubungan itu Mesyuarat Pasca-Kabinet Menteri di Jabatan Perdana Menteri pada 17 September 2008 telah bersetuju supaya urus setia kepada Jawatankuasa Fatwa MKI </a:t>
            </a:r>
            <a:r>
              <a:rPr lang="en-MY" dirty="0" err="1"/>
              <a:t>dinaik</a:t>
            </a:r>
            <a:r>
              <a:rPr lang="en-MY" dirty="0"/>
              <a:t> taraf dan diasingkan menjadi satu bahagian baru di Jabatan Kemajuan Islam Malaysia (JAKIM).</a:t>
            </a:r>
          </a:p>
          <a:p>
            <a:pPr algn="just"/>
            <a:r>
              <a:rPr lang="en-MY" dirty="0"/>
              <a:t> </a:t>
            </a:r>
          </a:p>
          <a:p>
            <a:pPr algn="just"/>
            <a:r>
              <a:rPr lang="en-MY" dirty="0"/>
              <a:t>Pada 2 Januari 2009, JAKIM telah menubuhkan secara pentadbiran Bahagian Pengurusan Fatwa dan Pembangunan Ijtihad. Pada 15 Jun 2009 JAKIM telah </a:t>
            </a:r>
            <a:r>
              <a:rPr lang="en-MY" dirty="0" err="1"/>
              <a:t>memperolehi</a:t>
            </a:r>
            <a:r>
              <a:rPr lang="en-MY" dirty="0"/>
              <a:t> waran perjawatan Cadangan Penjenamaan Semula JAKIM Fasa 1 </a:t>
            </a:r>
            <a:r>
              <a:rPr lang="en-MY" dirty="0" err="1"/>
              <a:t>berkuatkuasa</a:t>
            </a:r>
            <a:r>
              <a:rPr lang="en-MY" dirty="0"/>
              <a:t> 1 Jun 2009 dengan rasminya wujudnya bahagian baru tersebut dengan nama Bahagian Pengurusan Fatwa.</a:t>
            </a:r>
          </a:p>
          <a:p>
            <a:pPr algn="just"/>
            <a:r>
              <a:rPr lang="en-MY" dirty="0"/>
              <a:t> </a:t>
            </a:r>
          </a:p>
          <a:p>
            <a:pPr algn="just"/>
            <a:r>
              <a:rPr lang="en-MY" dirty="0"/>
              <a:t>Bahagian Pengurusan Fatwa ditubuhkan bagi memperkukuhkan peranannya sebagai urus setia kepada Jawatankuasa Fatwa MKI yang telah ditubuhkan pada awal tahun 1970 di bawah Perkara 11 Peraturan Majlis Kebangsaan Bagi Hal Ehwal Ugama Islam Malaysia (MKI).Jawatankuasa Fatwa MKI merupakan badan pengeluar dan penyelaras fatwa di peringkat kebangsaan.</a:t>
            </a:r>
          </a:p>
          <a:p>
            <a:endParaRPr lang="en-MY" dirty="0"/>
          </a:p>
        </p:txBody>
      </p:sp>
      <p:sp>
        <p:nvSpPr>
          <p:cNvPr id="4" name="Footer Placeholder 3">
            <a:extLst>
              <a:ext uri="{FF2B5EF4-FFF2-40B4-BE49-F238E27FC236}">
                <a16:creationId xmlns:a16="http://schemas.microsoft.com/office/drawing/2014/main" id="{8C38404A-75C2-4665-99B1-63B9B7D18BF3}"/>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579814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8E1F9-7A63-46EB-AD5C-0BE9650C40A8}"/>
              </a:ext>
            </a:extLst>
          </p:cNvPr>
          <p:cNvSpPr>
            <a:spLocks noGrp="1"/>
          </p:cNvSpPr>
          <p:nvPr>
            <p:ph type="title"/>
          </p:nvPr>
        </p:nvSpPr>
        <p:spPr/>
        <p:txBody>
          <a:bodyPr/>
          <a:lstStyle/>
          <a:p>
            <a:pPr algn="ctr"/>
            <a:r>
              <a:rPr lang="en-MY" dirty="0"/>
              <a:t>FUNGSI JAKIM DALAM FATWA DI MALAYSIA</a:t>
            </a:r>
          </a:p>
        </p:txBody>
      </p:sp>
      <p:sp>
        <p:nvSpPr>
          <p:cNvPr id="3" name="Content Placeholder 2">
            <a:extLst>
              <a:ext uri="{FF2B5EF4-FFF2-40B4-BE49-F238E27FC236}">
                <a16:creationId xmlns:a16="http://schemas.microsoft.com/office/drawing/2014/main" id="{1BBFD0BD-F24C-4B93-97A7-165194FB0523}"/>
              </a:ext>
            </a:extLst>
          </p:cNvPr>
          <p:cNvSpPr>
            <a:spLocks noGrp="1"/>
          </p:cNvSpPr>
          <p:nvPr>
            <p:ph idx="1"/>
          </p:nvPr>
        </p:nvSpPr>
        <p:spPr/>
        <p:txBody>
          <a:bodyPr>
            <a:normAutofit fontScale="92500" lnSpcReduction="20000"/>
          </a:bodyPr>
          <a:lstStyle/>
          <a:p>
            <a:pPr algn="just"/>
            <a:r>
              <a:rPr lang="en-MY" dirty="0"/>
              <a:t>1. Menjadi urus setia kepada Jawatankuasa Fatwa MKI dan mesyuarat/persidangan yang berkaitan dengan </a:t>
            </a:r>
            <a:r>
              <a:rPr lang="en-MY" dirty="0" err="1"/>
              <a:t>kefatwaan</a:t>
            </a:r>
            <a:r>
              <a:rPr lang="en-MY" dirty="0"/>
              <a:t>; </a:t>
            </a:r>
          </a:p>
          <a:p>
            <a:pPr algn="just"/>
            <a:r>
              <a:rPr lang="en-MY" dirty="0"/>
              <a:t>2.Menjadi sumber rujukan hukum/fatwa terhadap setiap permasalahan/isu yang timbul dalam masyarakat; </a:t>
            </a:r>
          </a:p>
          <a:p>
            <a:pPr algn="just"/>
            <a:r>
              <a:rPr lang="en-MY" dirty="0"/>
              <a:t>3.Mengkaji dan menyelidik isu-isu kontemporari dalam pelbagai bidang yang memerlukan pandangan hukum/fatwa; </a:t>
            </a:r>
          </a:p>
          <a:p>
            <a:pPr algn="just"/>
            <a:r>
              <a:rPr lang="en-MY" dirty="0"/>
              <a:t>4.Menyelaraskan pandangan hukum/fatwa yang telah diputuskan di peringkat kebangsaan dan negeri; </a:t>
            </a:r>
          </a:p>
          <a:p>
            <a:pPr algn="just"/>
            <a:r>
              <a:rPr lang="en-MY" dirty="0"/>
              <a:t>5.Mewujudkan kerjasama strategik dan meningkatkan koordinasi antara Jabatan Mufti negeri-negeri dan institusi lain yang berkaitan; </a:t>
            </a:r>
          </a:p>
          <a:p>
            <a:pPr algn="just"/>
            <a:r>
              <a:rPr lang="en-MY" dirty="0"/>
              <a:t>6.Menyebarkan pandangan hukum/fatwa yang telah diputuskan dan memberikan pendidikan fatwa kepada masyarakat; </a:t>
            </a:r>
          </a:p>
          <a:p>
            <a:pPr algn="just"/>
            <a:r>
              <a:rPr lang="en-MY" dirty="0"/>
              <a:t>7.Menjadi pusat rujukan pandangan hukum/fatwa di peringkat kebangsaan dan antarabangsa.</a:t>
            </a:r>
          </a:p>
          <a:p>
            <a:endParaRPr lang="en-MY" dirty="0"/>
          </a:p>
        </p:txBody>
      </p:sp>
      <p:sp>
        <p:nvSpPr>
          <p:cNvPr id="4" name="Footer Placeholder 3">
            <a:extLst>
              <a:ext uri="{FF2B5EF4-FFF2-40B4-BE49-F238E27FC236}">
                <a16:creationId xmlns:a16="http://schemas.microsoft.com/office/drawing/2014/main" id="{2507207F-EFFF-4BD1-A0B2-618F26AAB0C0}"/>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9106238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F981B-377E-4D28-BB33-4F958FB6B746}"/>
              </a:ext>
            </a:extLst>
          </p:cNvPr>
          <p:cNvSpPr>
            <a:spLocks noGrp="1"/>
          </p:cNvSpPr>
          <p:nvPr>
            <p:ph type="title"/>
          </p:nvPr>
        </p:nvSpPr>
        <p:spPr/>
        <p:txBody>
          <a:bodyPr>
            <a:normAutofit fontScale="90000"/>
          </a:bodyPr>
          <a:lstStyle/>
          <a:p>
            <a:pPr algn="ctr"/>
            <a:r>
              <a:rPr lang="it-IT" dirty="0"/>
              <a:t>DEFINISI FATWA YANG DITERIMA PAKAI DI MALAYSIA</a:t>
            </a:r>
            <a:br>
              <a:rPr lang="it-IT" dirty="0"/>
            </a:br>
            <a:endParaRPr lang="en-MY" dirty="0"/>
          </a:p>
        </p:txBody>
      </p:sp>
      <p:sp>
        <p:nvSpPr>
          <p:cNvPr id="3" name="Content Placeholder 2">
            <a:extLst>
              <a:ext uri="{FF2B5EF4-FFF2-40B4-BE49-F238E27FC236}">
                <a16:creationId xmlns:a16="http://schemas.microsoft.com/office/drawing/2014/main" id="{7D9D83D6-C5B7-4AE9-8A11-100018F31944}"/>
              </a:ext>
            </a:extLst>
          </p:cNvPr>
          <p:cNvSpPr>
            <a:spLocks noGrp="1"/>
          </p:cNvSpPr>
          <p:nvPr>
            <p:ph idx="1"/>
          </p:nvPr>
        </p:nvSpPr>
        <p:spPr/>
        <p:txBody>
          <a:bodyPr/>
          <a:lstStyle/>
          <a:p>
            <a:endParaRPr lang="en-MY" dirty="0"/>
          </a:p>
          <a:p>
            <a:r>
              <a:rPr lang="en-MY" dirty="0"/>
              <a:t>Definisi fatwa berbagai-bagai dari segi istilah, namun yang menjadi pilihan di Malaysia adalah dua definisi: </a:t>
            </a:r>
          </a:p>
          <a:p>
            <a:r>
              <a:rPr lang="en-MY" dirty="0"/>
              <a:t>1.	Fatwa adalah sebagai jawapan yang dibuat oleh mufti pada perkara yang berlaku apabila diajukan soalan kepadanya.</a:t>
            </a:r>
          </a:p>
          <a:p>
            <a:r>
              <a:rPr lang="en-MY" dirty="0"/>
              <a:t>2.	Fatwa ialah mengkhabarkan hukum Allah SWT sama ada pada yang mesti atau harus.</a:t>
            </a:r>
          </a:p>
          <a:p>
            <a:endParaRPr lang="en-MY" dirty="0"/>
          </a:p>
        </p:txBody>
      </p:sp>
      <p:sp>
        <p:nvSpPr>
          <p:cNvPr id="4" name="Footer Placeholder 3">
            <a:extLst>
              <a:ext uri="{FF2B5EF4-FFF2-40B4-BE49-F238E27FC236}">
                <a16:creationId xmlns:a16="http://schemas.microsoft.com/office/drawing/2014/main" id="{FD866BFC-7CC4-40F5-9510-E6A0A093C251}"/>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29729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77E80-9E9F-4E13-979D-CAEE02E0CE5C}"/>
              </a:ext>
            </a:extLst>
          </p:cNvPr>
          <p:cNvSpPr>
            <a:spLocks noGrp="1"/>
          </p:cNvSpPr>
          <p:nvPr>
            <p:ph type="title"/>
          </p:nvPr>
        </p:nvSpPr>
        <p:spPr/>
        <p:txBody>
          <a:bodyPr/>
          <a:lstStyle/>
          <a:p>
            <a:pPr algn="ctr"/>
            <a:r>
              <a:rPr lang="en-MY" dirty="0"/>
              <a:t>DEFINISI FATWA</a:t>
            </a:r>
          </a:p>
        </p:txBody>
      </p:sp>
      <p:sp>
        <p:nvSpPr>
          <p:cNvPr id="3" name="Content Placeholder 2">
            <a:extLst>
              <a:ext uri="{FF2B5EF4-FFF2-40B4-BE49-F238E27FC236}">
                <a16:creationId xmlns:a16="http://schemas.microsoft.com/office/drawing/2014/main" id="{A7EABBA1-AB75-4045-A538-141186A7A4F4}"/>
              </a:ext>
            </a:extLst>
          </p:cNvPr>
          <p:cNvSpPr>
            <a:spLocks noGrp="1"/>
          </p:cNvSpPr>
          <p:nvPr>
            <p:ph idx="1"/>
          </p:nvPr>
        </p:nvSpPr>
        <p:spPr/>
        <p:txBody>
          <a:bodyPr/>
          <a:lstStyle/>
          <a:p>
            <a:pPr algn="just"/>
            <a:r>
              <a:rPr lang="en-MY" dirty="0"/>
              <a:t>Fatwa dari segi bahasa membawa maksud menjawab atau menjelaskan sesuatu masalah. (Ahmad Ali Taha Rayyan, </a:t>
            </a:r>
            <a:r>
              <a:rPr lang="en-MY" dirty="0" err="1"/>
              <a:t>Dawabit</a:t>
            </a:r>
            <a:r>
              <a:rPr lang="en-MY" dirty="0"/>
              <a:t> al-Ijtihad Wa al-Fatwa, </a:t>
            </a:r>
            <a:r>
              <a:rPr lang="en-MY" dirty="0" err="1"/>
              <a:t>hlm</a:t>
            </a:r>
            <a:r>
              <a:rPr lang="en-MY" dirty="0"/>
              <a:t>. 71.) Dari segi syarak membawa maksud menjelaskan hukum-hukum syarak dengan berpandukan kepada al-Kitab, al-Sunnah, Ijmak dan juga qiyas. (Ibn </a:t>
            </a:r>
            <a:r>
              <a:rPr lang="en-MY" dirty="0" err="1"/>
              <a:t>Rusyd</a:t>
            </a:r>
            <a:r>
              <a:rPr lang="en-MY" dirty="0"/>
              <a:t> al-</a:t>
            </a:r>
            <a:r>
              <a:rPr lang="en-MY" dirty="0" err="1"/>
              <a:t>Qurtubi</a:t>
            </a:r>
            <a:r>
              <a:rPr lang="en-MY" dirty="0"/>
              <a:t>, </a:t>
            </a:r>
            <a:r>
              <a:rPr lang="en-MY" dirty="0" err="1"/>
              <a:t>Fatawa</a:t>
            </a:r>
            <a:r>
              <a:rPr lang="en-MY" dirty="0"/>
              <a:t> Ibn </a:t>
            </a:r>
            <a:r>
              <a:rPr lang="en-MY" dirty="0" err="1"/>
              <a:t>Rusyd</a:t>
            </a:r>
            <a:r>
              <a:rPr lang="en-MY" dirty="0"/>
              <a:t>, </a:t>
            </a:r>
            <a:r>
              <a:rPr lang="en-MY" dirty="0" err="1"/>
              <a:t>Jil</a:t>
            </a:r>
            <a:r>
              <a:rPr lang="en-MY" dirty="0"/>
              <a:t>. 3,  </a:t>
            </a:r>
            <a:r>
              <a:rPr lang="en-MY" dirty="0" err="1"/>
              <a:t>hlm</a:t>
            </a:r>
            <a:r>
              <a:rPr lang="en-MY" dirty="0"/>
              <a:t>. 1496.)</a:t>
            </a:r>
          </a:p>
          <a:p>
            <a:pPr algn="just"/>
            <a:endParaRPr lang="en-MY" dirty="0"/>
          </a:p>
          <a:p>
            <a:pPr algn="just"/>
            <a:r>
              <a:rPr lang="en-MY" dirty="0"/>
              <a:t>Dalam al-</a:t>
            </a:r>
            <a:r>
              <a:rPr lang="en-MY" dirty="0" err="1"/>
              <a:t>Qamus</a:t>
            </a:r>
            <a:r>
              <a:rPr lang="en-MY" dirty="0"/>
              <a:t> al-</a:t>
            </a:r>
            <a:r>
              <a:rPr lang="en-MY" dirty="0" err="1"/>
              <a:t>Fiqhi</a:t>
            </a:r>
            <a:r>
              <a:rPr lang="en-MY" dirty="0"/>
              <a:t>, fatwa bermaksud menjawab permasalahan-permasalahan syarak atau undang-undang yang menimbulkan masalah dalam menyelesaikannya kepada seseorang. (</a:t>
            </a:r>
            <a:r>
              <a:rPr lang="en-MY" dirty="0" err="1"/>
              <a:t>Sa’di</a:t>
            </a:r>
            <a:r>
              <a:rPr lang="en-MY" dirty="0"/>
              <a:t> Abu </a:t>
            </a:r>
            <a:r>
              <a:rPr lang="en-MY" dirty="0" err="1"/>
              <a:t>Jayb</a:t>
            </a:r>
            <a:r>
              <a:rPr lang="en-MY" dirty="0"/>
              <a:t>, , al-</a:t>
            </a:r>
            <a:r>
              <a:rPr lang="en-MY" dirty="0" err="1"/>
              <a:t>Qamus</a:t>
            </a:r>
            <a:r>
              <a:rPr lang="en-MY" dirty="0"/>
              <a:t> al-</a:t>
            </a:r>
            <a:r>
              <a:rPr lang="en-MY" dirty="0" err="1"/>
              <a:t>Fiqhi</a:t>
            </a:r>
            <a:r>
              <a:rPr lang="en-MY" dirty="0"/>
              <a:t> </a:t>
            </a:r>
            <a:r>
              <a:rPr lang="en-MY" dirty="0" err="1"/>
              <a:t>Lughatan</a:t>
            </a:r>
            <a:r>
              <a:rPr lang="en-MY" dirty="0"/>
              <a:t> Wa </a:t>
            </a:r>
            <a:r>
              <a:rPr lang="en-MY" dirty="0" err="1"/>
              <a:t>Istilahan</a:t>
            </a:r>
            <a:r>
              <a:rPr lang="en-MY" dirty="0"/>
              <a:t>, </a:t>
            </a:r>
            <a:r>
              <a:rPr lang="en-MY" dirty="0" err="1"/>
              <a:t>hlm</a:t>
            </a:r>
            <a:r>
              <a:rPr lang="en-MY" dirty="0"/>
              <a:t>. 281.)</a:t>
            </a:r>
          </a:p>
          <a:p>
            <a:endParaRPr lang="en-MY" dirty="0"/>
          </a:p>
        </p:txBody>
      </p:sp>
      <p:sp>
        <p:nvSpPr>
          <p:cNvPr id="4" name="Footer Placeholder 3">
            <a:extLst>
              <a:ext uri="{FF2B5EF4-FFF2-40B4-BE49-F238E27FC236}">
                <a16:creationId xmlns:a16="http://schemas.microsoft.com/office/drawing/2014/main" id="{E482B87A-6D32-4A86-912D-12AC108FFC09}"/>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042210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07E80-A593-4AA8-BAD5-F813263B9B2E}"/>
              </a:ext>
            </a:extLst>
          </p:cNvPr>
          <p:cNvSpPr>
            <a:spLocks noGrp="1"/>
          </p:cNvSpPr>
          <p:nvPr>
            <p:ph type="title"/>
          </p:nvPr>
        </p:nvSpPr>
        <p:spPr/>
        <p:txBody>
          <a:bodyPr/>
          <a:lstStyle/>
          <a:p>
            <a:pPr algn="ctr"/>
            <a:r>
              <a:rPr lang="en-MY" dirty="0"/>
              <a:t>PENUBUHAN JAWATANKUASA FATWA KEBANGSAAN DAN TUGASNYA</a:t>
            </a:r>
          </a:p>
        </p:txBody>
      </p:sp>
      <p:sp>
        <p:nvSpPr>
          <p:cNvPr id="3" name="Content Placeholder 2">
            <a:extLst>
              <a:ext uri="{FF2B5EF4-FFF2-40B4-BE49-F238E27FC236}">
                <a16:creationId xmlns:a16="http://schemas.microsoft.com/office/drawing/2014/main" id="{2A32C4B1-2004-4258-A367-AC10F2ED6408}"/>
              </a:ext>
            </a:extLst>
          </p:cNvPr>
          <p:cNvSpPr>
            <a:spLocks noGrp="1"/>
          </p:cNvSpPr>
          <p:nvPr>
            <p:ph idx="1"/>
          </p:nvPr>
        </p:nvSpPr>
        <p:spPr/>
        <p:txBody>
          <a:bodyPr>
            <a:normAutofit fontScale="70000" lnSpcReduction="20000"/>
          </a:bodyPr>
          <a:lstStyle/>
          <a:p>
            <a:pPr algn="just"/>
            <a:r>
              <a:rPr lang="en-MY" dirty="0"/>
              <a:t>Jawatankuasa Fatwa Kebangsaan ditubuhkan pada awal tahun 1970 di bawah Perkara 11 Peraturan Majlis Kebangsaan Bagi Hal Ehwal Ugama Islam Malaysia (MKI). </a:t>
            </a:r>
          </a:p>
          <a:p>
            <a:pPr algn="just"/>
            <a:r>
              <a:rPr lang="en-MY" dirty="0"/>
              <a:t>Tugas Jawatankuasa Fatwa Kebangsaan</a:t>
            </a:r>
          </a:p>
          <a:p>
            <a:pPr algn="just"/>
            <a:endParaRPr lang="en-MY" dirty="0"/>
          </a:p>
          <a:p>
            <a:pPr algn="just"/>
            <a:r>
              <a:rPr lang="en-MY" dirty="0"/>
              <a:t>Tugas Jawatankuasa Fatwa Kebangsaan ialah menimbang, memutus dan </a:t>
            </a:r>
            <a:r>
              <a:rPr lang="en-MY" dirty="0" err="1"/>
              <a:t>mengeluar</a:t>
            </a:r>
            <a:r>
              <a:rPr lang="en-MY" dirty="0"/>
              <a:t> fatwa atas apa-apa perkara berkenaan dengan agama Islam yang dirujuk kepadanya oleh Majlis Raja-Raja. Jawatankuasa akan mengemukakan pendapat-pendapatnya kepada Majlis Kebangsaan Bagi Hal Ehwal Ugama Islam Malaysia (MKI) yang kemudian </a:t>
            </a:r>
            <a:r>
              <a:rPr lang="en-MY" dirty="0" err="1"/>
              <a:t>menghantarkanya</a:t>
            </a:r>
            <a:r>
              <a:rPr lang="en-MY" dirty="0"/>
              <a:t> bersama-sama dengan </a:t>
            </a:r>
            <a:r>
              <a:rPr lang="en-MY" dirty="0" err="1"/>
              <a:t>pengesyoran-pengesyoran</a:t>
            </a:r>
            <a:r>
              <a:rPr lang="en-MY" dirty="0"/>
              <a:t> kepada Majlis Raja-Raja.</a:t>
            </a:r>
          </a:p>
          <a:p>
            <a:pPr algn="just"/>
            <a:r>
              <a:rPr lang="en-MY" dirty="0"/>
              <a:t> Status Keputusan Fatwa Kebangsaan</a:t>
            </a:r>
          </a:p>
          <a:p>
            <a:pPr algn="just"/>
            <a:r>
              <a:rPr lang="en-MY" dirty="0"/>
              <a:t>Dari sudut pentadbiran undang-undang, hukum/fatwa yang dikeluarkan oleh Jawatankuasa Fatwa Kebangsaan tidak mempunyai </a:t>
            </a:r>
            <a:r>
              <a:rPr lang="en-MY" dirty="0" err="1"/>
              <a:t>kuatkuasa</a:t>
            </a:r>
            <a:r>
              <a:rPr lang="en-MY" dirty="0"/>
              <a:t> undang-</a:t>
            </a:r>
            <a:r>
              <a:rPr lang="en-MY" dirty="0" err="1"/>
              <a:t>undang.Ia</a:t>
            </a:r>
            <a:r>
              <a:rPr lang="en-MY" dirty="0"/>
              <a:t> bersifat pandangan hukum/fatwa dalam sesuatu isu yang melibatkan kepentingan seluruh umat Islam. </a:t>
            </a:r>
            <a:r>
              <a:rPr lang="en-MY" dirty="0" err="1"/>
              <a:t>Walaubagaimanapun</a:t>
            </a:r>
            <a:r>
              <a:rPr lang="en-MY" dirty="0"/>
              <a:t>, dari sudut syarak, ia sudah menjadi hukum/fatwa yang perlu dipatuhi, cuma dari sudut teknikal undang-undang ia tidak mengikat (binding) selagi tidak diwartakan oleh pihak berkuasa negeri kerana Perlembagaan Persekutuan menetapkan bahawa perkara Agama terletak di bawah bidang kuasa negeri. Semua keputusan yang dikeluarkan oleh Jawatankuasa Fatwa Kebangsaan akan disalurkan kepada Pihak Berkuasa Fatwa  Negeri untuk </a:t>
            </a:r>
            <a:r>
              <a:rPr lang="en-MY" dirty="0" err="1"/>
              <a:t>difatwa</a:t>
            </a:r>
            <a:r>
              <a:rPr lang="en-MY" dirty="0"/>
              <a:t> dan diwartakan.</a:t>
            </a:r>
          </a:p>
          <a:p>
            <a:r>
              <a:rPr lang="en-MY" dirty="0"/>
              <a:t> </a:t>
            </a:r>
          </a:p>
          <a:p>
            <a:endParaRPr lang="en-MY" dirty="0"/>
          </a:p>
        </p:txBody>
      </p:sp>
      <p:sp>
        <p:nvSpPr>
          <p:cNvPr id="4" name="Footer Placeholder 3">
            <a:extLst>
              <a:ext uri="{FF2B5EF4-FFF2-40B4-BE49-F238E27FC236}">
                <a16:creationId xmlns:a16="http://schemas.microsoft.com/office/drawing/2014/main" id="{8A9D6185-E803-42EF-891F-51AFA3572B61}"/>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41534717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AEDA1-9389-4FD1-8C1E-DE815CB63FFA}"/>
              </a:ext>
            </a:extLst>
          </p:cNvPr>
          <p:cNvSpPr>
            <a:spLocks noGrp="1"/>
          </p:cNvSpPr>
          <p:nvPr>
            <p:ph type="title"/>
          </p:nvPr>
        </p:nvSpPr>
        <p:spPr/>
        <p:txBody>
          <a:bodyPr>
            <a:normAutofit fontScale="90000"/>
          </a:bodyPr>
          <a:lstStyle/>
          <a:p>
            <a:pPr algn="ctr"/>
            <a:r>
              <a:rPr lang="en-MY" dirty="0"/>
              <a:t>TUGAS JAWATANKUASA FATWA KEBANGSAAN DAN STATUS FATWA YANG DIKELUARKAN</a:t>
            </a:r>
            <a:br>
              <a:rPr lang="en-MY" dirty="0"/>
            </a:br>
            <a:endParaRPr lang="en-MY" dirty="0"/>
          </a:p>
        </p:txBody>
      </p:sp>
      <p:sp>
        <p:nvSpPr>
          <p:cNvPr id="3" name="Content Placeholder 2">
            <a:extLst>
              <a:ext uri="{FF2B5EF4-FFF2-40B4-BE49-F238E27FC236}">
                <a16:creationId xmlns:a16="http://schemas.microsoft.com/office/drawing/2014/main" id="{32DF6BC2-9282-436F-8C5D-7E69858AB9FA}"/>
              </a:ext>
            </a:extLst>
          </p:cNvPr>
          <p:cNvSpPr>
            <a:spLocks noGrp="1"/>
          </p:cNvSpPr>
          <p:nvPr>
            <p:ph idx="1"/>
          </p:nvPr>
        </p:nvSpPr>
        <p:spPr/>
        <p:txBody>
          <a:bodyPr>
            <a:normAutofit fontScale="85000" lnSpcReduction="20000"/>
          </a:bodyPr>
          <a:lstStyle/>
          <a:p>
            <a:r>
              <a:rPr lang="en-MY" dirty="0"/>
              <a:t>Tugas Jawatankuasa Fatwa Kebangsaan ialah menimbang, memutus dan </a:t>
            </a:r>
            <a:r>
              <a:rPr lang="en-MY" dirty="0" err="1"/>
              <a:t>mengeluar</a:t>
            </a:r>
            <a:r>
              <a:rPr lang="en-MY" dirty="0"/>
              <a:t> fatwa atas apa-apa perkara berkenaan dengan agama Islam yang dirujuk kepadanya oleh Majlis Raja-Raja. Jawatankuasa akan mengemukakan pendapat-pendapatnya kepada Majlis Kebangsaan Bagi Hal Ehwal Ugama Islam Malaysia (MKI) yang kemudian </a:t>
            </a:r>
            <a:r>
              <a:rPr lang="en-MY" dirty="0" err="1"/>
              <a:t>menghantarkanya</a:t>
            </a:r>
            <a:r>
              <a:rPr lang="en-MY" dirty="0"/>
              <a:t> bersama-sama dengan </a:t>
            </a:r>
            <a:r>
              <a:rPr lang="en-MY" dirty="0" err="1"/>
              <a:t>pengesyoran-pengesyoran</a:t>
            </a:r>
            <a:r>
              <a:rPr lang="en-MY" dirty="0"/>
              <a:t> kepada Majlis Raja-Raja.</a:t>
            </a:r>
          </a:p>
          <a:p>
            <a:r>
              <a:rPr lang="en-MY" dirty="0"/>
              <a:t> </a:t>
            </a:r>
          </a:p>
          <a:p>
            <a:r>
              <a:rPr lang="en-MY" dirty="0"/>
              <a:t>Status Keputusan Fatwa Kebangsaan</a:t>
            </a:r>
          </a:p>
          <a:p>
            <a:endParaRPr lang="en-MY" dirty="0"/>
          </a:p>
          <a:p>
            <a:r>
              <a:rPr lang="en-MY" dirty="0"/>
              <a:t>Dari sudut pentadbiran undang-undang, hukum/fatwa yang dikeluarkan oleh Jawatankuasa Fatwa Kebangsaan tidak mempunyai </a:t>
            </a:r>
            <a:r>
              <a:rPr lang="en-MY" dirty="0" err="1"/>
              <a:t>kuatkuasa</a:t>
            </a:r>
            <a:r>
              <a:rPr lang="en-MY" dirty="0"/>
              <a:t> undang-</a:t>
            </a:r>
            <a:r>
              <a:rPr lang="en-MY" dirty="0" err="1"/>
              <a:t>undang.Ia</a:t>
            </a:r>
            <a:r>
              <a:rPr lang="en-MY" dirty="0"/>
              <a:t> bersifat pandangan hukum/fatwa dalam sesuatu isu yang melibatkan kepentingan seluruh umat Islam. </a:t>
            </a:r>
            <a:r>
              <a:rPr lang="en-MY" dirty="0" err="1"/>
              <a:t>Walaubagaimanapun</a:t>
            </a:r>
            <a:r>
              <a:rPr lang="en-MY" dirty="0"/>
              <a:t>, dari sudut syarak, ia sudah menjadi hukum/fatwa yang perlu dipatuhi, cuma dari sudut teknikal undang-undang ia tidak mengikat (binding) selagi tidak diwartakan oleh pihak berkuasa negeri kerana Perlembagaan Persekutuan menetapkan bahawa perkara Agama terletak di bawah bidang kuasa negeri. Semua keputusan yang dikeluarkan oleh Jawatankuasa Fatwa Kebangsaan akan disalurkan kepada Pihak Berkuasa Fatwa  Negeri untuk </a:t>
            </a:r>
            <a:r>
              <a:rPr lang="en-MY" dirty="0" err="1"/>
              <a:t>difatwa</a:t>
            </a:r>
            <a:r>
              <a:rPr lang="en-MY" dirty="0"/>
              <a:t> dan diwartakan.</a:t>
            </a:r>
          </a:p>
          <a:p>
            <a:endParaRPr lang="en-MY" dirty="0"/>
          </a:p>
        </p:txBody>
      </p:sp>
      <p:sp>
        <p:nvSpPr>
          <p:cNvPr id="4" name="Footer Placeholder 3">
            <a:extLst>
              <a:ext uri="{FF2B5EF4-FFF2-40B4-BE49-F238E27FC236}">
                <a16:creationId xmlns:a16="http://schemas.microsoft.com/office/drawing/2014/main" id="{F062B65A-40F2-4E6F-BBAD-C11B32C3B492}"/>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7516290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1DC5D-DA70-4EB0-B65E-BE6BD4C2088C}"/>
              </a:ext>
            </a:extLst>
          </p:cNvPr>
          <p:cNvSpPr>
            <a:spLocks noGrp="1"/>
          </p:cNvSpPr>
          <p:nvPr>
            <p:ph type="title"/>
          </p:nvPr>
        </p:nvSpPr>
        <p:spPr/>
        <p:txBody>
          <a:bodyPr/>
          <a:lstStyle/>
          <a:p>
            <a:pPr algn="ctr"/>
            <a:r>
              <a:rPr lang="en-MY" dirty="0"/>
              <a:t>FATWA BERKAITAN AKIDAH</a:t>
            </a:r>
          </a:p>
        </p:txBody>
      </p:sp>
      <p:sp>
        <p:nvSpPr>
          <p:cNvPr id="3" name="Content Placeholder 2">
            <a:extLst>
              <a:ext uri="{FF2B5EF4-FFF2-40B4-BE49-F238E27FC236}">
                <a16:creationId xmlns:a16="http://schemas.microsoft.com/office/drawing/2014/main" id="{29948124-451E-4C05-B8A8-4AF538421116}"/>
              </a:ext>
            </a:extLst>
          </p:cNvPr>
          <p:cNvSpPr>
            <a:spLocks noGrp="1"/>
          </p:cNvSpPr>
          <p:nvPr>
            <p:ph idx="1"/>
          </p:nvPr>
        </p:nvSpPr>
        <p:spPr/>
        <p:txBody>
          <a:bodyPr/>
          <a:lstStyle/>
          <a:p>
            <a:pPr algn="just"/>
            <a:r>
              <a:rPr lang="en-MY" dirty="0"/>
              <a:t>Amalan Kebatinan Dalam Persembahan Kesenian Tradisional Masyarakat Melayu</a:t>
            </a:r>
          </a:p>
          <a:p>
            <a:pPr algn="just"/>
            <a:r>
              <a:rPr lang="en-MY" dirty="0"/>
              <a:t>Muzakarah Jawatankuasa Fatwa Majlis Kebangsaan Bagi Hal Ehwal Ugama Islam Malaysia Kali Ke-79 yang bersidang pada 6 - 8 September 2007 telah membincangkan Amalan Kebatinan Dalam Persembahan Kesenian Tradisional Masyarakat Melayu. Muzakarah telah memutuskan bahawa amalan-amalan kebudayaan dan </a:t>
            </a:r>
            <a:r>
              <a:rPr lang="en-MY" dirty="0" err="1"/>
              <a:t>keseniaan</a:t>
            </a:r>
            <a:r>
              <a:rPr lang="en-MY" dirty="0"/>
              <a:t> tradisional yang mengandungi unsur-unsur mistik dan kebatinan, tahyul serta khurafat adalah ditegah oleh ajaran Islam kerana ia boleh menjejaskan akidah umat Islam.</a:t>
            </a:r>
          </a:p>
          <a:p>
            <a:endParaRPr lang="en-MY" dirty="0"/>
          </a:p>
        </p:txBody>
      </p:sp>
      <p:sp>
        <p:nvSpPr>
          <p:cNvPr id="4" name="Footer Placeholder 3">
            <a:extLst>
              <a:ext uri="{FF2B5EF4-FFF2-40B4-BE49-F238E27FC236}">
                <a16:creationId xmlns:a16="http://schemas.microsoft.com/office/drawing/2014/main" id="{3C208651-9BFD-4037-B563-1A5A829FFD65}"/>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7005094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72A7C-9B38-4855-8CE4-5BAB062476C4}"/>
              </a:ext>
            </a:extLst>
          </p:cNvPr>
          <p:cNvSpPr>
            <a:spLocks noGrp="1"/>
          </p:cNvSpPr>
          <p:nvPr>
            <p:ph type="title"/>
          </p:nvPr>
        </p:nvSpPr>
        <p:spPr/>
        <p:txBody>
          <a:bodyPr/>
          <a:lstStyle/>
          <a:p>
            <a:pPr algn="ctr"/>
            <a:r>
              <a:rPr lang="en-MY" dirty="0"/>
              <a:t>SAMB</a:t>
            </a:r>
          </a:p>
        </p:txBody>
      </p:sp>
      <p:sp>
        <p:nvSpPr>
          <p:cNvPr id="3" name="Content Placeholder 2">
            <a:extLst>
              <a:ext uri="{FF2B5EF4-FFF2-40B4-BE49-F238E27FC236}">
                <a16:creationId xmlns:a16="http://schemas.microsoft.com/office/drawing/2014/main" id="{2E7C270E-4ED1-414E-95FC-C755CFABF89F}"/>
              </a:ext>
            </a:extLst>
          </p:cNvPr>
          <p:cNvSpPr>
            <a:spLocks noGrp="1"/>
          </p:cNvSpPr>
          <p:nvPr>
            <p:ph idx="1"/>
          </p:nvPr>
        </p:nvSpPr>
        <p:spPr/>
        <p:txBody>
          <a:bodyPr>
            <a:normAutofit fontScale="92500" lnSpcReduction="20000"/>
          </a:bodyPr>
          <a:lstStyle/>
          <a:p>
            <a:pPr algn="just"/>
            <a:r>
              <a:rPr lang="en-MY" dirty="0"/>
              <a:t>Kedudukan Senaman Yoga Di Kalangan Umat Islam</a:t>
            </a:r>
          </a:p>
          <a:p>
            <a:pPr algn="just"/>
            <a:r>
              <a:rPr lang="en-MY" dirty="0"/>
              <a:t>Muzakarah Jawatankuasa Fatwa Majlis Kebangsaan Bagi Hal Ehwal Ugama Islam Malaysia Kali Ke-83 yang bersidang pada 22 - 24 Oktober 2008 telah membincangkan Kedudukan Senaman Yoga Di Kalangan Umat Islam. Muzakarah berpandangan dan berpendapat bahawa senaman Yoga yang berasal dari masyarakat Hindu sejak sebelum Masihi lagi yang menggabungkan amalan fizikal, unsur-unsur keagamaan, mentera dan pemujaan bagi tujuan tertentu seperti mendapatkan ketenangan dan kemuncaknya, penyatuan diri dengan tuhan atau tujuan-tujuan lain adalah tidak sesuai dan boleh merosakkan akidah seorang </a:t>
            </a:r>
            <a:r>
              <a:rPr lang="en-MY" dirty="0" err="1"/>
              <a:t>muslim</a:t>
            </a:r>
            <a:r>
              <a:rPr lang="en-MY" dirty="0"/>
              <a:t>.</a:t>
            </a:r>
          </a:p>
          <a:p>
            <a:pPr algn="just"/>
            <a:r>
              <a:rPr lang="en-MY" dirty="0"/>
              <a:t>Oleh itu, Muzakarah juga bersetuju dan memutuskan apa jua jenis atau bentuk amalan yang mengandungi unsur-unsur tersebut di atas adalah dilarang dan bertentangan dengan syariat Islam. Sementara pergerakan amalan fizikal tanpa unsur-unsur di atas yang dilakukan pada zahirnya tidaklah menjadi kesalahan. Namun demikian, masyarakat Islam </a:t>
            </a:r>
            <a:r>
              <a:rPr lang="en-MY" dirty="0" err="1"/>
              <a:t>dingatkan</a:t>
            </a:r>
            <a:r>
              <a:rPr lang="en-MY" dirty="0"/>
              <a:t> wajib berhati-hati dalam berwaspada dari perkara-perkara yang boleh menghakis akidah seseorang </a:t>
            </a:r>
            <a:r>
              <a:rPr lang="en-MY" dirty="0" err="1"/>
              <a:t>muslim</a:t>
            </a:r>
            <a:r>
              <a:rPr lang="en-MY" dirty="0"/>
              <a:t>.</a:t>
            </a:r>
          </a:p>
          <a:p>
            <a:endParaRPr lang="en-MY" dirty="0"/>
          </a:p>
        </p:txBody>
      </p:sp>
      <p:sp>
        <p:nvSpPr>
          <p:cNvPr id="4" name="Footer Placeholder 3">
            <a:extLst>
              <a:ext uri="{FF2B5EF4-FFF2-40B4-BE49-F238E27FC236}">
                <a16:creationId xmlns:a16="http://schemas.microsoft.com/office/drawing/2014/main" id="{79ADAD2A-81A1-4E19-9177-8B2204DC1B0F}"/>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7858680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F606F-45B6-4F05-8093-DE0A6C85FDCB}"/>
              </a:ext>
            </a:extLst>
          </p:cNvPr>
          <p:cNvSpPr>
            <a:spLocks noGrp="1"/>
          </p:cNvSpPr>
          <p:nvPr>
            <p:ph type="title"/>
          </p:nvPr>
        </p:nvSpPr>
        <p:spPr/>
        <p:txBody>
          <a:bodyPr>
            <a:noAutofit/>
          </a:bodyPr>
          <a:lstStyle/>
          <a:p>
            <a:pPr algn="ctr"/>
            <a:r>
              <a:rPr lang="en-MY" sz="2400" b="1" dirty="0"/>
              <a:t>USAHA-USAHA MENGHIDUPKAN SEMULA AL-ARQAM MELALUI SYARIKAT RUFAQA CORPORATION SDN. BHD. DAN LAIN-LAIN SYARIKAT</a:t>
            </a:r>
            <a:br>
              <a:rPr lang="en-MY" sz="2400" b="1" dirty="0"/>
            </a:br>
            <a:endParaRPr lang="en-MY" sz="2400" b="1" dirty="0"/>
          </a:p>
        </p:txBody>
      </p:sp>
      <p:sp>
        <p:nvSpPr>
          <p:cNvPr id="3" name="Content Placeholder 2">
            <a:extLst>
              <a:ext uri="{FF2B5EF4-FFF2-40B4-BE49-F238E27FC236}">
                <a16:creationId xmlns:a16="http://schemas.microsoft.com/office/drawing/2014/main" id="{29C55248-8214-414B-BA7D-2B39CC9E20EE}"/>
              </a:ext>
            </a:extLst>
          </p:cNvPr>
          <p:cNvSpPr>
            <a:spLocks noGrp="1"/>
          </p:cNvSpPr>
          <p:nvPr>
            <p:ph idx="1"/>
          </p:nvPr>
        </p:nvSpPr>
        <p:spPr/>
        <p:txBody>
          <a:bodyPr>
            <a:normAutofit fontScale="70000" lnSpcReduction="20000"/>
          </a:bodyPr>
          <a:lstStyle/>
          <a:p>
            <a:pPr algn="just"/>
            <a:r>
              <a:rPr lang="en-MY" dirty="0"/>
              <a:t>Muzakarah Jawatankuasa Fatwa Majlis Kebangsaan Bagi Hal Ehwal Ugama Islam Malaysia Kali Ke-75 yang bersidang pada 12 September 2006 telah membincangkan Usaha-Usaha Menghidupkan Semula Al-</a:t>
            </a:r>
            <a:r>
              <a:rPr lang="en-MY" dirty="0" err="1"/>
              <a:t>Arqam</a:t>
            </a:r>
            <a:r>
              <a:rPr lang="en-MY" dirty="0"/>
              <a:t> Melalui Syarikat </a:t>
            </a:r>
            <a:r>
              <a:rPr lang="en-MY" dirty="0" err="1"/>
              <a:t>Rufaqa</a:t>
            </a:r>
            <a:r>
              <a:rPr lang="en-MY" dirty="0"/>
              <a:t> Corporation </a:t>
            </a:r>
            <a:r>
              <a:rPr lang="en-MY" dirty="0" err="1"/>
              <a:t>Sdn</a:t>
            </a:r>
            <a:r>
              <a:rPr lang="en-MY" dirty="0"/>
              <a:t>. Bhd. Dan Lain-Lain Syarikat. Muzakarah telah memutuskan bahawa:</a:t>
            </a:r>
          </a:p>
          <a:p>
            <a:pPr algn="just"/>
            <a:r>
              <a:rPr lang="en-MY" dirty="0" err="1"/>
              <a:t>i</a:t>
            </a:r>
            <a:r>
              <a:rPr lang="en-MY" dirty="0"/>
              <a:t>. Berdasarkan kajian yang telah dijalankan oleh Jabatan Kemajuan Islam Malaysia (JAKIM), ajaran dan pegangan yang dibawa dan disebarkan oleh ahli </a:t>
            </a:r>
            <a:r>
              <a:rPr lang="en-MY" dirty="0" err="1"/>
              <a:t>jamaah</a:t>
            </a:r>
            <a:r>
              <a:rPr lang="en-MY" dirty="0"/>
              <a:t> Syarikat </a:t>
            </a:r>
            <a:r>
              <a:rPr lang="en-MY" dirty="0" err="1"/>
              <a:t>Rufaqa</a:t>
            </a:r>
            <a:r>
              <a:rPr lang="en-MY" dirty="0"/>
              <a:t>’ Corporation </a:t>
            </a:r>
            <a:r>
              <a:rPr lang="en-MY" dirty="0" err="1"/>
              <a:t>Sdn</a:t>
            </a:r>
            <a:r>
              <a:rPr lang="en-MY" dirty="0"/>
              <a:t>. Bhd.(SRC) dan rangkaian syarikat gabungannya mengandungi fahaman-fahaman yang menyamai Kumpulan al-</a:t>
            </a:r>
            <a:r>
              <a:rPr lang="en-MY" dirty="0" err="1"/>
              <a:t>Arqam</a:t>
            </a:r>
            <a:r>
              <a:rPr lang="en-MY" dirty="0"/>
              <a:t> yang telah diharamkan. Ahli </a:t>
            </a:r>
            <a:r>
              <a:rPr lang="en-MY" dirty="0" err="1"/>
              <a:t>jamaah</a:t>
            </a:r>
            <a:r>
              <a:rPr lang="en-MY" dirty="0"/>
              <a:t> SRC juga didapati mengamalkan ajaran dan pegangan baru yang telah menyeleweng daripada ajaran Islam. Penyelewengan-penyelewengan tersebut adalah seperti berikut:</a:t>
            </a:r>
          </a:p>
          <a:p>
            <a:pPr algn="just"/>
            <a:r>
              <a:rPr lang="en-MY" dirty="0"/>
              <a:t>a. Kesalahan Yang Bercanggah Dengan Aqidah Ahli Sunnah Wal-</a:t>
            </a:r>
            <a:r>
              <a:rPr lang="en-MY" dirty="0" err="1"/>
              <a:t>Jamaah</a:t>
            </a:r>
            <a:r>
              <a:rPr lang="en-MY" dirty="0"/>
              <a:t> adalah berdasarkan kepercayaan bahawa -</a:t>
            </a:r>
          </a:p>
          <a:p>
            <a:pPr algn="just"/>
            <a:r>
              <a:rPr lang="en-MY" dirty="0" err="1"/>
              <a:t>i</a:t>
            </a:r>
            <a:r>
              <a:rPr lang="en-MY" dirty="0"/>
              <a:t>. Haji </a:t>
            </a:r>
            <a:r>
              <a:rPr lang="en-MY" dirty="0" err="1"/>
              <a:t>Ashaari</a:t>
            </a:r>
            <a:r>
              <a:rPr lang="en-MY" dirty="0"/>
              <a:t> bin Muhammad adalah </a:t>
            </a:r>
            <a:r>
              <a:rPr lang="en-MY" dirty="0" err="1"/>
              <a:t>Sahibul</a:t>
            </a:r>
            <a:r>
              <a:rPr lang="en-MY" dirty="0"/>
              <a:t> Zaman (Mujaddid), manakala Sheikh Muhammad al-</a:t>
            </a:r>
            <a:r>
              <a:rPr lang="en-MY" dirty="0" err="1"/>
              <a:t>Suhaimi</a:t>
            </a:r>
            <a:r>
              <a:rPr lang="en-MY" dirty="0"/>
              <a:t> pula sebagai Imam Mahdi.</a:t>
            </a:r>
          </a:p>
          <a:p>
            <a:pPr algn="just"/>
            <a:r>
              <a:rPr lang="en-MY" dirty="0"/>
              <a:t>ii. Haji </a:t>
            </a:r>
            <a:r>
              <a:rPr lang="en-MY" dirty="0" err="1"/>
              <a:t>Ashaari</a:t>
            </a:r>
            <a:r>
              <a:rPr lang="en-MY" dirty="0"/>
              <a:t> bin Muhammad mempunyai kelebihan meramal dan mengetahui perkara yang akan berlaku pada masa hadapan. Setiap ramalan tersebut dianggap oleh ahli </a:t>
            </a:r>
            <a:r>
              <a:rPr lang="en-MY" dirty="0" err="1"/>
              <a:t>jamaah</a:t>
            </a:r>
            <a:r>
              <a:rPr lang="en-MY" dirty="0"/>
              <a:t> SRC sebagai sebahagian daripada jadual Tuhan untuk memberi kemenangan kepada mereka.</a:t>
            </a:r>
          </a:p>
          <a:p>
            <a:pPr algn="just"/>
            <a:r>
              <a:rPr lang="en-MY" dirty="0"/>
              <a:t>iii. Haji </a:t>
            </a:r>
            <a:r>
              <a:rPr lang="en-MY" dirty="0" err="1"/>
              <a:t>Ashaari</a:t>
            </a:r>
            <a:r>
              <a:rPr lang="en-MY" dirty="0"/>
              <a:t> bin Muhammad mendapat ilmu secara langsung daripada Sheikh Muhammad al-</a:t>
            </a:r>
            <a:r>
              <a:rPr lang="en-MY" dirty="0" err="1"/>
              <a:t>Suhaimi</a:t>
            </a:r>
            <a:r>
              <a:rPr lang="en-MY" dirty="0"/>
              <a:t> dan Rasulullah </a:t>
            </a:r>
            <a:r>
              <a:rPr lang="en-MY" dirty="0" err="1"/>
              <a:t>s.a.w</a:t>
            </a:r>
            <a:r>
              <a:rPr lang="en-MY" dirty="0"/>
              <a:t>, berkenaan perkara yang akan berlaku pada masa hadapan.</a:t>
            </a:r>
          </a:p>
          <a:p>
            <a:endParaRPr lang="en-MY" dirty="0"/>
          </a:p>
        </p:txBody>
      </p:sp>
      <p:sp>
        <p:nvSpPr>
          <p:cNvPr id="4" name="Footer Placeholder 3">
            <a:extLst>
              <a:ext uri="{FF2B5EF4-FFF2-40B4-BE49-F238E27FC236}">
                <a16:creationId xmlns:a16="http://schemas.microsoft.com/office/drawing/2014/main" id="{AD441793-8E22-4C8F-99F0-891E308E60B3}"/>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6331959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6A4D94-5306-4E04-8F82-1EACD4858D85}"/>
              </a:ext>
            </a:extLst>
          </p:cNvPr>
          <p:cNvSpPr>
            <a:spLocks noGrp="1"/>
          </p:cNvSpPr>
          <p:nvPr>
            <p:ph idx="1"/>
          </p:nvPr>
        </p:nvSpPr>
        <p:spPr/>
        <p:txBody>
          <a:bodyPr>
            <a:normAutofit fontScale="70000" lnSpcReduction="20000"/>
          </a:bodyPr>
          <a:lstStyle/>
          <a:p>
            <a:pPr algn="just"/>
            <a:r>
              <a:rPr lang="en-MY" dirty="0"/>
              <a:t>iv. Mujaddid atau </a:t>
            </a:r>
            <a:r>
              <a:rPr lang="en-MY" dirty="0" err="1"/>
              <a:t>Sahibul</a:t>
            </a:r>
            <a:r>
              <a:rPr lang="en-MY" dirty="0"/>
              <a:t> Zaman (Haji </a:t>
            </a:r>
            <a:r>
              <a:rPr lang="en-MY" dirty="0" err="1"/>
              <a:t>Ashaari</a:t>
            </a:r>
            <a:r>
              <a:rPr lang="en-MY" dirty="0"/>
              <a:t> bin Muhammad) mendapat ilmu terus dari Allah (ilham, ilmu </a:t>
            </a:r>
            <a:r>
              <a:rPr lang="en-MY" dirty="0" err="1"/>
              <a:t>ladunni</a:t>
            </a:r>
            <a:r>
              <a:rPr lang="en-MY" dirty="0"/>
              <a:t> atau kasyaf) yang meliputi soal agama, dunia, hal ehwal semasa, pemerintahan, bina insan dan lain-lain. Ilham dari Tuhan Ilham dari Tuhan datang kepadanya seperti air sungai yang mengalir.</a:t>
            </a:r>
          </a:p>
          <a:p>
            <a:pPr algn="just"/>
            <a:r>
              <a:rPr lang="en-MY" dirty="0"/>
              <a:t>v. Ahli </a:t>
            </a:r>
            <a:r>
              <a:rPr lang="en-MY" dirty="0" err="1"/>
              <a:t>jamaah</a:t>
            </a:r>
            <a:r>
              <a:rPr lang="en-MY" dirty="0"/>
              <a:t> yang banyak menghayati minda Abuya (Haji </a:t>
            </a:r>
            <a:r>
              <a:rPr lang="en-MY" dirty="0" err="1"/>
              <a:t>Ashaari</a:t>
            </a:r>
            <a:r>
              <a:rPr lang="en-MY" dirty="0"/>
              <a:t> bin Muhammad) dan dapat pula melaksanakannya adalah orang yang paling kuat hubungan mental dengan Abuya.</a:t>
            </a:r>
          </a:p>
          <a:p>
            <a:pPr algn="just"/>
            <a:r>
              <a:rPr lang="en-MY" dirty="0"/>
              <a:t>vi. Minda Abuya (Haji </a:t>
            </a:r>
            <a:r>
              <a:rPr lang="en-MY" dirty="0" err="1"/>
              <a:t>Ashaari</a:t>
            </a:r>
            <a:r>
              <a:rPr lang="en-MY" dirty="0"/>
              <a:t> bin Muhammad) itu sebenarnya adalah wahyu dari Tuhan. Bagaimanapun, wahyu yang diturunkan kepada Abuya adalah 1/46 daripada kenabian.</a:t>
            </a:r>
          </a:p>
          <a:p>
            <a:pPr algn="just"/>
            <a:r>
              <a:rPr lang="en-MY" dirty="0"/>
              <a:t>vii. Allah hendak mengangkat kembali Islam di akhir zaman dengan menghantar </a:t>
            </a:r>
            <a:r>
              <a:rPr lang="en-MY" dirty="0" err="1"/>
              <a:t>Sahibul</a:t>
            </a:r>
            <a:r>
              <a:rPr lang="en-MY" dirty="0"/>
              <a:t> Zaman (Haji </a:t>
            </a:r>
            <a:r>
              <a:rPr lang="en-MY" dirty="0" err="1"/>
              <a:t>Ashaari</a:t>
            </a:r>
            <a:r>
              <a:rPr lang="en-MY" dirty="0"/>
              <a:t> bin Muhammad),Imam Mahdi (Sheikh Muhammad al-</a:t>
            </a:r>
            <a:r>
              <a:rPr lang="en-MY" dirty="0" err="1"/>
              <a:t>Suhaimi</a:t>
            </a:r>
            <a:r>
              <a:rPr lang="en-MY" dirty="0"/>
              <a:t>) dan Nabi Isa </a:t>
            </a:r>
            <a:r>
              <a:rPr lang="en-MY" dirty="0" err="1"/>
              <a:t>a.s.</a:t>
            </a:r>
            <a:r>
              <a:rPr lang="en-MY" dirty="0"/>
              <a:t> yang telah tersedia oleh Allah untuk melaksanakan jadual Tuhan.</a:t>
            </a:r>
          </a:p>
          <a:p>
            <a:pPr algn="just"/>
            <a:r>
              <a:rPr lang="en-MY" dirty="0"/>
              <a:t>viii. Minda Abuya (Haji </a:t>
            </a:r>
            <a:r>
              <a:rPr lang="en-MY" dirty="0" err="1"/>
              <a:t>Ashaari</a:t>
            </a:r>
            <a:r>
              <a:rPr lang="en-MY" dirty="0"/>
              <a:t> bin Muhammad) difahami sebagai intisari Quran dan hadith dan Abuya adalah orang Tuhan yang berupaya menyampaikan intisari tersebut kepada pengikutnya untuk diamalkan. Dengan itu, tidak perlu lagi merujuk kepada Quran dan Hadith kerana minda sudah lengkap.</a:t>
            </a:r>
          </a:p>
          <a:p>
            <a:pPr algn="just"/>
            <a:r>
              <a:rPr lang="en-MY" dirty="0"/>
              <a:t>ix. Perjuangan ahli </a:t>
            </a:r>
            <a:r>
              <a:rPr lang="en-MY" dirty="0" err="1"/>
              <a:t>jamaah</a:t>
            </a:r>
            <a:r>
              <a:rPr lang="en-MY" dirty="0"/>
              <a:t> SRC dibantu dan dilindungi oleh para </a:t>
            </a:r>
            <a:r>
              <a:rPr lang="en-MY" dirty="0" err="1"/>
              <a:t>Rijal</a:t>
            </a:r>
            <a:r>
              <a:rPr lang="en-MY" dirty="0"/>
              <a:t> Ghaib yang terdiri daripada para malaikat, jin Islam dan roh-roh </a:t>
            </a:r>
            <a:r>
              <a:rPr lang="en-MY" dirty="0" err="1"/>
              <a:t>muqaddas</a:t>
            </a:r>
            <a:r>
              <a:rPr lang="en-MY" dirty="0"/>
              <a:t> (roh suci para ahli </a:t>
            </a:r>
            <a:r>
              <a:rPr lang="en-MY" dirty="0" err="1"/>
              <a:t>jamaah</a:t>
            </a:r>
            <a:r>
              <a:rPr lang="en-MY" dirty="0"/>
              <a:t> yang telah meninggal dunia).</a:t>
            </a:r>
          </a:p>
          <a:p>
            <a:pPr algn="just"/>
            <a:r>
              <a:rPr lang="en-MY" dirty="0"/>
              <a:t>x. Bertawassul kepada Abuya (Haji </a:t>
            </a:r>
            <a:r>
              <a:rPr lang="en-MY" dirty="0" err="1"/>
              <a:t>Ashaari</a:t>
            </a:r>
            <a:r>
              <a:rPr lang="en-MY" dirty="0"/>
              <a:t> bin Muhammad) ketika menghadapi sesuatu kesulitan atau kecemasan, Abuya akan menghantar bantuan </a:t>
            </a:r>
            <a:r>
              <a:rPr lang="en-MY" dirty="0" err="1"/>
              <a:t>samada</a:t>
            </a:r>
            <a:r>
              <a:rPr lang="en-MY" dirty="0"/>
              <a:t> menggunakan jin Islam atau dengan </a:t>
            </a:r>
            <a:r>
              <a:rPr lang="en-MY" dirty="0" err="1"/>
              <a:t>karamahnya</a:t>
            </a:r>
            <a:r>
              <a:rPr lang="en-MY" dirty="0"/>
              <a:t>.</a:t>
            </a:r>
          </a:p>
          <a:p>
            <a:r>
              <a:rPr lang="en-MY" dirty="0"/>
              <a:t>xi. </a:t>
            </a:r>
          </a:p>
        </p:txBody>
      </p:sp>
      <p:sp>
        <p:nvSpPr>
          <p:cNvPr id="4" name="Footer Placeholder 3">
            <a:extLst>
              <a:ext uri="{FF2B5EF4-FFF2-40B4-BE49-F238E27FC236}">
                <a16:creationId xmlns:a16="http://schemas.microsoft.com/office/drawing/2014/main" id="{7316B9AB-C6E3-4B22-8604-562E983F3B55}"/>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1439075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8A389E-3A61-4322-8C63-028C4A593EAC}"/>
              </a:ext>
            </a:extLst>
          </p:cNvPr>
          <p:cNvSpPr>
            <a:spLocks noGrp="1"/>
          </p:cNvSpPr>
          <p:nvPr>
            <p:ph idx="1"/>
          </p:nvPr>
        </p:nvSpPr>
        <p:spPr/>
        <p:txBody>
          <a:bodyPr>
            <a:normAutofit fontScale="70000" lnSpcReduction="20000"/>
          </a:bodyPr>
          <a:lstStyle/>
          <a:p>
            <a:pPr algn="just"/>
            <a:r>
              <a:rPr lang="en-MY" dirty="0"/>
              <a:t>Abuya (Haji </a:t>
            </a:r>
            <a:r>
              <a:rPr lang="en-MY" dirty="0" err="1"/>
              <a:t>Ashaari</a:t>
            </a:r>
            <a:r>
              <a:rPr lang="en-MY" dirty="0"/>
              <a:t> bin Muhammad) adalah manusia yang hebat. Malahan, lebih hebat daripada kita mempunyai 10 orang ibu dan ayah kerana menurut mereka hubungan dengan ibu bapa hanya terbatas di dunia sedangkan hubungan dengan Abuya kekal sehingga ke akhirat.</a:t>
            </a:r>
          </a:p>
          <a:p>
            <a:pPr algn="just"/>
            <a:r>
              <a:rPr lang="en-MY" dirty="0"/>
              <a:t>xii. Allah akan memberitahu Abuya (Haji </a:t>
            </a:r>
            <a:r>
              <a:rPr lang="en-MY" dirty="0" err="1"/>
              <a:t>Ashaari</a:t>
            </a:r>
            <a:r>
              <a:rPr lang="en-MY" dirty="0"/>
              <a:t> bin Muhammad) tentang musibah sakit yang dialami oleh ahli </a:t>
            </a:r>
            <a:r>
              <a:rPr lang="en-MY" dirty="0" err="1"/>
              <a:t>jamaah</a:t>
            </a:r>
            <a:r>
              <a:rPr lang="en-MY" dirty="0"/>
              <a:t> SRC. Sekiranya sakit tersebut tidak tertanggung oleh ahli </a:t>
            </a:r>
            <a:r>
              <a:rPr lang="en-MY" dirty="0" err="1"/>
              <a:t>jamaah</a:t>
            </a:r>
            <a:r>
              <a:rPr lang="en-MY" dirty="0"/>
              <a:t>, Abuya boleh meminta agar Allah meringankan derita pada kadar yang mampu ditanggung oleh ahli </a:t>
            </a:r>
            <a:r>
              <a:rPr lang="en-MY" dirty="0" err="1"/>
              <a:t>jamaah</a:t>
            </a:r>
            <a:r>
              <a:rPr lang="en-MY" dirty="0"/>
              <a:t>.</a:t>
            </a:r>
          </a:p>
          <a:p>
            <a:pPr algn="just"/>
            <a:r>
              <a:rPr lang="en-MY" dirty="0"/>
              <a:t>xiii. Abuya (Haji </a:t>
            </a:r>
            <a:r>
              <a:rPr lang="en-MY" dirty="0" err="1"/>
              <a:t>Ashaari</a:t>
            </a:r>
            <a:r>
              <a:rPr lang="en-MY" dirty="0"/>
              <a:t> bin Muhammad) mempunyai kelebihan untuk menangguhkan ajal sekiranya ahli </a:t>
            </a:r>
            <a:r>
              <a:rPr lang="en-MY" dirty="0" err="1"/>
              <a:t>jamaah</a:t>
            </a:r>
            <a:r>
              <a:rPr lang="en-MY" dirty="0"/>
              <a:t> yang sampai ajal itu masih banyak dosa.</a:t>
            </a:r>
          </a:p>
          <a:p>
            <a:pPr algn="just"/>
            <a:r>
              <a:rPr lang="en-MY" dirty="0"/>
              <a:t>xiv. Abuya (Haji </a:t>
            </a:r>
            <a:r>
              <a:rPr lang="en-MY" dirty="0" err="1"/>
              <a:t>Ashaari</a:t>
            </a:r>
            <a:r>
              <a:rPr lang="en-MY" dirty="0"/>
              <a:t> bin Muhammad) boleh meminta Allah menggantikan ajal kepada ahli </a:t>
            </a:r>
            <a:r>
              <a:rPr lang="en-MY" dirty="0" err="1"/>
              <a:t>jamaah</a:t>
            </a:r>
            <a:r>
              <a:rPr lang="en-MY" dirty="0"/>
              <a:t> lain yang telah sempurna iman dan </a:t>
            </a:r>
            <a:r>
              <a:rPr lang="en-MY" dirty="0" err="1"/>
              <a:t>taqwa</a:t>
            </a:r>
            <a:r>
              <a:rPr lang="en-MY" dirty="0"/>
              <a:t>.</a:t>
            </a:r>
          </a:p>
          <a:p>
            <a:pPr algn="just"/>
            <a:r>
              <a:rPr lang="en-MY" dirty="0"/>
              <a:t>xv. Sewaktu ahli </a:t>
            </a:r>
            <a:r>
              <a:rPr lang="en-MY" dirty="0" err="1"/>
              <a:t>jamaah</a:t>
            </a:r>
            <a:r>
              <a:rPr lang="en-MY" dirty="0"/>
              <a:t> sedang nazak, Abuya (Haji </a:t>
            </a:r>
            <a:r>
              <a:rPr lang="en-MY" dirty="0" err="1"/>
              <a:t>Ashaari</a:t>
            </a:r>
            <a:r>
              <a:rPr lang="en-MY" dirty="0"/>
              <a:t> bin Muhammad) akan hadir dan berada di sebelah kanan kepala dengan mengajarkan talkin. Dengan itu, syaitan tidak akan menyesatkan ahli </a:t>
            </a:r>
            <a:r>
              <a:rPr lang="en-MY" dirty="0" err="1"/>
              <a:t>jamaah</a:t>
            </a:r>
            <a:r>
              <a:rPr lang="en-MY" dirty="0"/>
              <a:t> berkenaan.</a:t>
            </a:r>
          </a:p>
          <a:p>
            <a:pPr algn="just"/>
            <a:r>
              <a:rPr lang="en-MY" dirty="0"/>
              <a:t>xvi. Sewaktu ahli jemaah sedang disoal oleh malaikat di alam kubur, Abuya (Haji </a:t>
            </a:r>
            <a:r>
              <a:rPr lang="en-MY" dirty="0" err="1"/>
              <a:t>Ashaari</a:t>
            </a:r>
            <a:r>
              <a:rPr lang="en-MY" dirty="0"/>
              <a:t> bin Muhammad) akan datang menemani dan menjawab soalan malaikat bagi pihak ahli </a:t>
            </a:r>
            <a:r>
              <a:rPr lang="en-MY" dirty="0" err="1"/>
              <a:t>jamaah</a:t>
            </a:r>
            <a:r>
              <a:rPr lang="en-MY" dirty="0"/>
              <a:t>. Dengan itu, ahli </a:t>
            </a:r>
            <a:r>
              <a:rPr lang="en-MY" dirty="0" err="1"/>
              <a:t>jamaah</a:t>
            </a:r>
            <a:r>
              <a:rPr lang="en-MY" dirty="0"/>
              <a:t> berkenaan terlepas seksaan kubur.</a:t>
            </a:r>
          </a:p>
          <a:p>
            <a:pPr algn="just"/>
            <a:r>
              <a:rPr lang="en-MY" dirty="0"/>
              <a:t>xvii. Sewaktu di padang mahsyar, Abuya (Haji </a:t>
            </a:r>
            <a:r>
              <a:rPr lang="en-MY" dirty="0" err="1"/>
              <a:t>Ashaari</a:t>
            </a:r>
            <a:r>
              <a:rPr lang="en-MY" dirty="0"/>
              <a:t> bin Muhammad) menunggu-nunggu untuk memberikan syafaat kepada para pengikutnya.</a:t>
            </a:r>
          </a:p>
        </p:txBody>
      </p:sp>
      <p:sp>
        <p:nvSpPr>
          <p:cNvPr id="4" name="Footer Placeholder 3">
            <a:extLst>
              <a:ext uri="{FF2B5EF4-FFF2-40B4-BE49-F238E27FC236}">
                <a16:creationId xmlns:a16="http://schemas.microsoft.com/office/drawing/2014/main" id="{8CF4B310-80A9-490E-BFEF-3B1585491610}"/>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2775628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45C37-C05E-4661-A614-D0E212E5990D}"/>
              </a:ext>
            </a:extLst>
          </p:cNvPr>
          <p:cNvSpPr>
            <a:spLocks noGrp="1"/>
          </p:cNvSpPr>
          <p:nvPr>
            <p:ph type="title"/>
          </p:nvPr>
        </p:nvSpPr>
        <p:spPr/>
        <p:txBody>
          <a:bodyPr/>
          <a:lstStyle/>
          <a:p>
            <a:endParaRPr lang="en-MY"/>
          </a:p>
        </p:txBody>
      </p:sp>
      <p:sp>
        <p:nvSpPr>
          <p:cNvPr id="3" name="Content Placeholder 2">
            <a:extLst>
              <a:ext uri="{FF2B5EF4-FFF2-40B4-BE49-F238E27FC236}">
                <a16:creationId xmlns:a16="http://schemas.microsoft.com/office/drawing/2014/main" id="{CC978A64-89A6-4DB5-973D-C1749DB60E5C}"/>
              </a:ext>
            </a:extLst>
          </p:cNvPr>
          <p:cNvSpPr>
            <a:spLocks noGrp="1"/>
          </p:cNvSpPr>
          <p:nvPr>
            <p:ph idx="1"/>
          </p:nvPr>
        </p:nvSpPr>
        <p:spPr/>
        <p:txBody>
          <a:bodyPr>
            <a:normAutofit fontScale="62500" lnSpcReduction="20000"/>
          </a:bodyPr>
          <a:lstStyle/>
          <a:p>
            <a:endParaRPr lang="en-MY" dirty="0"/>
          </a:p>
          <a:p>
            <a:pPr algn="just"/>
            <a:r>
              <a:rPr lang="en-MY" dirty="0"/>
              <a:t>b. </a:t>
            </a:r>
            <a:r>
              <a:rPr lang="en-MY" b="1" dirty="0"/>
              <a:t>Kesalahan Yang Bercanggah Dengan Syariah Islamiah adalah berdasarkan kepada kepercayaan bahawa :</a:t>
            </a:r>
          </a:p>
          <a:p>
            <a:pPr algn="just"/>
            <a:r>
              <a:rPr lang="en-MY" b="1" dirty="0" err="1"/>
              <a:t>i</a:t>
            </a:r>
            <a:r>
              <a:rPr lang="en-MY" b="1" dirty="0"/>
              <a:t>. Ibadat sembahyang Jumaat pada mereka adalah tidak wajib kerana kerajaan yang ada sekarang bukan kerajaan Imam Mahdi. Apabila Imam Mahdi muncul dan membentuk kerajaan barulah ibadat sembahyang Jumaat menjadi wajib.</a:t>
            </a:r>
          </a:p>
          <a:p>
            <a:pPr algn="just"/>
            <a:r>
              <a:rPr lang="en-MY" b="1" dirty="0"/>
              <a:t>ii. </a:t>
            </a:r>
            <a:r>
              <a:rPr lang="en-MY" b="1" dirty="0" err="1"/>
              <a:t>Sahibul</a:t>
            </a:r>
            <a:r>
              <a:rPr lang="en-MY" b="1" dirty="0"/>
              <a:t> Zaman (Haji </a:t>
            </a:r>
            <a:r>
              <a:rPr lang="en-MY" b="1" dirty="0" err="1"/>
              <a:t>Ashaari</a:t>
            </a:r>
            <a:r>
              <a:rPr lang="en-MY" b="1" dirty="0"/>
              <a:t> bin Muhammad) tidak memerlukan kitab dalam proses pengajaran dan pembelajaran kerana ilmunya datang terus dari Allah dalam bentuk ilham.</a:t>
            </a:r>
          </a:p>
          <a:p>
            <a:pPr algn="just"/>
            <a:r>
              <a:rPr lang="en-MY" b="1" dirty="0"/>
              <a:t>iii. Orang yang berjuang dengan mempunyai minda Abuya (Haji </a:t>
            </a:r>
            <a:r>
              <a:rPr lang="en-MY" b="1" dirty="0" err="1"/>
              <a:t>Ashaari</a:t>
            </a:r>
            <a:r>
              <a:rPr lang="en-MY" b="1" dirty="0"/>
              <a:t> bin Muhammad) adalah lebih tinggi pahala dan darjatnya jika dibandingkan dengan mereka yang tidak mempunyai minda Abuya dalam perjuangan.</a:t>
            </a:r>
          </a:p>
          <a:p>
            <a:pPr algn="just"/>
            <a:r>
              <a:rPr lang="en-MY" b="1" dirty="0"/>
              <a:t>iv. Seorang ahli ibadah (‘Abid) hanya mampu menjadi hamba biasa kerana tidak mempunyai minda setaraf dengan wahyu dan tidak boleh menjadi khalifah.</a:t>
            </a:r>
          </a:p>
          <a:p>
            <a:pPr algn="just"/>
            <a:r>
              <a:rPr lang="en-MY" b="1" dirty="0"/>
              <a:t>v. Quran yang ada sekarang hanya tinggal mashaf dan lafaz sahaja. Roh Quran telah ditarik balik oleh Tuhan dan hanya diberikan kepada mujaddid (Haji </a:t>
            </a:r>
            <a:r>
              <a:rPr lang="en-MY" b="1" dirty="0" err="1"/>
              <a:t>Ashaari</a:t>
            </a:r>
            <a:r>
              <a:rPr lang="en-MY" b="1" dirty="0"/>
              <a:t> bin Muhammad).</a:t>
            </a:r>
          </a:p>
          <a:p>
            <a:pPr algn="just"/>
            <a:r>
              <a:rPr lang="en-MY" b="1" dirty="0"/>
              <a:t>vi. Sembahyang sehari semalam hanya tiga waktu sahaja iaitu Subuh, sembahyang jamak Zohor dan Asar serta jamak Maghrib dan Isyak.</a:t>
            </a:r>
          </a:p>
          <a:p>
            <a:pPr algn="just"/>
            <a:r>
              <a:rPr lang="en-MY" b="1" dirty="0"/>
              <a:t>vii. </a:t>
            </a:r>
          </a:p>
        </p:txBody>
      </p:sp>
      <p:sp>
        <p:nvSpPr>
          <p:cNvPr id="4" name="Footer Placeholder 3">
            <a:extLst>
              <a:ext uri="{FF2B5EF4-FFF2-40B4-BE49-F238E27FC236}">
                <a16:creationId xmlns:a16="http://schemas.microsoft.com/office/drawing/2014/main" id="{74A84C29-D41A-44E4-B118-AF5D81899C2C}"/>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3378479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ABB429-AB5D-4F85-8BF2-DAF172BC829B}"/>
              </a:ext>
            </a:extLst>
          </p:cNvPr>
          <p:cNvSpPr>
            <a:spLocks noGrp="1"/>
          </p:cNvSpPr>
          <p:nvPr>
            <p:ph idx="1"/>
          </p:nvPr>
        </p:nvSpPr>
        <p:spPr/>
        <p:txBody>
          <a:bodyPr>
            <a:normAutofit fontScale="85000" lnSpcReduction="10000"/>
          </a:bodyPr>
          <a:lstStyle/>
          <a:p>
            <a:pPr algn="just"/>
            <a:r>
              <a:rPr lang="en-MY" dirty="0"/>
              <a:t>Segala amalan baik di dunia tidak dapat menandingi amalan pengikut Abuya (Haji </a:t>
            </a:r>
            <a:r>
              <a:rPr lang="en-MY" dirty="0" err="1"/>
              <a:t>Ashaari</a:t>
            </a:r>
            <a:r>
              <a:rPr lang="en-MY" dirty="0"/>
              <a:t> bin Muhammad) walaupun seseorang itu bersembahyang, berpuasa dan berpuluh kali menunaikan ibadat haji.</a:t>
            </a:r>
          </a:p>
          <a:p>
            <a:pPr algn="just"/>
            <a:r>
              <a:rPr lang="en-MY" dirty="0"/>
              <a:t>viii. Duduk </a:t>
            </a:r>
            <a:r>
              <a:rPr lang="en-MY" dirty="0" err="1"/>
              <a:t>semajlis</a:t>
            </a:r>
            <a:r>
              <a:rPr lang="en-MY" dirty="0"/>
              <a:t> dengan Abuya (Haji </a:t>
            </a:r>
            <a:r>
              <a:rPr lang="en-MY" dirty="0" err="1"/>
              <a:t>Ashaari</a:t>
            </a:r>
            <a:r>
              <a:rPr lang="en-MY" dirty="0"/>
              <a:t> bin Muhamad) pahalanya lebih tinggi daripada mengerjakan sembahyang selama 40 tahun atau sembahyang </a:t>
            </a:r>
            <a:r>
              <a:rPr lang="en-MY" dirty="0" err="1"/>
              <a:t>tahjud</a:t>
            </a:r>
            <a:r>
              <a:rPr lang="en-MY" dirty="0"/>
              <a:t> sepanjang hayat.</a:t>
            </a:r>
          </a:p>
          <a:p>
            <a:pPr algn="just"/>
            <a:r>
              <a:rPr lang="en-MY" dirty="0"/>
              <a:t>ix. Beramal dengan </a:t>
            </a:r>
            <a:r>
              <a:rPr lang="en-MY" dirty="0" err="1"/>
              <a:t>Aurad</a:t>
            </a:r>
            <a:r>
              <a:rPr lang="en-MY" dirty="0"/>
              <a:t> </a:t>
            </a:r>
            <a:r>
              <a:rPr lang="en-MY" dirty="0" err="1"/>
              <a:t>Muhammadiah</a:t>
            </a:r>
            <a:r>
              <a:rPr lang="en-MY" dirty="0"/>
              <a:t> sebagai satu cara untuk menjaga hubungan hati atau rohani dengan Abuya (Haji </a:t>
            </a:r>
            <a:r>
              <a:rPr lang="en-MY" dirty="0" err="1"/>
              <a:t>Ashaari</a:t>
            </a:r>
            <a:r>
              <a:rPr lang="en-MY" dirty="0"/>
              <a:t> bin Muhammad). Dengan mengamalkan </a:t>
            </a:r>
            <a:r>
              <a:rPr lang="en-MY" dirty="0" err="1"/>
              <a:t>Aurad</a:t>
            </a:r>
            <a:r>
              <a:rPr lang="en-MY" dirty="0"/>
              <a:t> </a:t>
            </a:r>
            <a:r>
              <a:rPr lang="en-MY" dirty="0" err="1"/>
              <a:t>Muhammadiah</a:t>
            </a:r>
            <a:r>
              <a:rPr lang="en-MY" dirty="0"/>
              <a:t>, ahli </a:t>
            </a:r>
            <a:r>
              <a:rPr lang="en-MY" dirty="0" err="1"/>
              <a:t>jamaah</a:t>
            </a:r>
            <a:r>
              <a:rPr lang="en-MY" dirty="0"/>
              <a:t> akan sentiasa dipantau dan dibimbing secara rohaniah oleh Abuya.</a:t>
            </a:r>
          </a:p>
          <a:p>
            <a:pPr algn="just"/>
            <a:r>
              <a:rPr lang="en-MY" dirty="0"/>
              <a:t>x. Amalan </a:t>
            </a:r>
            <a:r>
              <a:rPr lang="en-MY" dirty="0" err="1"/>
              <a:t>Aurad</a:t>
            </a:r>
            <a:r>
              <a:rPr lang="en-MY" dirty="0"/>
              <a:t> </a:t>
            </a:r>
            <a:r>
              <a:rPr lang="en-MY" dirty="0" err="1"/>
              <a:t>Muhammadiah</a:t>
            </a:r>
            <a:r>
              <a:rPr lang="en-MY" dirty="0"/>
              <a:t> akan terbatal sekiranya ahli </a:t>
            </a:r>
            <a:r>
              <a:rPr lang="en-MY" dirty="0" err="1"/>
              <a:t>jamaah</a:t>
            </a:r>
            <a:r>
              <a:rPr lang="en-MY" dirty="0"/>
              <a:t> melakukan dosa besar, tidak mengamalkannya tujuh hari berturut-turut, tidak taat dan yakin serta mengaibkan Abuya (Haji </a:t>
            </a:r>
            <a:r>
              <a:rPr lang="en-MY" dirty="0" err="1"/>
              <a:t>Ashaari</a:t>
            </a:r>
            <a:r>
              <a:rPr lang="en-MY" dirty="0"/>
              <a:t> bin Muhammad).</a:t>
            </a:r>
          </a:p>
          <a:p>
            <a:pPr algn="just"/>
            <a:r>
              <a:rPr lang="en-MY" dirty="0"/>
              <a:t>xi. Mengamalkan zikir agung ( ) yang terkandung di dalamnya unsur tawassul, menyeru roh orang yang telah mati serta mendakwa bahawa al-Sheikh Muhammad bin Abdullah al-</a:t>
            </a:r>
            <a:r>
              <a:rPr lang="en-MY" dirty="0" err="1"/>
              <a:t>Suhaimi</a:t>
            </a:r>
            <a:r>
              <a:rPr lang="en-MY" dirty="0"/>
              <a:t> sebagai Imam Mahdi.</a:t>
            </a:r>
          </a:p>
          <a:p>
            <a:endParaRPr lang="en-MY" dirty="0"/>
          </a:p>
        </p:txBody>
      </p:sp>
      <p:sp>
        <p:nvSpPr>
          <p:cNvPr id="4" name="Footer Placeholder 3">
            <a:extLst>
              <a:ext uri="{FF2B5EF4-FFF2-40B4-BE49-F238E27FC236}">
                <a16:creationId xmlns:a16="http://schemas.microsoft.com/office/drawing/2014/main" id="{B6287C0C-9EC9-464F-B518-7348ECDF1945}"/>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0272163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579455-CA80-4315-8ED0-7693A1F1037F}"/>
              </a:ext>
            </a:extLst>
          </p:cNvPr>
          <p:cNvSpPr>
            <a:spLocks noGrp="1"/>
          </p:cNvSpPr>
          <p:nvPr>
            <p:ph idx="1"/>
          </p:nvPr>
        </p:nvSpPr>
        <p:spPr/>
        <p:txBody>
          <a:bodyPr>
            <a:normAutofit fontScale="92500" lnSpcReduction="10000"/>
          </a:bodyPr>
          <a:lstStyle/>
          <a:p>
            <a:endParaRPr lang="en-MY" dirty="0"/>
          </a:p>
          <a:p>
            <a:pPr algn="just"/>
            <a:r>
              <a:rPr lang="en-MY" dirty="0"/>
              <a:t>c. Kesalahan yang bercanggah dengan akhlak dan etika bermasyarakat adalah berdasarkan kepada kepercayaan bahawa-</a:t>
            </a:r>
          </a:p>
          <a:p>
            <a:pPr algn="just"/>
            <a:r>
              <a:rPr lang="en-MY" dirty="0" err="1"/>
              <a:t>i</a:t>
            </a:r>
            <a:r>
              <a:rPr lang="en-MY" dirty="0"/>
              <a:t>. Ulama yang ada sekarang adalah ulama kitab atau ulama hafalan yang bergantung kepada kitab dan hafalan untuk mengajar. Manakala </a:t>
            </a:r>
            <a:r>
              <a:rPr lang="en-MY" dirty="0" err="1"/>
              <a:t>Sahibul</a:t>
            </a:r>
            <a:r>
              <a:rPr lang="en-MY" dirty="0"/>
              <a:t> Zaman pula, ilmunya datang terus dari Tuhan.</a:t>
            </a:r>
          </a:p>
          <a:p>
            <a:pPr algn="just"/>
            <a:r>
              <a:rPr lang="en-MY" dirty="0"/>
              <a:t>ii. Orang yang menuntut ilmu agama sehingga ke peringkat </a:t>
            </a:r>
            <a:r>
              <a:rPr lang="en-MY" dirty="0" err="1"/>
              <a:t>Ph.D</a:t>
            </a:r>
            <a:r>
              <a:rPr lang="en-MY" dirty="0"/>
              <a:t> adalah tidak bermanfaat kerana ilmu yang dituntut itu bersumberkan kitab lama dan ketinggalan zaman.</a:t>
            </a:r>
          </a:p>
          <a:p>
            <a:pPr algn="just"/>
            <a:r>
              <a:rPr lang="en-MY" dirty="0"/>
              <a:t>iii. Ilmu para ulama sekarang tidak setanding dengan ilmu orang Tuhan (Haji </a:t>
            </a:r>
            <a:r>
              <a:rPr lang="en-MY" dirty="0" err="1"/>
              <a:t>Ashaari</a:t>
            </a:r>
            <a:r>
              <a:rPr lang="en-MY" dirty="0"/>
              <a:t> bin Muhammad).</a:t>
            </a:r>
          </a:p>
          <a:p>
            <a:pPr algn="just"/>
            <a:r>
              <a:rPr lang="en-MY" dirty="0"/>
              <a:t>iv. Allah melarang ulama yang berwatak Nabi berjuang melainkan setelah munculnya mujaddid yang berwatak Rasul.</a:t>
            </a:r>
          </a:p>
        </p:txBody>
      </p:sp>
      <p:sp>
        <p:nvSpPr>
          <p:cNvPr id="4" name="Footer Placeholder 3">
            <a:extLst>
              <a:ext uri="{FF2B5EF4-FFF2-40B4-BE49-F238E27FC236}">
                <a16:creationId xmlns:a16="http://schemas.microsoft.com/office/drawing/2014/main" id="{8C577DA5-7F5A-4315-ABF5-1593EF003984}"/>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703371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F0661-B64D-4D88-B235-DC0BE823509D}"/>
              </a:ext>
            </a:extLst>
          </p:cNvPr>
          <p:cNvSpPr>
            <a:spLocks noGrp="1"/>
          </p:cNvSpPr>
          <p:nvPr>
            <p:ph type="title"/>
          </p:nvPr>
        </p:nvSpPr>
        <p:spPr/>
        <p:txBody>
          <a:bodyPr/>
          <a:lstStyle/>
          <a:p>
            <a:pPr algn="ctr"/>
            <a:r>
              <a:rPr lang="en-MY" dirty="0"/>
              <a:t>KEPENTINGAN FATWA</a:t>
            </a:r>
          </a:p>
        </p:txBody>
      </p:sp>
      <p:sp>
        <p:nvSpPr>
          <p:cNvPr id="3" name="Content Placeholder 2">
            <a:extLst>
              <a:ext uri="{FF2B5EF4-FFF2-40B4-BE49-F238E27FC236}">
                <a16:creationId xmlns:a16="http://schemas.microsoft.com/office/drawing/2014/main" id="{0FF408E2-A23A-4E67-BF1B-0760F8A14B82}"/>
              </a:ext>
            </a:extLst>
          </p:cNvPr>
          <p:cNvSpPr>
            <a:spLocks noGrp="1"/>
          </p:cNvSpPr>
          <p:nvPr>
            <p:ph idx="1"/>
          </p:nvPr>
        </p:nvSpPr>
        <p:spPr/>
        <p:txBody>
          <a:bodyPr>
            <a:normAutofit fontScale="77500" lnSpcReduction="20000"/>
          </a:bodyPr>
          <a:lstStyle/>
          <a:p>
            <a:pPr algn="just"/>
            <a:r>
              <a:rPr lang="en-MY" dirty="0"/>
              <a:t>Kepentingan Fatwa</a:t>
            </a:r>
          </a:p>
          <a:p>
            <a:pPr algn="just"/>
            <a:r>
              <a:rPr lang="en-MY" dirty="0"/>
              <a:t>a. 	Orang ramai tidak dapat memahami nas-nas melainkan ada orang yang menjelaskan kepada mereka iaitu ulama.</a:t>
            </a:r>
          </a:p>
          <a:p>
            <a:pPr algn="just"/>
            <a:endParaRPr lang="en-MY" dirty="0"/>
          </a:p>
          <a:p>
            <a:pPr algn="just"/>
            <a:r>
              <a:rPr lang="en-MY" dirty="0"/>
              <a:t>b. 	Nas-nas al-Qur’an dan al-Sunnah tidak tersebar luas di kalangan masyarakat Islam, kerana al-Qur’an itu sendiri di peringkat permulaannya, hanya dihafal dan tulisan-tulisannya tersimpan di rumah Rasulullah ( </a:t>
            </a:r>
            <a:r>
              <a:rPr lang="en-MY" dirty="0" err="1"/>
              <a:t>s.a.w</a:t>
            </a:r>
            <a:r>
              <a:rPr lang="en-MY" dirty="0"/>
              <a:t> ) dan sebilangan para sahabat, sementara sunnah pula tidak disusun seperti yang ada sekarang.</a:t>
            </a:r>
          </a:p>
          <a:p>
            <a:pPr algn="just"/>
            <a:endParaRPr lang="en-MY" dirty="0"/>
          </a:p>
          <a:p>
            <a:pPr algn="just"/>
            <a:r>
              <a:rPr lang="en-MY" dirty="0"/>
              <a:t>Nas-nas al-Qur’an dan al-Sunnah menjelaskan hukum-hukum mengenai perkara-perkara yang telah berlaku dan tidak tentang perkara-perkara andaian. (Abdul Monir Yaacob, Perkembangan Institusi Mufti Di Malaysia, Kertas Kerja Seminar Serantau, Mufti dan Fatwa,  </a:t>
            </a:r>
            <a:r>
              <a:rPr lang="en-MY" dirty="0" err="1"/>
              <a:t>hlm</a:t>
            </a:r>
            <a:r>
              <a:rPr lang="en-MY" dirty="0"/>
              <a:t>. 3.)</a:t>
            </a:r>
          </a:p>
          <a:p>
            <a:pPr algn="just"/>
            <a:endParaRPr lang="en-MY" dirty="0"/>
          </a:p>
          <a:p>
            <a:pPr marL="0" indent="0" algn="just">
              <a:buNone/>
            </a:pPr>
            <a:r>
              <a:rPr lang="en-MY" dirty="0"/>
              <a:t>Mufti pula berperanan sebagai pemberitahu apa-apa yang datang daripada Allah tidak ubah seperti nabi. Mufti juga menyampaikan perintahnya kepada umat. (Ahmad ‘Ali Taha Rayyan, </a:t>
            </a:r>
            <a:r>
              <a:rPr lang="en-MY" dirty="0" err="1"/>
              <a:t>Dawabit</a:t>
            </a:r>
            <a:r>
              <a:rPr lang="en-MY" dirty="0"/>
              <a:t> al-Fatwa, </a:t>
            </a:r>
            <a:r>
              <a:rPr lang="en-MY" dirty="0" err="1"/>
              <a:t>hlm</a:t>
            </a:r>
            <a:r>
              <a:rPr lang="en-MY" dirty="0"/>
              <a:t>. 76-77).</a:t>
            </a:r>
          </a:p>
          <a:p>
            <a:endParaRPr lang="en-MY" dirty="0"/>
          </a:p>
          <a:p>
            <a:endParaRPr lang="en-MY" dirty="0"/>
          </a:p>
        </p:txBody>
      </p:sp>
      <p:sp>
        <p:nvSpPr>
          <p:cNvPr id="4" name="Footer Placeholder 3">
            <a:extLst>
              <a:ext uri="{FF2B5EF4-FFF2-40B4-BE49-F238E27FC236}">
                <a16:creationId xmlns:a16="http://schemas.microsoft.com/office/drawing/2014/main" id="{9F5507D9-0EC6-4D86-8CD6-32018A75D207}"/>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6457994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60B6F9-ED7D-4391-89CE-3C6F8B6AA13E}"/>
              </a:ext>
            </a:extLst>
          </p:cNvPr>
          <p:cNvSpPr>
            <a:spLocks noGrp="1"/>
          </p:cNvSpPr>
          <p:nvPr>
            <p:ph idx="1"/>
          </p:nvPr>
        </p:nvSpPr>
        <p:spPr/>
        <p:txBody>
          <a:bodyPr>
            <a:normAutofit fontScale="70000" lnSpcReduction="20000"/>
          </a:bodyPr>
          <a:lstStyle/>
          <a:p>
            <a:endParaRPr lang="en-MY" dirty="0"/>
          </a:p>
          <a:p>
            <a:pPr algn="just"/>
            <a:r>
              <a:rPr lang="en-MY" dirty="0"/>
              <a:t>ii. </a:t>
            </a:r>
            <a:r>
              <a:rPr lang="en-MY" b="1" dirty="0"/>
              <a:t>Berdasarkan kepada penyelewengan tersebut, Muzakarah Jawatankuasa Fatwa Majlis Kebangsaan Bagi Hal Ehwal Ugama Islam Malaysia telah bersetuju memutuskan bahawa ajaran, pegangan dan fahaman yang dibawa dan dipegang oleh </a:t>
            </a:r>
            <a:r>
              <a:rPr lang="en-MY" b="1" dirty="0" err="1"/>
              <a:t>jamaah</a:t>
            </a:r>
            <a:r>
              <a:rPr lang="en-MY" b="1" dirty="0"/>
              <a:t> Syarikat </a:t>
            </a:r>
            <a:r>
              <a:rPr lang="en-MY" b="1" dirty="0" err="1"/>
              <a:t>Rufaqa</a:t>
            </a:r>
            <a:r>
              <a:rPr lang="en-MY" b="1" dirty="0"/>
              <a:t>’ Corporation </a:t>
            </a:r>
            <a:r>
              <a:rPr lang="en-MY" b="1" dirty="0" err="1"/>
              <a:t>Sdn</a:t>
            </a:r>
            <a:r>
              <a:rPr lang="en-MY" b="1" dirty="0"/>
              <a:t>. Bhd. (SRC) dan rangkaian syarikat gabungannya adalah menyeleweng daripada ajaran Islam.</a:t>
            </a:r>
          </a:p>
          <a:p>
            <a:pPr algn="just"/>
            <a:r>
              <a:rPr lang="en-MY" b="1" dirty="0"/>
              <a:t>iii. Oleh yang demikian, Muzakarah Jawatankuasa Fatwa Majlis Kebangsaan Bagi Hal Ehwal Ugama Islam Malaysia mengambil keputusan bahawa:</a:t>
            </a:r>
          </a:p>
          <a:p>
            <a:pPr algn="just"/>
            <a:r>
              <a:rPr lang="en-MY" b="1" dirty="0"/>
              <a:t>a. Mana-mana orang Islam secara individu atau berkumpulan melalui pertubuhan, persatuan atau syarikat yang menjadi ahli </a:t>
            </a:r>
            <a:r>
              <a:rPr lang="en-MY" b="1" dirty="0" err="1"/>
              <a:t>jamaah</a:t>
            </a:r>
            <a:r>
              <a:rPr lang="en-MY" b="1" dirty="0"/>
              <a:t> atau pengikut Syarikat </a:t>
            </a:r>
            <a:r>
              <a:rPr lang="en-MY" b="1" dirty="0" err="1"/>
              <a:t>Rufaqa</a:t>
            </a:r>
            <a:r>
              <a:rPr lang="en-MY" b="1" dirty="0"/>
              <a:t>’ Corporation </a:t>
            </a:r>
            <a:r>
              <a:rPr lang="en-MY" b="1" dirty="0" err="1"/>
              <a:t>Sdn</a:t>
            </a:r>
            <a:r>
              <a:rPr lang="en-MY" b="1" dirty="0"/>
              <a:t>. Bhd. (SRC) dan rangkaian syarikat gabungannya adalah mengamalkan ajaran, pegangan dan fahaman yang menyeleweng daripada ajaran Islam.</a:t>
            </a:r>
          </a:p>
          <a:p>
            <a:pPr algn="just"/>
            <a:r>
              <a:rPr lang="en-MY" b="1" dirty="0"/>
              <a:t>b. Mana-mana orang Islam secara individu atau berkumpulan melalui pertubuhan, persatuan atau syarikat yang menjadi ahli </a:t>
            </a:r>
            <a:r>
              <a:rPr lang="en-MY" b="1" dirty="0" err="1"/>
              <a:t>jamaah</a:t>
            </a:r>
            <a:r>
              <a:rPr lang="en-MY" b="1" dirty="0"/>
              <a:t> atau pengikut Syarikat </a:t>
            </a:r>
            <a:r>
              <a:rPr lang="en-MY" b="1" dirty="0" err="1"/>
              <a:t>Rufaqa</a:t>
            </a:r>
            <a:r>
              <a:rPr lang="en-MY" b="1" dirty="0"/>
              <a:t>’ Corporation </a:t>
            </a:r>
            <a:r>
              <a:rPr lang="en-MY" b="1" dirty="0" err="1"/>
              <a:t>Sdn</a:t>
            </a:r>
            <a:r>
              <a:rPr lang="en-MY" b="1" dirty="0"/>
              <a:t>. Bhd. (SRC) dan rangkaian syarikat gabungannya dengan berselindung di sebalik apa-apa aktiviti ekonomi, perniagaan, pendidikan, kesenian, perubatan, pembinaan, pertanian, perladangan, telekomunikasi atau apa-apa aktiviti lain yang </a:t>
            </a:r>
            <a:r>
              <a:rPr lang="en-MY" b="1" dirty="0" err="1"/>
              <a:t>berhubungkait</a:t>
            </a:r>
            <a:r>
              <a:rPr lang="en-MY" b="1" dirty="0"/>
              <a:t> dengan SRC dan apa-apa ajaran yang mempunyai unsur-unsur persamaan dengan ajaran, pegangan dan fahaman kumpulan Al-</a:t>
            </a:r>
            <a:r>
              <a:rPr lang="en-MY" b="1" dirty="0" err="1"/>
              <a:t>Arqam</a:t>
            </a:r>
            <a:r>
              <a:rPr lang="en-MY" b="1" dirty="0"/>
              <a:t> adalah mengamalkan ajaran, pegangan dan fahaman yang menyeleweng daripada ajaran Islam.</a:t>
            </a:r>
          </a:p>
          <a:p>
            <a:pPr algn="just"/>
            <a:r>
              <a:rPr lang="en-MY" b="1" dirty="0"/>
              <a:t>c. </a:t>
            </a:r>
            <a:endParaRPr lang="en-MY" dirty="0"/>
          </a:p>
        </p:txBody>
      </p:sp>
      <p:sp>
        <p:nvSpPr>
          <p:cNvPr id="4" name="Footer Placeholder 3">
            <a:extLst>
              <a:ext uri="{FF2B5EF4-FFF2-40B4-BE49-F238E27FC236}">
                <a16:creationId xmlns:a16="http://schemas.microsoft.com/office/drawing/2014/main" id="{40FEB94A-C2D4-4910-A6CC-9D93591D5301}"/>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40459633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0C8D4B-0F3D-4245-A0D3-94D6589AA836}"/>
              </a:ext>
            </a:extLst>
          </p:cNvPr>
          <p:cNvSpPr>
            <a:spLocks noGrp="1"/>
          </p:cNvSpPr>
          <p:nvPr>
            <p:ph idx="1"/>
          </p:nvPr>
        </p:nvSpPr>
        <p:spPr/>
        <p:txBody>
          <a:bodyPr>
            <a:normAutofit fontScale="77500" lnSpcReduction="20000"/>
          </a:bodyPr>
          <a:lstStyle/>
          <a:p>
            <a:pPr algn="just"/>
            <a:r>
              <a:rPr lang="en-MY" dirty="0"/>
              <a:t>Mana-mana orang Islam secara individu atau berkumpulan melalui pertubuhan, persatuan atau syarikat yang cuba menghidupkan kembali ajaran dan fahaman Kumpulan al-</a:t>
            </a:r>
            <a:r>
              <a:rPr lang="en-MY" dirty="0" err="1"/>
              <a:t>Arqam</a:t>
            </a:r>
            <a:r>
              <a:rPr lang="en-MY" dirty="0"/>
              <a:t> </a:t>
            </a:r>
            <a:r>
              <a:rPr lang="en-MY" dirty="0" err="1"/>
              <a:t>samada</a:t>
            </a:r>
            <a:r>
              <a:rPr lang="en-MY" dirty="0"/>
              <a:t> melalui Syarikat </a:t>
            </a:r>
            <a:r>
              <a:rPr lang="en-MY" dirty="0" err="1"/>
              <a:t>Rufaqa</a:t>
            </a:r>
            <a:r>
              <a:rPr lang="en-MY" dirty="0"/>
              <a:t>’ Corporation </a:t>
            </a:r>
            <a:r>
              <a:rPr lang="en-MY" dirty="0" err="1"/>
              <a:t>Sdn</a:t>
            </a:r>
            <a:r>
              <a:rPr lang="en-MY" dirty="0"/>
              <a:t>. Bhd. (SRC), rangkaian syarikat gabungannya atau mana-mana pertubuhan, persatuan atau syarikat yang mempunyai unsur-unsur persamaan dengan ajaran, pegangan dan fahaman Kumpulan Al-</a:t>
            </a:r>
            <a:r>
              <a:rPr lang="en-MY" dirty="0" err="1"/>
              <a:t>Arqam</a:t>
            </a:r>
            <a:r>
              <a:rPr lang="en-MY" dirty="0"/>
              <a:t> adalah mengamalkan ajaran, pegangan dan fahaman yang menyeleweng daripada ajaran Islam.</a:t>
            </a:r>
          </a:p>
          <a:p>
            <a:pPr algn="just"/>
            <a:r>
              <a:rPr lang="en-MY" dirty="0"/>
              <a:t>d. Mana-mana orang Islam secara individu atau berkumpulan melalui pertubuhan, persatuan atau syarikat yang mengamalkan ajaran, pegangan dan fahaman yang disebut di dalam sub perenggan iii( a), (b), (c) adalah mengamalkan ajaran, pegangan dan fahaman yang bertentangan dengan akidah Ahli Sunnah Wal </a:t>
            </a:r>
            <a:r>
              <a:rPr lang="en-MY" dirty="0" err="1"/>
              <a:t>Jamaah</a:t>
            </a:r>
            <a:r>
              <a:rPr lang="en-MY" dirty="0"/>
              <a:t>.</a:t>
            </a:r>
          </a:p>
          <a:p>
            <a:pPr algn="just"/>
            <a:r>
              <a:rPr lang="en-MY" dirty="0"/>
              <a:t>e. Apa-apa variasi, versi, bentuk atau cabang mana-mana ajaran, pegangan atau fahaman kumpulan Al-</a:t>
            </a:r>
            <a:r>
              <a:rPr lang="en-MY" dirty="0" err="1"/>
              <a:t>Arqam</a:t>
            </a:r>
            <a:r>
              <a:rPr lang="en-MY" dirty="0"/>
              <a:t> dan ajaran, pegangan atau fahaman ahli </a:t>
            </a:r>
            <a:r>
              <a:rPr lang="en-MY" dirty="0" err="1"/>
              <a:t>jamaah</a:t>
            </a:r>
            <a:r>
              <a:rPr lang="en-MY" dirty="0"/>
              <a:t> SRC atau apa-apa ajaran, pegangan atau fahaman kumpulan baru yang mempunyai persamaan dengan unsur-unsur ajaran, pegangan dan fahaman Kumpulan Al-</a:t>
            </a:r>
            <a:r>
              <a:rPr lang="en-MY" dirty="0" err="1"/>
              <a:t>Arqam</a:t>
            </a:r>
            <a:r>
              <a:rPr lang="en-MY" dirty="0"/>
              <a:t> dan ahli </a:t>
            </a:r>
            <a:r>
              <a:rPr lang="en-MY" dirty="0" err="1"/>
              <a:t>jamaah</a:t>
            </a:r>
            <a:r>
              <a:rPr lang="en-MY" dirty="0"/>
              <a:t> SRC adalah bertentangan dengan akidah Ahli Sunnah Wal </a:t>
            </a:r>
            <a:r>
              <a:rPr lang="en-MY" dirty="0" err="1"/>
              <a:t>Jamaah</a:t>
            </a:r>
            <a:r>
              <a:rPr lang="en-MY" dirty="0"/>
              <a:t> dan menyeleweng daripada ajaran Islam; atau</a:t>
            </a:r>
          </a:p>
          <a:p>
            <a:pPr algn="just"/>
            <a:r>
              <a:rPr lang="en-MY" dirty="0"/>
              <a:t>f. Apa-apa jua bahan publisiti yang menonjolkan ajaran Kumpulan Al-</a:t>
            </a:r>
            <a:r>
              <a:rPr lang="en-MY" dirty="0" err="1"/>
              <a:t>Arqam</a:t>
            </a:r>
            <a:r>
              <a:rPr lang="en-MY" dirty="0"/>
              <a:t> dan ajaran, pegangan atau fahaman ahli </a:t>
            </a:r>
            <a:r>
              <a:rPr lang="en-MY" dirty="0" err="1"/>
              <a:t>jamaah</a:t>
            </a:r>
            <a:r>
              <a:rPr lang="en-MY" dirty="0"/>
              <a:t> SRC atau apa-apa ajaran, pegangan atau fahaman kumpulan baru yang mempunyai persamaan dengan unsur-unsur ajaran, pegangan dan fahaman Kumpulan Al-</a:t>
            </a:r>
            <a:r>
              <a:rPr lang="en-MY" dirty="0" err="1"/>
              <a:t>Arqam</a:t>
            </a:r>
            <a:r>
              <a:rPr lang="en-MY" dirty="0"/>
              <a:t> dan ahli </a:t>
            </a:r>
            <a:r>
              <a:rPr lang="en-MY" dirty="0" err="1"/>
              <a:t>jamaah</a:t>
            </a:r>
            <a:r>
              <a:rPr lang="en-MY" dirty="0"/>
              <a:t> SRC dalam apa jua bentuk penerbitan dan cetakan adalah diharamkan.</a:t>
            </a:r>
          </a:p>
          <a:p>
            <a:endParaRPr lang="en-MY" dirty="0"/>
          </a:p>
        </p:txBody>
      </p:sp>
      <p:sp>
        <p:nvSpPr>
          <p:cNvPr id="4" name="Footer Placeholder 3">
            <a:extLst>
              <a:ext uri="{FF2B5EF4-FFF2-40B4-BE49-F238E27FC236}">
                <a16:creationId xmlns:a16="http://schemas.microsoft.com/office/drawing/2014/main" id="{C18D9387-3AFD-4299-9B36-36E39AAC1C66}"/>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8464128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B747C-6B04-44E1-BAF3-F1B04A4E2052}"/>
              </a:ext>
            </a:extLst>
          </p:cNvPr>
          <p:cNvSpPr>
            <a:spLocks noGrp="1"/>
          </p:cNvSpPr>
          <p:nvPr>
            <p:ph idx="1"/>
          </p:nvPr>
        </p:nvSpPr>
        <p:spPr/>
        <p:txBody>
          <a:bodyPr>
            <a:normAutofit lnSpcReduction="10000"/>
          </a:bodyPr>
          <a:lstStyle/>
          <a:p>
            <a:pPr algn="just"/>
            <a:r>
              <a:rPr lang="en-MY" dirty="0" err="1"/>
              <a:t>Tariqat</a:t>
            </a:r>
            <a:r>
              <a:rPr lang="en-MY" dirty="0"/>
              <a:t> </a:t>
            </a:r>
            <a:r>
              <a:rPr lang="en-MY" dirty="0" err="1"/>
              <a:t>Naqsyabandiah</a:t>
            </a:r>
            <a:r>
              <a:rPr lang="en-MY" dirty="0"/>
              <a:t> Al-</a:t>
            </a:r>
            <a:r>
              <a:rPr lang="en-MY" dirty="0" err="1"/>
              <a:t>Aliyyah</a:t>
            </a:r>
            <a:r>
              <a:rPr lang="en-MY" dirty="0"/>
              <a:t> Syeikh Nazim Al-Haqqani</a:t>
            </a:r>
          </a:p>
          <a:p>
            <a:pPr algn="just"/>
            <a:endParaRPr lang="en-MY" dirty="0"/>
          </a:p>
          <a:p>
            <a:pPr algn="just"/>
            <a:r>
              <a:rPr lang="en-MY" dirty="0"/>
              <a:t>Muzakarah Jawatankuasa Fatwa Majlis Kebangsaan Bagi Hal Ehwal Ugama Islam Malaysia Kali Ke-48 yang bersidang pada 3 April 2000 telah membincangkan </a:t>
            </a:r>
            <a:r>
              <a:rPr lang="en-MY" dirty="0" err="1"/>
              <a:t>Tariqat</a:t>
            </a:r>
            <a:r>
              <a:rPr lang="en-MY" dirty="0"/>
              <a:t> </a:t>
            </a:r>
            <a:r>
              <a:rPr lang="en-MY" dirty="0" err="1"/>
              <a:t>Naqsyabandiah</a:t>
            </a:r>
            <a:r>
              <a:rPr lang="en-MY" dirty="0"/>
              <a:t> Al-</a:t>
            </a:r>
            <a:r>
              <a:rPr lang="en-MY" dirty="0" err="1"/>
              <a:t>Aliyyah</a:t>
            </a:r>
            <a:r>
              <a:rPr lang="en-MY" dirty="0"/>
              <a:t> Syeikh Nazim Al-Haqqani. Muzakarah telah memutuskan bahawa </a:t>
            </a:r>
            <a:r>
              <a:rPr lang="en-MY" dirty="0" err="1"/>
              <a:t>Tariqat</a:t>
            </a:r>
            <a:r>
              <a:rPr lang="en-MY" dirty="0"/>
              <a:t> </a:t>
            </a:r>
            <a:r>
              <a:rPr lang="en-MY" dirty="0" err="1"/>
              <a:t>Naqsyabandiah</a:t>
            </a:r>
            <a:r>
              <a:rPr lang="en-MY" dirty="0"/>
              <a:t> Al-</a:t>
            </a:r>
            <a:r>
              <a:rPr lang="en-MY" dirty="0" err="1"/>
              <a:t>Aliyyah</a:t>
            </a:r>
            <a:r>
              <a:rPr lang="en-MY" dirty="0"/>
              <a:t> di bawah pimpinan Syeikh Nazim bertentangan dengan fahaman akidah Ahli Sunnah Wal-</a:t>
            </a:r>
            <a:r>
              <a:rPr lang="en-MY" dirty="0" err="1"/>
              <a:t>Jamaah</a:t>
            </a:r>
            <a:r>
              <a:rPr lang="en-MY" dirty="0"/>
              <a:t> dan menyeleweng dari ajaran </a:t>
            </a:r>
            <a:r>
              <a:rPr lang="en-MY" dirty="0" err="1"/>
              <a:t>Islam.Pengamal</a:t>
            </a:r>
            <a:r>
              <a:rPr lang="en-MY" dirty="0"/>
              <a:t> ajaran ini hendaklah segera bertaubat.</a:t>
            </a:r>
          </a:p>
          <a:p>
            <a:pPr algn="just"/>
            <a:r>
              <a:rPr lang="en-MY" dirty="0"/>
              <a:t>Semua negeri dikehendaki </a:t>
            </a:r>
            <a:r>
              <a:rPr lang="en-MY" dirty="0" err="1"/>
              <a:t>memfatwa</a:t>
            </a:r>
            <a:r>
              <a:rPr lang="en-MY" dirty="0"/>
              <a:t> dan mewartakan bahawa </a:t>
            </a:r>
            <a:r>
              <a:rPr lang="en-MY" dirty="0" err="1"/>
              <a:t>tariqat</a:t>
            </a:r>
            <a:r>
              <a:rPr lang="en-MY" dirty="0"/>
              <a:t> </a:t>
            </a:r>
            <a:r>
              <a:rPr lang="en-MY" dirty="0" err="1"/>
              <a:t>Naqsyabandiah</a:t>
            </a:r>
            <a:r>
              <a:rPr lang="en-MY" dirty="0"/>
              <a:t> Al-</a:t>
            </a:r>
            <a:r>
              <a:rPr lang="en-MY" dirty="0" err="1"/>
              <a:t>Aliyyah</a:t>
            </a:r>
            <a:r>
              <a:rPr lang="en-MY" dirty="0"/>
              <a:t> di bawah pimpinan Syeikh Nazim diharamkan dan tidak boleh diamalkan oleh umat Islam kerana ia bercanggah dengan ajaran Islam yang sebenar.</a:t>
            </a:r>
          </a:p>
          <a:p>
            <a:endParaRPr lang="en-MY" dirty="0"/>
          </a:p>
        </p:txBody>
      </p:sp>
      <p:sp>
        <p:nvSpPr>
          <p:cNvPr id="4" name="Footer Placeholder 3">
            <a:extLst>
              <a:ext uri="{FF2B5EF4-FFF2-40B4-BE49-F238E27FC236}">
                <a16:creationId xmlns:a16="http://schemas.microsoft.com/office/drawing/2014/main" id="{0C3B2F42-A4B3-48D8-9EB4-31CAB2D0A3F9}"/>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0150352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BFDEB-2BE9-4530-8C1A-CCF36CBD5E00}"/>
              </a:ext>
            </a:extLst>
          </p:cNvPr>
          <p:cNvSpPr>
            <a:spLocks noGrp="1"/>
          </p:cNvSpPr>
          <p:nvPr>
            <p:ph type="title"/>
          </p:nvPr>
        </p:nvSpPr>
        <p:spPr/>
        <p:txBody>
          <a:bodyPr/>
          <a:lstStyle/>
          <a:p>
            <a:pPr algn="ctr"/>
            <a:r>
              <a:rPr lang="en-MY" dirty="0"/>
              <a:t>FATWA BERKAITAN IBADAH</a:t>
            </a:r>
          </a:p>
        </p:txBody>
      </p:sp>
      <p:sp>
        <p:nvSpPr>
          <p:cNvPr id="3" name="Content Placeholder 2">
            <a:extLst>
              <a:ext uri="{FF2B5EF4-FFF2-40B4-BE49-F238E27FC236}">
                <a16:creationId xmlns:a16="http://schemas.microsoft.com/office/drawing/2014/main" id="{D2F4F347-BA7E-4BB7-ADAC-B8284DF4AECF}"/>
              </a:ext>
            </a:extLst>
          </p:cNvPr>
          <p:cNvSpPr>
            <a:spLocks noGrp="1"/>
          </p:cNvSpPr>
          <p:nvPr>
            <p:ph idx="1"/>
          </p:nvPr>
        </p:nvSpPr>
        <p:spPr/>
        <p:txBody>
          <a:bodyPr>
            <a:normAutofit fontScale="92500" lnSpcReduction="10000"/>
          </a:bodyPr>
          <a:lstStyle/>
          <a:p>
            <a:pPr marL="0" indent="0" algn="just">
              <a:buNone/>
            </a:pPr>
            <a:r>
              <a:rPr lang="en-MY" dirty="0"/>
              <a:t>Kedudukan Kursus Pelatihan Solat Khusyuk</a:t>
            </a:r>
          </a:p>
          <a:p>
            <a:pPr algn="just"/>
            <a:r>
              <a:rPr lang="en-MY" dirty="0"/>
              <a:t>Muzakarah Jawatankuasa Fatwa Majlis Kebangsaan Bagi Hal Ehwal Ugama Islam Malaysia Kali Ke-93 yang bersidang pada 21 Februari 2011 telah membincangkan Kedudukan Kursus Pelatihan Solat Khusyuk. Muzakarah telah memutuskan seperti berikut : </a:t>
            </a:r>
          </a:p>
          <a:p>
            <a:pPr algn="just"/>
            <a:r>
              <a:rPr lang="en-MY" dirty="0"/>
              <a:t>a.	Setelah meneliti keterangan, hujah-hujah dan pandangan yang dikemukakan, Muzakarah berpandangan bahawa khusyuk di dalam sembahyang memang dituntut kepada umat Islam untuk melaksanakannya dan Islam memberi kemudahan yang amat luas untuk melaksanakan ibadah  sembahyang tanpa memberatkan dengan amalan-amalan yang berlebih-lebihan. </a:t>
            </a:r>
          </a:p>
          <a:p>
            <a:pPr algn="just"/>
            <a:r>
              <a:rPr lang="en-MY" dirty="0"/>
              <a:t>b.	Sehubungan itu, Muzakarah bersetuju memutuskan bahawa ajaran, fahaman dan gerak geri perlakuan yang terkandung dalam Kursus Pelatihan Solat Khusyuk ini tidak terdapat di dalam ajaran Islam dan umat Islam ditegah daripada melakukan amalan ibadah yang tidak pernah dianjurkan oleh Islam.</a:t>
            </a:r>
          </a:p>
          <a:p>
            <a:endParaRPr lang="en-MY" dirty="0"/>
          </a:p>
        </p:txBody>
      </p:sp>
      <p:sp>
        <p:nvSpPr>
          <p:cNvPr id="4" name="Footer Placeholder 3">
            <a:extLst>
              <a:ext uri="{FF2B5EF4-FFF2-40B4-BE49-F238E27FC236}">
                <a16:creationId xmlns:a16="http://schemas.microsoft.com/office/drawing/2014/main" id="{27D39C84-E360-44B8-9118-CDABEF03FD8F}"/>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4355570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E78E79-1DF1-4C10-B4AA-9F40FBF415DB}"/>
              </a:ext>
            </a:extLst>
          </p:cNvPr>
          <p:cNvSpPr>
            <a:spLocks noGrp="1"/>
          </p:cNvSpPr>
          <p:nvPr>
            <p:ph idx="1"/>
          </p:nvPr>
        </p:nvSpPr>
        <p:spPr/>
        <p:txBody>
          <a:bodyPr>
            <a:normAutofit fontScale="70000" lnSpcReduction="20000"/>
          </a:bodyPr>
          <a:lstStyle/>
          <a:p>
            <a:pPr marL="0" indent="0" algn="just">
              <a:buNone/>
            </a:pPr>
            <a:r>
              <a:rPr lang="en-MY" dirty="0"/>
              <a:t>Hukum Pelancong Bukan Islam Memasuki Masjid Dan Ruang Solat Utama Di Dalam Masjid</a:t>
            </a:r>
          </a:p>
          <a:p>
            <a:pPr algn="just"/>
            <a:r>
              <a:rPr lang="en-MY" dirty="0"/>
              <a:t>Muzakarah Jawatankuasa Fatwa Majlis Kebangsaan Bagi Hal Ehwal Ugama Islam Malaysia Kali Ke-90 yang bersidang pada 1 Mac 2010 telah membincangkan Hukum Pelancong Bukan Islam Memasuki Masjid Dan Ruang Solat Utama Di Dalam Masjid. Muzakarah telah memutuskan bahawa pelancong bukan Islam diharuskan memasuki masjid dan ruang solat dengan syarat mendapat keizinan pihak pengurusan masjid dan perlakuan serta tingkah laku mereka tidak mencemarkan kesucian masjid dan sentiasa terkawal dan beradab. Walau bagaimanapun, perbuatan berdoa atau bertafakur oleh pelancong bukan Islam mengikut cara agama mereka dalam keadaan yang boleh menimbulkan fitnah adalah dilarang.</a:t>
            </a:r>
          </a:p>
          <a:p>
            <a:pPr algn="just"/>
            <a:r>
              <a:rPr lang="en-MY" dirty="0"/>
              <a:t>Keterangan atau hujahnya ialah: </a:t>
            </a:r>
          </a:p>
          <a:p>
            <a:pPr algn="just"/>
            <a:r>
              <a:rPr lang="en-MY" dirty="0"/>
              <a:t>Dalam hal-hal yang berkaitan ibadah, sensitiviti umat Islam sangat tinggi dan nilai-nilai </a:t>
            </a:r>
            <a:r>
              <a:rPr lang="en-MY" dirty="0" err="1"/>
              <a:t>ta'abbudi</a:t>
            </a:r>
            <a:r>
              <a:rPr lang="en-MY" dirty="0"/>
              <a:t> amat dititikberatkan oleh masyarakat Islam. </a:t>
            </a:r>
          </a:p>
          <a:p>
            <a:pPr algn="just"/>
            <a:r>
              <a:rPr lang="en-MY" dirty="0"/>
              <a:t>a.	Umat Islam dibenarkan melakukan ibadah sembahyang walaupun di dalam gereja kerana </a:t>
            </a:r>
            <a:r>
              <a:rPr lang="en-MY" dirty="0" err="1"/>
              <a:t>Saidina</a:t>
            </a:r>
            <a:r>
              <a:rPr lang="en-MY" dirty="0"/>
              <a:t> Umar al-Khattab pernah melakukannya. Umat Islam perlu bersikap tasamuh dan tidak terlalu rigid dalam membenarkan orang bukan Islam mendekati masjid. </a:t>
            </a:r>
          </a:p>
          <a:p>
            <a:pPr algn="just"/>
            <a:r>
              <a:rPr lang="en-MY" dirty="0"/>
              <a:t>b.	Keindahan Islam boleh ditunjukkan kepada orang bukan Islam melalui lawatan mereka ke masjid-masjid selaras dengan peraturan dan garis panduan yang telah ditetapkan oleh pengurusan masjid. </a:t>
            </a:r>
          </a:p>
          <a:p>
            <a:pPr algn="just"/>
            <a:r>
              <a:rPr lang="en-MY" dirty="0"/>
              <a:t>c.	Sikap membenarkan orang bukan Islam memasuki masjid tidak boleh disamakan dengan sikap tidak membenarkan penggunaan kalimah Allah oleh Kristian kerana konsepnya adalah berbeza.</a:t>
            </a:r>
          </a:p>
          <a:p>
            <a:endParaRPr lang="en-MY" dirty="0"/>
          </a:p>
          <a:p>
            <a:endParaRPr lang="en-MY" dirty="0"/>
          </a:p>
        </p:txBody>
      </p:sp>
      <p:sp>
        <p:nvSpPr>
          <p:cNvPr id="4" name="Footer Placeholder 3">
            <a:extLst>
              <a:ext uri="{FF2B5EF4-FFF2-40B4-BE49-F238E27FC236}">
                <a16:creationId xmlns:a16="http://schemas.microsoft.com/office/drawing/2014/main" id="{45EF4494-1D31-4FF0-B464-5E9E6A1D1FCF}"/>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42310217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387657-CC47-40D5-8CD4-0ED2D6A10E28}"/>
              </a:ext>
            </a:extLst>
          </p:cNvPr>
          <p:cNvSpPr>
            <a:spLocks noGrp="1"/>
          </p:cNvSpPr>
          <p:nvPr>
            <p:ph idx="1"/>
          </p:nvPr>
        </p:nvSpPr>
        <p:spPr/>
        <p:txBody>
          <a:bodyPr>
            <a:normAutofit fontScale="62500" lnSpcReduction="20000"/>
          </a:bodyPr>
          <a:lstStyle/>
          <a:p>
            <a:pPr marL="0" indent="0">
              <a:buNone/>
            </a:pPr>
            <a:r>
              <a:rPr lang="en-MY" dirty="0"/>
              <a:t>Hukum Memakai Mask (Penutup Mulut Dan Hidung) Bagi Jemaah Haji Dalam Ihram</a:t>
            </a:r>
          </a:p>
          <a:p>
            <a:pPr algn="just"/>
            <a:r>
              <a:rPr lang="en-MY" dirty="0"/>
              <a:t>Muzakarah Jawatankuasa Fatwa Majlis Kebangsaan Bagi Hal Ehwal Ugama Islam Malaysia Kali Ke-89 yang bersidang pada 14 - 16 Disember 2009 telah membincangkan Hukum Memakai Mask (Penutup Mulut Dan Hidung) Bagi Jemaah Haji Dalam Ihram. Muzakarah berpandangan bahawa mencegah penularan wabak yang boleh membahayakan nyawa dan kesihatan semasa menunaikan ibadah haji atau umrah amat dituntut oleh Islam. Oleh itu, dalam keadaan di mana sesuatu penyakit itu telah menjadi wabak, Islam memberi pengecualian dan kelonggaran kepada para jemaah untuk menutup sebahagian muka walaupun ia merupakan perkara yang dilarang semasa menunaikan ibadah haji atau umrah.</a:t>
            </a:r>
          </a:p>
          <a:p>
            <a:pPr algn="just"/>
            <a:r>
              <a:rPr lang="en-MY" dirty="0"/>
              <a:t>Oleh yang demikian, Muzakarah memutuskan bahawa jemaah haji dan umrah ketika di dalam ihram diharuskan menutup sebahagian muka dengan memakai mask (penutup mulut dan hidung) serta tidak perlu membayar dam.</a:t>
            </a:r>
          </a:p>
          <a:p>
            <a:pPr algn="just"/>
            <a:r>
              <a:rPr lang="en-MY" dirty="0"/>
              <a:t>Keterangan atau hujahnya  adalah sebagaimana berikut: </a:t>
            </a:r>
          </a:p>
          <a:p>
            <a:pPr algn="just"/>
            <a:r>
              <a:rPr lang="en-MY" dirty="0"/>
              <a:t>a.	Menjaga kesihatan badan lebih-lebih lagi ketika mengerjakan ibadah haji dan umrah di Makkah adalah sangat-sangat dititikberatkan oleh Islam. Oleh itu setiap jemaah haji perlu mengikut langkah-langkah pencegahan terutama penggunaan mask bagi menjaga kesihatan diri mereka daripada dijangkiti penyakit berbahaya. </a:t>
            </a:r>
          </a:p>
          <a:p>
            <a:pPr algn="just"/>
            <a:r>
              <a:rPr lang="en-MY" dirty="0"/>
              <a:t>b.	Penularan wabak ini tidak dapat tidak perlu ada usaha untuk mencegah supaya diri terus terpelihara dan sihat serta dapat menjalankan ibadah haji dengan sempurna. Di dalam kaedah </a:t>
            </a:r>
            <a:r>
              <a:rPr lang="en-MY" dirty="0" err="1"/>
              <a:t>fiqhiyyah</a:t>
            </a:r>
            <a:r>
              <a:rPr lang="en-MY" dirty="0"/>
              <a:t>:</a:t>
            </a:r>
          </a:p>
          <a:p>
            <a:pPr algn="just" rtl="1"/>
            <a:r>
              <a:rPr lang="en-MY" dirty="0"/>
              <a:t>" </a:t>
            </a:r>
            <a:r>
              <a:rPr lang="ar-SA" dirty="0"/>
              <a:t>الحاجة تنـزل منـزلة الضرورة "</a:t>
            </a:r>
          </a:p>
          <a:p>
            <a:pPr algn="just"/>
            <a:r>
              <a:rPr lang="en-MY" dirty="0"/>
              <a:t>Maksudnya: Hajat menepati darurat. </a:t>
            </a:r>
          </a:p>
          <a:p>
            <a:endParaRPr lang="en-MY" dirty="0"/>
          </a:p>
        </p:txBody>
      </p:sp>
      <p:sp>
        <p:nvSpPr>
          <p:cNvPr id="4" name="Footer Placeholder 3">
            <a:extLst>
              <a:ext uri="{FF2B5EF4-FFF2-40B4-BE49-F238E27FC236}">
                <a16:creationId xmlns:a16="http://schemas.microsoft.com/office/drawing/2014/main" id="{2B693180-ED2F-4B8C-812D-1F671526A119}"/>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4456299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059578-C72E-456B-B2D4-7285D2CCEE9A}"/>
              </a:ext>
            </a:extLst>
          </p:cNvPr>
          <p:cNvSpPr>
            <a:spLocks noGrp="1"/>
          </p:cNvSpPr>
          <p:nvPr>
            <p:ph idx="1"/>
          </p:nvPr>
        </p:nvSpPr>
        <p:spPr/>
        <p:txBody>
          <a:bodyPr>
            <a:normAutofit lnSpcReduction="10000"/>
          </a:bodyPr>
          <a:lstStyle/>
          <a:p>
            <a:pPr marL="0" indent="0">
              <a:spcBef>
                <a:spcPts val="0"/>
              </a:spcBef>
              <a:buNone/>
            </a:pPr>
            <a:r>
              <a:rPr lang="en-MY" dirty="0"/>
              <a:t>Hukum Pelaksanaan Ibadah Bagi Pesakit Yang Menggunakan Beg </a:t>
            </a:r>
            <a:r>
              <a:rPr lang="en-MY" dirty="0" err="1"/>
              <a:t>Kolostomi</a:t>
            </a:r>
            <a:endParaRPr lang="en-MY" dirty="0"/>
          </a:p>
          <a:p>
            <a:pPr marL="0" indent="0">
              <a:spcBef>
                <a:spcPts val="0"/>
              </a:spcBef>
              <a:buNone/>
            </a:pPr>
            <a:endParaRPr lang="en-MY" dirty="0"/>
          </a:p>
          <a:p>
            <a:pPr algn="just">
              <a:spcBef>
                <a:spcPts val="0"/>
              </a:spcBef>
            </a:pPr>
            <a:r>
              <a:rPr lang="en-MY" dirty="0"/>
              <a:t>Muzakarah Jawatankuasa Fatwa Majlis Kebangsaan Bagi Hal Ehwal Ugama Islam Malaysia Kali Ke-79 yang bersidang pada 6 - 8 September 2007 telah membincangkan Hukum Pelaksanaan Ibadah Bagi Pesakit Yang Menggunakan Beg </a:t>
            </a:r>
            <a:r>
              <a:rPr lang="en-MY" dirty="0" err="1"/>
              <a:t>Kolostomi</a:t>
            </a:r>
            <a:r>
              <a:rPr lang="en-MY" dirty="0"/>
              <a:t>. Muzakarah telah memutuskan bahawa:</a:t>
            </a:r>
          </a:p>
          <a:p>
            <a:pPr algn="just">
              <a:spcBef>
                <a:spcPts val="0"/>
              </a:spcBef>
            </a:pPr>
            <a:endParaRPr lang="en-MY" dirty="0"/>
          </a:p>
          <a:p>
            <a:pPr algn="just">
              <a:spcBef>
                <a:spcPts val="0"/>
              </a:spcBef>
            </a:pPr>
            <a:r>
              <a:rPr lang="en-MY" dirty="0"/>
              <a:t>a.	Pesakit yang menggunakan beg </a:t>
            </a:r>
            <a:r>
              <a:rPr lang="en-MY" dirty="0" err="1"/>
              <a:t>kolostami</a:t>
            </a:r>
            <a:r>
              <a:rPr lang="en-MY" dirty="0"/>
              <a:t> dikategorikan sebagai mereka yang mengalami masalah </a:t>
            </a:r>
            <a:r>
              <a:rPr lang="en-MY" dirty="0" err="1"/>
              <a:t>dharurat</a:t>
            </a:r>
            <a:r>
              <a:rPr lang="en-MY" dirty="0"/>
              <a:t> dan tidak dianggap sebagai menanggung najis. Oleh itu, mereka tidak perlu </a:t>
            </a:r>
            <a:r>
              <a:rPr lang="en-MY" dirty="0" err="1"/>
              <a:t>mengosong</a:t>
            </a:r>
            <a:r>
              <a:rPr lang="en-MY" dirty="0"/>
              <a:t> atau membersihkan beg </a:t>
            </a:r>
            <a:r>
              <a:rPr lang="en-MY" dirty="0" err="1"/>
              <a:t>kolostami</a:t>
            </a:r>
            <a:r>
              <a:rPr lang="en-MY" dirty="0"/>
              <a:t> setiap kali </a:t>
            </a:r>
            <a:r>
              <a:rPr lang="en-MY" dirty="0" err="1"/>
              <a:t>berwudhu</a:t>
            </a:r>
            <a:r>
              <a:rPr lang="en-MY" dirty="0"/>
              <a:t>' atau menunaikan solat. </a:t>
            </a:r>
          </a:p>
          <a:p>
            <a:pPr algn="just">
              <a:spcBef>
                <a:spcPts val="0"/>
              </a:spcBef>
            </a:pPr>
            <a:endParaRPr lang="en-MY" dirty="0"/>
          </a:p>
          <a:p>
            <a:pPr algn="just">
              <a:spcBef>
                <a:spcPts val="0"/>
              </a:spcBef>
            </a:pPr>
            <a:r>
              <a:rPr lang="en-MY" dirty="0"/>
              <a:t>b.	Wudhu' yang diambil oleh pesakit harus digunakan untuk melaksanakan semua ibadah termasuk menunaikan solat </a:t>
            </a:r>
            <a:r>
              <a:rPr lang="en-MY" dirty="0" err="1"/>
              <a:t>fardhu</a:t>
            </a:r>
            <a:r>
              <a:rPr lang="en-MY" dirty="0"/>
              <a:t> sehingga wudhu' tersebut terbatal.</a:t>
            </a:r>
          </a:p>
          <a:p>
            <a:endParaRPr lang="en-MY" dirty="0"/>
          </a:p>
          <a:p>
            <a:endParaRPr lang="en-MY" dirty="0"/>
          </a:p>
        </p:txBody>
      </p:sp>
      <p:sp>
        <p:nvSpPr>
          <p:cNvPr id="4" name="Footer Placeholder 3">
            <a:extLst>
              <a:ext uri="{FF2B5EF4-FFF2-40B4-BE49-F238E27FC236}">
                <a16:creationId xmlns:a16="http://schemas.microsoft.com/office/drawing/2014/main" id="{7208D569-F767-4D6D-A549-2FE649A891AD}"/>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2250774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64391-95C5-4A0D-9666-CB9DB7E976A4}"/>
              </a:ext>
            </a:extLst>
          </p:cNvPr>
          <p:cNvSpPr>
            <a:spLocks noGrp="1"/>
          </p:cNvSpPr>
          <p:nvPr>
            <p:ph type="title"/>
          </p:nvPr>
        </p:nvSpPr>
        <p:spPr/>
        <p:txBody>
          <a:bodyPr/>
          <a:lstStyle/>
          <a:p>
            <a:pPr algn="ctr"/>
            <a:r>
              <a:rPr lang="en-MY" dirty="0"/>
              <a:t>FATWA BERKAITAN MUAMALAH</a:t>
            </a:r>
          </a:p>
        </p:txBody>
      </p:sp>
      <p:sp>
        <p:nvSpPr>
          <p:cNvPr id="3" name="Content Placeholder 2">
            <a:extLst>
              <a:ext uri="{FF2B5EF4-FFF2-40B4-BE49-F238E27FC236}">
                <a16:creationId xmlns:a16="http://schemas.microsoft.com/office/drawing/2014/main" id="{0BDB5DF4-00A3-4A74-99BB-0B0213BAC685}"/>
              </a:ext>
            </a:extLst>
          </p:cNvPr>
          <p:cNvSpPr>
            <a:spLocks noGrp="1"/>
          </p:cNvSpPr>
          <p:nvPr>
            <p:ph idx="1"/>
          </p:nvPr>
        </p:nvSpPr>
        <p:spPr/>
        <p:txBody>
          <a:bodyPr>
            <a:normAutofit fontScale="92500" lnSpcReduction="20000"/>
          </a:bodyPr>
          <a:lstStyle/>
          <a:p>
            <a:pPr marL="0" indent="0" algn="just">
              <a:buNone/>
            </a:pPr>
            <a:r>
              <a:rPr lang="en-MY" dirty="0"/>
              <a:t>Status Terkini Pematuhan Syariah Skim Sijil Simpanan Premium Bank Simpanan Nasional (BSN)</a:t>
            </a:r>
          </a:p>
          <a:p>
            <a:pPr algn="just"/>
            <a:r>
              <a:rPr lang="en-MY" dirty="0"/>
              <a:t>Muzakarah Jawatankuasa Fatwa Majlis Kebangsaan Bagi Hal Ehwal Ugama Islam Malaysia Kali Ke-98 yang bersidang pada 13-15 Februari 2012 telah membincangkan Status Terkini Pematuhan Syariah Skim Sijil Simpanan Premium Bank Simpanan Nasional (BSN). Muzakarah telah membuat keputusan seperti berikut:</a:t>
            </a:r>
          </a:p>
          <a:p>
            <a:pPr algn="just"/>
            <a:r>
              <a:rPr lang="en-MY" dirty="0"/>
              <a:t>Setelah mendengar taklimat dan penjelasan daripada Bank Simpanan Nasional (BSN), Muzakarah mendapati dan </a:t>
            </a:r>
            <a:r>
              <a:rPr lang="en-MY" dirty="0" err="1"/>
              <a:t>berpuashati</a:t>
            </a:r>
            <a:r>
              <a:rPr lang="en-MY" dirty="0"/>
              <a:t> bahawa pelaksanaan skim Sijil Simpanan Premium (SSP) oleh BSN telah </a:t>
            </a:r>
            <a:r>
              <a:rPr lang="en-MY" dirty="0" err="1"/>
              <a:t>dikemaskini</a:t>
            </a:r>
            <a:r>
              <a:rPr lang="en-MY" dirty="0"/>
              <a:t> dengan menggunakan akad </a:t>
            </a:r>
            <a:r>
              <a:rPr lang="en-MY" dirty="0" err="1"/>
              <a:t>Mudharabah</a:t>
            </a:r>
            <a:r>
              <a:rPr lang="en-MY" dirty="0"/>
              <a:t> (perkongsian untung) dan dana SSP dilaburkan dalam instrumen dan aset yang mematuhi Syariah serta hadiah-hadiah yang disumbangkan adalah menggunakan dana dari sumber Skim Perbankan Islam (SPI) BSN. </a:t>
            </a:r>
          </a:p>
          <a:p>
            <a:pPr algn="just"/>
            <a:r>
              <a:rPr lang="en-MY" dirty="0"/>
              <a:t>Sehubungan itu, Muzakarah bersetuju memutuskan bahawa skim Sijil Simpanan Premium yang telah diperbaharui pelaksanaannya oleh BSN adalah produk yang sepenuhnya mematuhi Syariah dan diharuskan oleh syarak.</a:t>
            </a:r>
          </a:p>
          <a:p>
            <a:endParaRPr lang="en-MY" dirty="0"/>
          </a:p>
        </p:txBody>
      </p:sp>
      <p:sp>
        <p:nvSpPr>
          <p:cNvPr id="4" name="Footer Placeholder 3">
            <a:extLst>
              <a:ext uri="{FF2B5EF4-FFF2-40B4-BE49-F238E27FC236}">
                <a16:creationId xmlns:a16="http://schemas.microsoft.com/office/drawing/2014/main" id="{3E877AF6-8FCC-4476-8549-C683E8CDF6E0}"/>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0881077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8B2331-10CB-4FAE-B85B-F6899F658AE8}"/>
              </a:ext>
            </a:extLst>
          </p:cNvPr>
          <p:cNvSpPr>
            <a:spLocks noGrp="1"/>
          </p:cNvSpPr>
          <p:nvPr>
            <p:ph idx="1"/>
          </p:nvPr>
        </p:nvSpPr>
        <p:spPr/>
        <p:txBody>
          <a:bodyPr>
            <a:normAutofit fontScale="92500" lnSpcReduction="20000"/>
          </a:bodyPr>
          <a:lstStyle/>
          <a:p>
            <a:pPr algn="just"/>
            <a:r>
              <a:rPr lang="en-MY" dirty="0"/>
              <a:t>Hukum </a:t>
            </a:r>
            <a:r>
              <a:rPr lang="en-MY" dirty="0" err="1"/>
              <a:t>Pemerdagangan</a:t>
            </a:r>
            <a:r>
              <a:rPr lang="en-MY" dirty="0"/>
              <a:t> Manusia</a:t>
            </a:r>
          </a:p>
          <a:p>
            <a:pPr algn="just"/>
            <a:r>
              <a:rPr lang="en-MY" dirty="0"/>
              <a:t>Muzakarah Jawatankuasa Fatwa Majlis Kebangsaan Bagi Hal Ehwal Ugama Islam Malaysia Kali Ke-95 yang bersidang pada 16-18 Jun 2011 telah membincangkan mengenai Hukum </a:t>
            </a:r>
            <a:r>
              <a:rPr lang="en-MY" dirty="0" err="1"/>
              <a:t>Pemerdagangan</a:t>
            </a:r>
            <a:r>
              <a:rPr lang="en-MY" dirty="0"/>
              <a:t> Manusia. Muzakarah telah membuat keputusan seperti berikut: </a:t>
            </a:r>
          </a:p>
          <a:p>
            <a:pPr algn="just"/>
            <a:r>
              <a:rPr lang="en-MY" dirty="0"/>
              <a:t>a.	Setelah meneliti keterangan, hujah-hujah dan pandangan yang dikemukakan, Muzakarah berpandangan bahawa manusia merupakan makhluk yang amat dimuliakan oleh Allah s.w.t dan tidak diciptakan untuk menjadi hamba kepada manusia yang lain. </a:t>
            </a:r>
          </a:p>
          <a:p>
            <a:pPr algn="just"/>
            <a:r>
              <a:rPr lang="en-MY" dirty="0"/>
              <a:t>b.	Oleh yang demikian, </a:t>
            </a:r>
            <a:r>
              <a:rPr lang="en-MY" dirty="0" err="1"/>
              <a:t>pemerdagangan</a:t>
            </a:r>
            <a:r>
              <a:rPr lang="en-MY" dirty="0"/>
              <a:t> manusia yang melibatkan berbagai eksploitasi seperti pelacuran, perhambaan dan sebagainya adalah bercanggah dengan kemuliaan dan konsep khalifah yang disyariatkan oleh Allah s.w.t.</a:t>
            </a:r>
          </a:p>
          <a:p>
            <a:pPr algn="just"/>
            <a:r>
              <a:rPr lang="en-MY" dirty="0"/>
              <a:t>c.	Sehubungan itu, Muzakarah bersetuju memutuskan bahawa hukum </a:t>
            </a:r>
            <a:r>
              <a:rPr lang="en-MY" dirty="0" err="1"/>
              <a:t>memperdagang</a:t>
            </a:r>
            <a:r>
              <a:rPr lang="en-MY" dirty="0"/>
              <a:t> dan mengeksploitasikan manusia dalam pelbagai bentuk yang menyalahi hukum syarak adalah diharamkan oleh Islam</a:t>
            </a:r>
          </a:p>
          <a:p>
            <a:endParaRPr lang="en-MY" dirty="0"/>
          </a:p>
          <a:p>
            <a:endParaRPr lang="en-MY" dirty="0"/>
          </a:p>
        </p:txBody>
      </p:sp>
      <p:sp>
        <p:nvSpPr>
          <p:cNvPr id="4" name="Footer Placeholder 3">
            <a:extLst>
              <a:ext uri="{FF2B5EF4-FFF2-40B4-BE49-F238E27FC236}">
                <a16:creationId xmlns:a16="http://schemas.microsoft.com/office/drawing/2014/main" id="{0FA16E18-B040-48FB-80E8-326CA257EF22}"/>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1919816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F07995-7DEA-4028-A7D4-3B1F5A75CD87}"/>
              </a:ext>
            </a:extLst>
          </p:cNvPr>
          <p:cNvSpPr>
            <a:spLocks noGrp="1"/>
          </p:cNvSpPr>
          <p:nvPr>
            <p:ph idx="1"/>
          </p:nvPr>
        </p:nvSpPr>
        <p:spPr/>
        <p:txBody>
          <a:bodyPr>
            <a:normAutofit fontScale="62500" lnSpcReduction="20000"/>
          </a:bodyPr>
          <a:lstStyle/>
          <a:p>
            <a:pPr algn="just"/>
            <a:r>
              <a:rPr lang="en-MY" dirty="0"/>
              <a:t>Status Pampasan Polisi Insurans Konvensional Selepas Kematian Pembeli Polisi</a:t>
            </a:r>
          </a:p>
          <a:p>
            <a:pPr algn="just"/>
            <a:r>
              <a:rPr lang="en-MY" dirty="0"/>
              <a:t>Muzakarah Jawatankuasa Fatwa Majlis Kebangsaan Bagi Hal Ehwal Ugama Islam Malaysia Kali Ke-94 yang bersidang pada 20 -22 April 2011 telah membincangkan Status Pampasan Polisi Insurans Konvensional Selepas Kematian Pembeli Polisi. Muzakarah telah memutuskan seperti berikut:</a:t>
            </a:r>
          </a:p>
          <a:p>
            <a:pPr algn="just"/>
            <a:r>
              <a:rPr lang="en-MY" dirty="0"/>
              <a:t> a.	Setelah meneliti keterangan, hujah-hujah dan pandangan yang dikemukakan, Muzakarah berpandangan bahawa insurans konvensional adalah suatu muamalah yang tidak patuh syariah kerana mempunyai elemen-elemen yang bercanggah dengan prinsip teras Islam. </a:t>
            </a:r>
          </a:p>
          <a:p>
            <a:pPr algn="just"/>
            <a:r>
              <a:rPr lang="en-MY" dirty="0"/>
              <a:t>b.	Sehubungan itu, Muzakarah bersetuju memutuskan bahawa pampasan polisi insurans konvensional yang diterima oleh ahli waris adalah dikira sebagai harta tidak patuh syariah. </a:t>
            </a:r>
          </a:p>
          <a:p>
            <a:pPr algn="just"/>
            <a:r>
              <a:rPr lang="en-MY" dirty="0"/>
              <a:t>c.	Dalam hal ini, jumlah bayaran pokok pembeli polisi ketika hayat sahaja dikategorikan sebagai harta peninggalan si mati yang perlu diagihkan secara sistem faraid. Manakala baki pampasan polisi insurans konvensional tersebut tidak boleh diwarisi oleh ahli waris secara sistem faraid serta wajib dilupuskan dengan diserahkan sama ada kepada pihak Baitulmal Majlis Agama Islam Negeri-Negeri atau didermakan untuk tujuan kebajikan termasuklah kepada golongan fakir dan miskin. </a:t>
            </a:r>
          </a:p>
          <a:p>
            <a:pPr algn="just"/>
            <a:r>
              <a:rPr lang="en-MY" dirty="0"/>
              <a:t>d.	Jika terdapat ahli waris pembeli polisi, contohnya isteri atau anak-anak pembeli polisi dikategorikan </a:t>
            </a:r>
            <a:r>
              <a:rPr lang="en-MY" dirty="0" err="1"/>
              <a:t>sebagaigolongan</a:t>
            </a:r>
            <a:r>
              <a:rPr lang="en-MY" dirty="0"/>
              <a:t> fakir dan miskin, maka hukumnya adalah harus bagi ahli waris tersebut untuk mengambil wang pampasan polisi insurans konvensional tersebut dengan jumlah sekadar keperluan sebagai fakir dan miskin setelah disahkan oleh pihak berkuasa atau Jawatankuasa Kariah kawasan berkenaan. Baki wang pampasan polisi tersebut perlulah dilupuskan mengikut cara yang telah dinyatakan dalam perkara (iii) di atas.</a:t>
            </a:r>
          </a:p>
          <a:p>
            <a:endParaRPr lang="en-MY" dirty="0"/>
          </a:p>
        </p:txBody>
      </p:sp>
      <p:sp>
        <p:nvSpPr>
          <p:cNvPr id="4" name="Footer Placeholder 3">
            <a:extLst>
              <a:ext uri="{FF2B5EF4-FFF2-40B4-BE49-F238E27FC236}">
                <a16:creationId xmlns:a16="http://schemas.microsoft.com/office/drawing/2014/main" id="{C241933D-A7D3-49C3-B1E6-0C1F3A88DF2B}"/>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184237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E441-C549-44AC-988E-6A1EB72FC472}"/>
              </a:ext>
            </a:extLst>
          </p:cNvPr>
          <p:cNvSpPr>
            <a:spLocks noGrp="1"/>
          </p:cNvSpPr>
          <p:nvPr>
            <p:ph type="title"/>
          </p:nvPr>
        </p:nvSpPr>
        <p:spPr/>
        <p:txBody>
          <a:bodyPr/>
          <a:lstStyle/>
          <a:p>
            <a:pPr algn="ctr"/>
            <a:r>
              <a:rPr lang="en-MY" dirty="0"/>
              <a:t>HUKUM MENGELUARKAN FATWA</a:t>
            </a:r>
          </a:p>
        </p:txBody>
      </p:sp>
      <p:sp>
        <p:nvSpPr>
          <p:cNvPr id="3" name="Content Placeholder 2">
            <a:extLst>
              <a:ext uri="{FF2B5EF4-FFF2-40B4-BE49-F238E27FC236}">
                <a16:creationId xmlns:a16="http://schemas.microsoft.com/office/drawing/2014/main" id="{AB7595B5-C279-4B01-8A26-DAD9D994EFC2}"/>
              </a:ext>
            </a:extLst>
          </p:cNvPr>
          <p:cNvSpPr>
            <a:spLocks noGrp="1"/>
          </p:cNvSpPr>
          <p:nvPr>
            <p:ph idx="1"/>
          </p:nvPr>
        </p:nvSpPr>
        <p:spPr/>
        <p:txBody>
          <a:bodyPr/>
          <a:lstStyle/>
          <a:p>
            <a:pPr algn="just"/>
            <a:r>
              <a:rPr lang="en-MY" dirty="0"/>
              <a:t>Hukum fatwa adalah fardu kifayah, apabila didapati lebih daripada seorang yang alim yang layak mengeluarkan fatwa. Apabila salah seorang daripada mereka melaksanakan tugas mengeluarkan fatwa, gugurlah dosa daripada yang lain. Jika tidak ada seorang pun yang sanggup melaksanakan tugas ini. Ke semuanya adalah berdosa. </a:t>
            </a:r>
          </a:p>
          <a:p>
            <a:pPr algn="just"/>
            <a:endParaRPr lang="en-MY" dirty="0"/>
          </a:p>
          <a:p>
            <a:pPr algn="just"/>
            <a:r>
              <a:rPr lang="en-MY" dirty="0"/>
              <a:t>Fatwa menjadi fardu ain, jika tidak didapati dalam sesebuah negara seorang pun yang layak untuk memikul tanggungjawab mengeluarkannya. Walau bagaimanapun fatwa adalah haram ke atas orang yang tidak mempunyai kelayakan dan tidak menguasai alat-alatnya dengan sempurna. (Ibid, </a:t>
            </a:r>
            <a:r>
              <a:rPr lang="en-MY" dirty="0" err="1"/>
              <a:t>hlm</a:t>
            </a:r>
            <a:r>
              <a:rPr lang="en-MY" dirty="0"/>
              <a:t>. 77-78)</a:t>
            </a:r>
          </a:p>
        </p:txBody>
      </p:sp>
      <p:sp>
        <p:nvSpPr>
          <p:cNvPr id="4" name="Footer Placeholder 3">
            <a:extLst>
              <a:ext uri="{FF2B5EF4-FFF2-40B4-BE49-F238E27FC236}">
                <a16:creationId xmlns:a16="http://schemas.microsoft.com/office/drawing/2014/main" id="{1480AEF0-832D-4477-919E-5A2C63E92B58}"/>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8133366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6AEDC-0BD1-43B2-B4CC-9A5102A604CC}"/>
              </a:ext>
            </a:extLst>
          </p:cNvPr>
          <p:cNvSpPr>
            <a:spLocks noGrp="1"/>
          </p:cNvSpPr>
          <p:nvPr>
            <p:ph type="title"/>
          </p:nvPr>
        </p:nvSpPr>
        <p:spPr/>
        <p:txBody>
          <a:bodyPr/>
          <a:lstStyle/>
          <a:p>
            <a:pPr algn="ctr"/>
            <a:r>
              <a:rPr lang="en-MY" dirty="0"/>
              <a:t>FATWA BERKAITAN DENGAN KEMASYARAKATAN</a:t>
            </a:r>
          </a:p>
        </p:txBody>
      </p:sp>
      <p:sp>
        <p:nvSpPr>
          <p:cNvPr id="3" name="Content Placeholder 2">
            <a:extLst>
              <a:ext uri="{FF2B5EF4-FFF2-40B4-BE49-F238E27FC236}">
                <a16:creationId xmlns:a16="http://schemas.microsoft.com/office/drawing/2014/main" id="{C2C3883E-96C3-4BFA-9099-F8ACB0D7FCA1}"/>
              </a:ext>
            </a:extLst>
          </p:cNvPr>
          <p:cNvSpPr>
            <a:spLocks noGrp="1"/>
          </p:cNvSpPr>
          <p:nvPr>
            <p:ph idx="1"/>
          </p:nvPr>
        </p:nvSpPr>
        <p:spPr/>
        <p:txBody>
          <a:bodyPr>
            <a:normAutofit fontScale="85000" lnSpcReduction="10000"/>
          </a:bodyPr>
          <a:lstStyle/>
          <a:p>
            <a:pPr algn="just"/>
            <a:r>
              <a:rPr lang="en-MY" dirty="0"/>
              <a:t>Hukum Penggunaan Dakwat Kekal (Indelible Ink) Dalam Proses Pengundian Oleh Suruhanjaya Pilihan Raya Malaysia (SPR)</a:t>
            </a:r>
          </a:p>
          <a:p>
            <a:pPr algn="just"/>
            <a:r>
              <a:rPr lang="en-MY" dirty="0"/>
              <a:t>Muzakarah Khas Jawatankuasa Fatwa Majlis Kebangsaan Bagi Hal Ehwal Ugama Islam Malaysia yang bersidang pada 17 Julai 2013 telah membincangkan Hukum Penggunaan Dakwat Kekal (Indelible Ink) Dalam Proses Pengundian Oleh Suruhanjaya Pilihan Raya Malaysia (SPR). Muzakarah telah membuat keputusan seperti berikut: </a:t>
            </a:r>
          </a:p>
          <a:p>
            <a:pPr algn="just"/>
            <a:r>
              <a:rPr lang="en-MY" dirty="0"/>
              <a:t>a.	Berdasarkan pembentangan laporan analisis kimia, taklimat dan penjelasan daripada Jabatan Kimia Malaysia serta penjelasan daripada Suruhanjaya Pilihanraya Malaysia (SPR), adalah didapati Dakwat Kekal (Indelible Ink) yang akan digunakan oleh SPR tidak mengandungi bahan-bahan najis yang diharamkan oleh syarak, tidak memberikan kesan </a:t>
            </a:r>
            <a:r>
              <a:rPr lang="en-MY" dirty="0" err="1"/>
              <a:t>mudharat</a:t>
            </a:r>
            <a:r>
              <a:rPr lang="en-MY" dirty="0"/>
              <a:t> dan tidak menghalang air untuk sampai ke kulit (telap air) apabila digunakan. </a:t>
            </a:r>
          </a:p>
          <a:p>
            <a:pPr algn="just"/>
            <a:r>
              <a:rPr lang="en-MY" dirty="0"/>
              <a:t>b.	Sehubungan itu, Muzakarah bersetuju memutuskan bahawa dari aspek syarak penggunaan Dakwat Kekal (Indelible Ink) tersebut adalah harus dan dibenarkan kerana ia tidak akan menimbulkan masalah kepada ibadah umat Islam. Keputusan ini hanya tertakluk kepada bahan yang telah dikemukakan oleh SPR dan diuji oleh Jabatan Kimia Malaysia  sahaja”.</a:t>
            </a:r>
          </a:p>
          <a:p>
            <a:endParaRPr lang="en-MY" dirty="0"/>
          </a:p>
        </p:txBody>
      </p:sp>
      <p:sp>
        <p:nvSpPr>
          <p:cNvPr id="4" name="Footer Placeholder 3">
            <a:extLst>
              <a:ext uri="{FF2B5EF4-FFF2-40B4-BE49-F238E27FC236}">
                <a16:creationId xmlns:a16="http://schemas.microsoft.com/office/drawing/2014/main" id="{A9E793DC-AFCF-4929-8AAE-3D09764ECAA5}"/>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6352583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B0E04F-CC2C-4EF4-BA0C-F366B55DB12E}"/>
              </a:ext>
            </a:extLst>
          </p:cNvPr>
          <p:cNvSpPr>
            <a:spLocks noGrp="1"/>
          </p:cNvSpPr>
          <p:nvPr>
            <p:ph idx="1"/>
          </p:nvPr>
        </p:nvSpPr>
        <p:spPr/>
        <p:txBody>
          <a:bodyPr>
            <a:normAutofit fontScale="92500" lnSpcReduction="20000"/>
          </a:bodyPr>
          <a:lstStyle/>
          <a:p>
            <a:pPr algn="just"/>
            <a:r>
              <a:rPr lang="en-MY" dirty="0"/>
              <a:t>Hukum Mengiringi Bacaan al-Quran Dengan Muzik dan Menggunakan Matan Hadis, Terjemahan al-Quran Serta Terjemahan Hadis Sebagai Lirik Lagu</a:t>
            </a:r>
          </a:p>
          <a:p>
            <a:pPr algn="just"/>
            <a:r>
              <a:rPr lang="en-MY" dirty="0"/>
              <a:t>Muzakarah Jawatankuasa Fatwa Majlis Kebangsaan Bagi Hal Ehwal Ugama Islam Malaysia Kali Ke-96 yang bersidang pada 13-15 Oktober 2011 telah membincangkan mengenai Hukum Mengiringi Bacaan  al-Quran Dengan Muzik dan Menggunakan Matan Hadis, Terjemahan al-Quran Serta Terjemahan Hadis Sebagai Lirik Lagu. Muzakarah telah membuat keputusan seperti berikut: </a:t>
            </a:r>
          </a:p>
          <a:p>
            <a:pPr algn="just"/>
            <a:r>
              <a:rPr lang="en-MY" dirty="0"/>
              <a:t>Setelah meneliti keterangan, hujah-hujah dan pandangan yang dikemukakan, Muzakarah bersetuju memutuskan supaya panduan hukum terhadap isu ini dirujuk kepada garis panduan-garis panduan sedia ada seperti Garis Panduan Hiburan Di Dalam Islam dan Garis Panduan Penapisan Bahan-bahan Penerbitan Berunsur Islam yang telah diperakukan oleh Muzakarah. </a:t>
            </a:r>
          </a:p>
          <a:p>
            <a:pPr algn="just"/>
            <a:r>
              <a:rPr lang="en-MY" dirty="0"/>
              <a:t>Muzakarah juga mencadangkan agar pemerhatian secara berterusan terhadap perkara ini dilakukan oleh JAKIM supaya kecenderungan industri muzik dalam menggunakan nas-nas al-Quran atau hadith sebagai lirik lagu ini terkawal dan tidak mencemarkan kesucian Islam</a:t>
            </a:r>
          </a:p>
          <a:p>
            <a:endParaRPr lang="en-MY" dirty="0"/>
          </a:p>
        </p:txBody>
      </p:sp>
      <p:sp>
        <p:nvSpPr>
          <p:cNvPr id="4" name="Footer Placeholder 3">
            <a:extLst>
              <a:ext uri="{FF2B5EF4-FFF2-40B4-BE49-F238E27FC236}">
                <a16:creationId xmlns:a16="http://schemas.microsoft.com/office/drawing/2014/main" id="{F18BAC4F-3BA8-42D3-A479-99D4731336D5}"/>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1711576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57BDAC-1A40-4BE1-933F-C2B9A7E0439C}"/>
              </a:ext>
            </a:extLst>
          </p:cNvPr>
          <p:cNvSpPr>
            <a:spLocks noGrp="1"/>
          </p:cNvSpPr>
          <p:nvPr>
            <p:ph idx="1"/>
          </p:nvPr>
        </p:nvSpPr>
        <p:spPr/>
        <p:txBody>
          <a:bodyPr>
            <a:normAutofit fontScale="62500" lnSpcReduction="20000"/>
          </a:bodyPr>
          <a:lstStyle/>
          <a:p>
            <a:pPr algn="justLow"/>
            <a:r>
              <a:rPr lang="en-MY" dirty="0"/>
              <a:t>Hukum Tarian </a:t>
            </a:r>
            <a:r>
              <a:rPr lang="en-MY" dirty="0" err="1"/>
              <a:t>Poco-poco</a:t>
            </a:r>
            <a:r>
              <a:rPr lang="en-MY" dirty="0"/>
              <a:t> Dan Seumpamanya Menurut Perspektif Islam</a:t>
            </a:r>
          </a:p>
          <a:p>
            <a:pPr algn="justLow"/>
            <a:r>
              <a:rPr lang="en-MY" dirty="0"/>
              <a:t>Muzakarah Jawatankuasa Fatwa Majlis Kebangsaan Bagi Hal Ehwal Ugama Islam Malaysia Kali Ke-94 yang bersidang pada 20 - 22 April 2011 telah membincangkan Hukum Tarian </a:t>
            </a:r>
            <a:r>
              <a:rPr lang="en-MY" dirty="0" err="1"/>
              <a:t>Poco-poco</a:t>
            </a:r>
            <a:r>
              <a:rPr lang="en-MY" dirty="0"/>
              <a:t> Dan Seumpamanya Menurut Perspektif Islam. Muzakarah telah memutuskan seperti berikut: </a:t>
            </a:r>
          </a:p>
          <a:p>
            <a:pPr algn="justLow"/>
            <a:r>
              <a:rPr lang="en-MY" dirty="0"/>
              <a:t>a.	Setelah meneliti keterangan, hujah-hujah dan pandangan yang dikemukakan, Muzakarah berpandangan bahawa berdasarkan dapatan daripada kajian awal yang dikemukakan, fakta yang menunjukkan bahawa tarian </a:t>
            </a:r>
            <a:r>
              <a:rPr lang="en-MY" dirty="0" err="1"/>
              <a:t>poco-poco</a:t>
            </a:r>
            <a:r>
              <a:rPr lang="en-MY" dirty="0"/>
              <a:t> yang dipraktikkan di Malaysia mempunyai kaitan secara langsung dengan ritual penganut agama Kristian masih belum dapat dibuktikan sepenuhnya dan kajian yang lebih terperinci perlu dilakukan bagi memastikan fakta sebenar asal usul tarian tersebut. Walaupun demikian, Muzakarah mengambil perhatian dan menghormati keputusan pengharaman tarian </a:t>
            </a:r>
            <a:r>
              <a:rPr lang="en-MY" dirty="0" err="1"/>
              <a:t>poco-poco</a:t>
            </a:r>
            <a:r>
              <a:rPr lang="en-MY" dirty="0"/>
              <a:t> yang dikeluarkan oleh Jawatankuasa Fatwa Negeri Perak. </a:t>
            </a:r>
          </a:p>
          <a:p>
            <a:pPr algn="justLow"/>
            <a:r>
              <a:rPr lang="en-MY" dirty="0"/>
              <a:t>b.	Sehubungan itu, bagi memastikan apa jua bentuk tarian sama ada </a:t>
            </a:r>
            <a:r>
              <a:rPr lang="en-MY" dirty="0" err="1"/>
              <a:t>poco-poco</a:t>
            </a:r>
            <a:r>
              <a:rPr lang="en-MY" dirty="0"/>
              <a:t> atau sebagainya tidak bertentangan dengan ajaran Islam, Muzakarah memutuskan supaya sebarang bentuk tarian yang dilakukan hendaklah merujuk Garis Panduan Hiburan Dalam Islam yang telah diputuskan sejak tahun 2007 seperti berikut, antaranya:</a:t>
            </a:r>
          </a:p>
          <a:p>
            <a:pPr algn="justLow"/>
            <a:r>
              <a:rPr lang="en-MY" dirty="0"/>
              <a:t>a) Berpakaian menutup aurat, sopan serta tidak memakai pakaian yang boleh mendedahkan diri </a:t>
            </a:r>
            <a:r>
              <a:rPr lang="en-MY" dirty="0" err="1"/>
              <a:t>kepadaeksploitasi</a:t>
            </a:r>
            <a:r>
              <a:rPr lang="en-MY" dirty="0"/>
              <a:t> penonton dan tidak bercanggah dengan kehendak Islam;</a:t>
            </a:r>
          </a:p>
          <a:p>
            <a:pPr algn="justLow"/>
            <a:r>
              <a:rPr lang="en-MY" dirty="0"/>
              <a:t>b) Gerak tari yang disembahkan tidak menimbulkan fitnah;</a:t>
            </a:r>
          </a:p>
          <a:p>
            <a:pPr algn="justLow"/>
            <a:r>
              <a:rPr lang="en-MY" dirty="0"/>
              <a:t>c) Tidak berlaku percampuran antara lelaki dengan perempuan yang boleh menimbulkan fitnah;</a:t>
            </a:r>
          </a:p>
          <a:p>
            <a:pPr algn="justLow"/>
            <a:r>
              <a:rPr lang="en-MY" dirty="0"/>
              <a:t>d) Tidak bertujuan pemujaan atau penyembahan agama bukan Islam; dan</a:t>
            </a:r>
          </a:p>
          <a:p>
            <a:pPr algn="justLow"/>
            <a:r>
              <a:rPr lang="en-MY" dirty="0"/>
              <a:t>e) Tidak dipersembahkan dengan gaya yang memberahikan.”</a:t>
            </a:r>
          </a:p>
          <a:p>
            <a:endParaRPr lang="en-MY" dirty="0"/>
          </a:p>
          <a:p>
            <a:endParaRPr lang="en-MY" dirty="0"/>
          </a:p>
        </p:txBody>
      </p:sp>
      <p:sp>
        <p:nvSpPr>
          <p:cNvPr id="4" name="Footer Placeholder 3">
            <a:extLst>
              <a:ext uri="{FF2B5EF4-FFF2-40B4-BE49-F238E27FC236}">
                <a16:creationId xmlns:a16="http://schemas.microsoft.com/office/drawing/2014/main" id="{E60CF51C-3A48-45E5-A0BD-A1BB47340827}"/>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0787931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1C3DD6-046E-46BA-8FF4-C7BB7565CE49}"/>
              </a:ext>
            </a:extLst>
          </p:cNvPr>
          <p:cNvSpPr>
            <a:spLocks noGrp="1"/>
          </p:cNvSpPr>
          <p:nvPr>
            <p:ph idx="1"/>
          </p:nvPr>
        </p:nvSpPr>
        <p:spPr/>
        <p:txBody>
          <a:bodyPr>
            <a:normAutofit fontScale="85000" lnSpcReduction="20000"/>
          </a:bodyPr>
          <a:lstStyle/>
          <a:p>
            <a:pPr algn="just"/>
            <a:r>
              <a:rPr lang="en-MY" dirty="0"/>
              <a:t>Pembinaan Monumen Peringatan Bagi Angkatan Tentera</a:t>
            </a:r>
          </a:p>
          <a:p>
            <a:pPr algn="just"/>
            <a:r>
              <a:rPr lang="en-MY" dirty="0"/>
              <a:t>Muzakarah Jawatankuasa Fatwa Majlis Kebangsaan Bagi Hal Ehwal Ugama Islam Malaysia Kali Ke-86 yang bersidang pada 21 – 23 April 2009 telah membincangkan Hukum Pembinaan Monumen Peringatan Bagi Angkatan Tentera. Muzakarah telah memutuskan bahawa Islam menegah umatnya melakukan apa jua perbuatan dan amalan yang mempunyai unsur-unsur syirik dan menyerupai amalan </a:t>
            </a:r>
            <a:r>
              <a:rPr lang="en-MY" dirty="0" err="1"/>
              <a:t>jahiliyah</a:t>
            </a:r>
            <a:r>
              <a:rPr lang="en-MY" dirty="0"/>
              <a:t> serta berlebihan-lebihan dan membazir. </a:t>
            </a:r>
          </a:p>
          <a:p>
            <a:pPr algn="just"/>
            <a:r>
              <a:rPr lang="en-MY" dirty="0"/>
              <a:t>Oleh itu, Islam mengharamkan perbuatan membina, mengukir atau memahat apa jua bentuk patung sama ada manusia atau haiwan untuk tujuan pemujaan, peringatan atau sebagainya. </a:t>
            </a:r>
          </a:p>
          <a:p>
            <a:pPr algn="just"/>
            <a:r>
              <a:rPr lang="en-MY" dirty="0"/>
              <a:t>Walau bagaimanapun, sekiranya binaan tanda peringatan tersebut hanya mengandungi ukiran nama dan bentuk selain daripada manusia dan haiwan, Muzakarah bersetuju memutuskan bahawa ia adalah diharuskan selagi mana tidak berlaku pembaziran dan perbuatan-perbuatan yang boleh menjejaskan akidah seperti unsur-unsur pemujaan dan amalan-amalan lain yang bertentangan dengan syarak. </a:t>
            </a:r>
          </a:p>
          <a:p>
            <a:pPr algn="just"/>
            <a:r>
              <a:rPr lang="en-MY" dirty="0"/>
              <a:t>Acara-acara seperti Majlis Peringatan termasuk Bacaan Doa Selamat, Yasin, Tahlil dan sebagainya  tidak  boleh dilakukan di hadapan binaan peringatan tersebut dan hendaklah dilakukan di tempat berasingan seperti masjid atau bangunan lain semasa meraikan hari perayaan yang berkaitan</a:t>
            </a:r>
          </a:p>
          <a:p>
            <a:endParaRPr lang="en-MY" dirty="0"/>
          </a:p>
        </p:txBody>
      </p:sp>
      <p:sp>
        <p:nvSpPr>
          <p:cNvPr id="4" name="Footer Placeholder 3">
            <a:extLst>
              <a:ext uri="{FF2B5EF4-FFF2-40B4-BE49-F238E27FC236}">
                <a16:creationId xmlns:a16="http://schemas.microsoft.com/office/drawing/2014/main" id="{DC816AFA-F30F-4D00-B80E-B23AA25809F9}"/>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4095565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5FA4A-73A1-4BBE-A88E-B285BF65064A}"/>
              </a:ext>
            </a:extLst>
          </p:cNvPr>
          <p:cNvSpPr>
            <a:spLocks noGrp="1"/>
          </p:cNvSpPr>
          <p:nvPr>
            <p:ph type="title"/>
          </p:nvPr>
        </p:nvSpPr>
        <p:spPr/>
        <p:txBody>
          <a:bodyPr/>
          <a:lstStyle/>
          <a:p>
            <a:endParaRPr lang="en-MY"/>
          </a:p>
        </p:txBody>
      </p:sp>
      <p:sp>
        <p:nvSpPr>
          <p:cNvPr id="3" name="Content Placeholder 2">
            <a:extLst>
              <a:ext uri="{FF2B5EF4-FFF2-40B4-BE49-F238E27FC236}">
                <a16:creationId xmlns:a16="http://schemas.microsoft.com/office/drawing/2014/main" id="{F3F6000C-76E3-4301-A70C-66C5D4BFFF50}"/>
              </a:ext>
            </a:extLst>
          </p:cNvPr>
          <p:cNvSpPr>
            <a:spLocks noGrp="1"/>
          </p:cNvSpPr>
          <p:nvPr>
            <p:ph idx="1"/>
          </p:nvPr>
        </p:nvSpPr>
        <p:spPr/>
        <p:txBody>
          <a:bodyPr>
            <a:normAutofit fontScale="77500" lnSpcReduction="20000"/>
          </a:bodyPr>
          <a:lstStyle/>
          <a:p>
            <a:pPr algn="just"/>
            <a:r>
              <a:rPr lang="en-MY" dirty="0"/>
              <a:t>Hukum Orang Islam Mengucapkan Tahniah Dan Ucapan Selamat Bersempena Perayaan Agama Bukan Islam</a:t>
            </a:r>
          </a:p>
          <a:p>
            <a:pPr algn="just"/>
            <a:r>
              <a:rPr lang="en-MY" dirty="0"/>
              <a:t>Muzakarah Jawatankuasa Fatwa Majlis Kebangsaan Bagi Hal Ehwal Ugama Islam Malaysia Kali Ke-78 yang bersidang pada 12 Jun 2007 telah membincangkan Hukum Orang Islam Mengucapkan Tahniah Dan Ucapan Selamat Bersempena Perayaan Agama Bukan Islam. Muzakarah telah memutuskan bahawa:</a:t>
            </a:r>
          </a:p>
          <a:p>
            <a:pPr algn="just"/>
            <a:r>
              <a:rPr lang="en-MY" dirty="0"/>
              <a:t>a.	Apa jua amalan atau perlakuan orang Islam dalam hal-hal yang berkaitan dengan perayaan orang bukan Islam sekiranya melibatkan akidah atau iktikad seperti mengiktiraf agama bukan Islam atau menganggap semua agama adalah sama, maka ia ditegah oleh Islam. </a:t>
            </a:r>
          </a:p>
          <a:p>
            <a:pPr algn="just"/>
            <a:r>
              <a:rPr lang="en-MY" dirty="0"/>
              <a:t>b.	</a:t>
            </a:r>
            <a:r>
              <a:rPr lang="en-MY" dirty="0" err="1"/>
              <a:t>Walaubagaimanapun</a:t>
            </a:r>
            <a:r>
              <a:rPr lang="en-MY" dirty="0"/>
              <a:t> sekiranya amalan atau perlakuan tersebut hanya atas dasar kemasyarakatan atau hubungan sosial antara Islam dan bukan Islam untuk tujuan perpaduan, maka ia dibenarkan oleh Islam.</a:t>
            </a:r>
          </a:p>
          <a:p>
            <a:pPr algn="just"/>
            <a:r>
              <a:rPr lang="en-MY" dirty="0"/>
              <a:t>c.	Memberi ucapan tahniah dan selamat atau mengirimkan ucapan melalui kad atau alat-alat telekomunikasi seperti e-mail atau sistem pesanan ringkas (</a:t>
            </a:r>
            <a:r>
              <a:rPr lang="en-MY" dirty="0" err="1"/>
              <a:t>sms</a:t>
            </a:r>
            <a:r>
              <a:rPr lang="en-MY" dirty="0"/>
              <a:t>) dan sebagainya kepada orang bukan Islam sempena dengan perayaan agama mereka adalah harus, dengan syarat ucapan itu tidak mengiktiraf, memuji atau memuliakan agama bukan Islam serta tidak menggunakan sebarang simbol atau lambang keagamaan mereka dalam kiriman ucapan tersebut.</a:t>
            </a:r>
          </a:p>
          <a:p>
            <a:endParaRPr lang="en-MY" dirty="0"/>
          </a:p>
          <a:p>
            <a:endParaRPr lang="en-MY" dirty="0"/>
          </a:p>
        </p:txBody>
      </p:sp>
      <p:sp>
        <p:nvSpPr>
          <p:cNvPr id="4" name="Footer Placeholder 3">
            <a:extLst>
              <a:ext uri="{FF2B5EF4-FFF2-40B4-BE49-F238E27FC236}">
                <a16:creationId xmlns:a16="http://schemas.microsoft.com/office/drawing/2014/main" id="{4921BD16-D9DF-4383-8F2C-D3F21462C62C}"/>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8703979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1BC37-74D3-4604-A0DE-65507AC053CE}"/>
              </a:ext>
            </a:extLst>
          </p:cNvPr>
          <p:cNvSpPr>
            <a:spLocks noGrp="1"/>
          </p:cNvSpPr>
          <p:nvPr>
            <p:ph type="title"/>
          </p:nvPr>
        </p:nvSpPr>
        <p:spPr/>
        <p:txBody>
          <a:bodyPr/>
          <a:lstStyle/>
          <a:p>
            <a:pPr algn="ctr"/>
            <a:r>
              <a:rPr lang="en-MY" dirty="0"/>
              <a:t>FATWA BERKAITAN DENGAN KELEUARGAAN</a:t>
            </a:r>
          </a:p>
        </p:txBody>
      </p:sp>
      <p:sp>
        <p:nvSpPr>
          <p:cNvPr id="3" name="Content Placeholder 2">
            <a:extLst>
              <a:ext uri="{FF2B5EF4-FFF2-40B4-BE49-F238E27FC236}">
                <a16:creationId xmlns:a16="http://schemas.microsoft.com/office/drawing/2014/main" id="{F42A9E7E-0EC8-42C9-9CE9-F45DCF9C9125}"/>
              </a:ext>
            </a:extLst>
          </p:cNvPr>
          <p:cNvSpPr>
            <a:spLocks noGrp="1"/>
          </p:cNvSpPr>
          <p:nvPr>
            <p:ph idx="1"/>
          </p:nvPr>
        </p:nvSpPr>
        <p:spPr/>
        <p:txBody>
          <a:bodyPr>
            <a:normAutofit fontScale="92500" lnSpcReduction="10000"/>
          </a:bodyPr>
          <a:lstStyle/>
          <a:p>
            <a:pPr marL="0" indent="0">
              <a:buNone/>
            </a:pPr>
            <a:r>
              <a:rPr lang="en-MY" dirty="0"/>
              <a:t>Hukum Akad Nikah Menerusi Sidang Video (Video Conference)</a:t>
            </a:r>
          </a:p>
          <a:p>
            <a:endParaRPr lang="en-MY" dirty="0"/>
          </a:p>
          <a:p>
            <a:pPr algn="just"/>
            <a:r>
              <a:rPr lang="en-MY" dirty="0"/>
              <a:t>Muzakarah Jawatankuasa Fatwa Majlis Kebangsaan Bagi Hal Ehwal Ugama Islam Malaysia Kali Ke-97 yang bersidang pada 15-17 Disember 2011 telah membincangkan mengenai Hukum Akad Nikah Menerusi Sidang Video (Video Conference). Muzakarah telah membuat keputusan seperti berikut:</a:t>
            </a:r>
          </a:p>
          <a:p>
            <a:pPr algn="just"/>
            <a:r>
              <a:rPr lang="en-MY" dirty="0"/>
              <a:t> </a:t>
            </a:r>
          </a:p>
          <a:p>
            <a:pPr algn="just"/>
            <a:r>
              <a:rPr lang="en-MY" dirty="0"/>
              <a:t>Setelah meneliti keterangan, hujah-hujah dan pandangan yang dikemukakan, Muzakarah menegaskan bahawa para fuqaha’ bersepakat mensyaratkan bahawa bagi memastikan sesuatu akad nikah itu sah, </a:t>
            </a:r>
            <a:r>
              <a:rPr lang="en-MY" dirty="0" err="1"/>
              <a:t>iahendaklah</a:t>
            </a:r>
            <a:r>
              <a:rPr lang="en-MY" dirty="0"/>
              <a:t> dilakukan dalam satu majlis (</a:t>
            </a:r>
            <a:r>
              <a:rPr lang="en-MY" dirty="0" err="1"/>
              <a:t>ittihad</a:t>
            </a:r>
            <a:r>
              <a:rPr lang="en-MY" dirty="0"/>
              <a:t> al-majlis) supaya semuanya terlibat secara langsung semasa pelaksanaan ijab dan </a:t>
            </a:r>
            <a:r>
              <a:rPr lang="en-MY" dirty="0" err="1"/>
              <a:t>qabul</a:t>
            </a:r>
            <a:r>
              <a:rPr lang="en-MY" dirty="0"/>
              <a:t>.</a:t>
            </a:r>
          </a:p>
          <a:p>
            <a:pPr algn="just"/>
            <a:r>
              <a:rPr lang="en-MY" dirty="0"/>
              <a:t> </a:t>
            </a:r>
          </a:p>
          <a:p>
            <a:endParaRPr lang="en-MY" dirty="0"/>
          </a:p>
        </p:txBody>
      </p:sp>
      <p:sp>
        <p:nvSpPr>
          <p:cNvPr id="4" name="Footer Placeholder 3">
            <a:extLst>
              <a:ext uri="{FF2B5EF4-FFF2-40B4-BE49-F238E27FC236}">
                <a16:creationId xmlns:a16="http://schemas.microsoft.com/office/drawing/2014/main" id="{95DF1378-C2CF-440B-AA38-DA73C4F316B9}"/>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4196965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0C965E-7EC6-4723-8D91-4FC6139C95A7}"/>
              </a:ext>
            </a:extLst>
          </p:cNvPr>
          <p:cNvSpPr>
            <a:spLocks noGrp="1"/>
          </p:cNvSpPr>
          <p:nvPr>
            <p:ph idx="1"/>
          </p:nvPr>
        </p:nvSpPr>
        <p:spPr/>
        <p:txBody>
          <a:bodyPr>
            <a:normAutofit fontScale="92500" lnSpcReduction="20000"/>
          </a:bodyPr>
          <a:lstStyle/>
          <a:p>
            <a:pPr algn="just"/>
            <a:r>
              <a:rPr lang="en-MY" dirty="0"/>
              <a:t>Sehubungan itu, memandangkan akad nikah menerusi sidang video telah memenuhi syarat </a:t>
            </a:r>
            <a:r>
              <a:rPr lang="en-MY" dirty="0" err="1"/>
              <a:t>Ittihad</a:t>
            </a:r>
            <a:r>
              <a:rPr lang="en-MY" dirty="0"/>
              <a:t> al-Majlis kerana ia dikelaskan sebagai </a:t>
            </a:r>
            <a:r>
              <a:rPr lang="en-MY" dirty="0" err="1"/>
              <a:t>Ittihad</a:t>
            </a:r>
            <a:r>
              <a:rPr lang="en-MY" dirty="0"/>
              <a:t> al-Majazi, Muzakarah bersetuju memutuskan bahawa adalah harus melakukan akad nikah menerusi sidang video dengan syarat-syarat seperti yang berikut : </a:t>
            </a:r>
          </a:p>
          <a:p>
            <a:pPr algn="just"/>
            <a:r>
              <a:rPr lang="en-MY" dirty="0"/>
              <a:t>a.	Hendaklah majlis ini berlangsung </a:t>
            </a:r>
            <a:r>
              <a:rPr lang="en-MY" dirty="0" err="1"/>
              <a:t>ditahap</a:t>
            </a:r>
            <a:r>
              <a:rPr lang="en-MY" dirty="0"/>
              <a:t> al-yakin bukan al-</a:t>
            </a:r>
            <a:r>
              <a:rPr lang="en-MY" dirty="0" err="1"/>
              <a:t>zhan</a:t>
            </a:r>
            <a:r>
              <a:rPr lang="en-MY" dirty="0"/>
              <a:t>.</a:t>
            </a:r>
          </a:p>
          <a:p>
            <a:pPr algn="just"/>
            <a:r>
              <a:rPr lang="en-MY" dirty="0"/>
              <a:t>b.	Tidak ada unsur penipuan (al-</a:t>
            </a:r>
            <a:r>
              <a:rPr lang="en-MY" dirty="0" err="1"/>
              <a:t>gharar</a:t>
            </a:r>
            <a:r>
              <a:rPr lang="en-MY" dirty="0"/>
              <a:t>) dan keraguan.</a:t>
            </a:r>
          </a:p>
          <a:p>
            <a:pPr algn="just"/>
            <a:r>
              <a:rPr lang="en-MY" dirty="0"/>
              <a:t>c.	Cukup semua rukun dan syarat-syarat sah nikah menurut hukum syarak.</a:t>
            </a:r>
          </a:p>
          <a:p>
            <a:pPr algn="just"/>
            <a:r>
              <a:rPr lang="en-MY" dirty="0"/>
              <a:t>d.	Digalakkan wali sendiri yang </a:t>
            </a:r>
            <a:r>
              <a:rPr lang="en-MY" dirty="0" err="1"/>
              <a:t>mengakad</a:t>
            </a:r>
            <a:r>
              <a:rPr lang="en-MY" dirty="0"/>
              <a:t>-nikahkan pasangan.</a:t>
            </a:r>
          </a:p>
          <a:p>
            <a:pPr algn="just"/>
            <a:r>
              <a:rPr lang="en-MY" dirty="0"/>
              <a:t>e.	Terdapat halangan untuk melakukan akad nikah di tempat yang ditentukan kerana berjauhan seperti berada di luar negara dan sukar bagi kedua-dua belah pihak berada dalam satu majlis yang sama disebabkan sakit, banjir dan sebagainya.</a:t>
            </a:r>
          </a:p>
          <a:p>
            <a:pPr algn="just"/>
            <a:r>
              <a:rPr lang="en-MY" dirty="0"/>
              <a:t>f.	Tertakluk kepada semua peraturan dan undang-undang (seperti Enakmen Keluarga Islam Negeri-negeri) yang sedang </a:t>
            </a:r>
            <a:r>
              <a:rPr lang="en-MY" dirty="0" err="1"/>
              <a:t>berkuatkuasa</a:t>
            </a:r>
            <a:r>
              <a:rPr lang="en-MY" dirty="0"/>
              <a:t>.</a:t>
            </a:r>
          </a:p>
          <a:p>
            <a:endParaRPr lang="en-MY" dirty="0"/>
          </a:p>
        </p:txBody>
      </p:sp>
      <p:sp>
        <p:nvSpPr>
          <p:cNvPr id="4" name="Footer Placeholder 3">
            <a:extLst>
              <a:ext uri="{FF2B5EF4-FFF2-40B4-BE49-F238E27FC236}">
                <a16:creationId xmlns:a16="http://schemas.microsoft.com/office/drawing/2014/main" id="{7D8E805D-010D-4207-BC28-03A5133C2F5E}"/>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7961383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02250B-37F3-4D30-818D-0F27B73A41E5}"/>
              </a:ext>
            </a:extLst>
          </p:cNvPr>
          <p:cNvSpPr>
            <a:spLocks noGrp="1"/>
          </p:cNvSpPr>
          <p:nvPr>
            <p:ph idx="1"/>
          </p:nvPr>
        </p:nvSpPr>
        <p:spPr/>
        <p:txBody>
          <a:bodyPr>
            <a:normAutofit fontScale="77500" lnSpcReduction="20000"/>
          </a:bodyPr>
          <a:lstStyle/>
          <a:p>
            <a:pPr marL="0" indent="0">
              <a:buNone/>
            </a:pPr>
            <a:r>
              <a:rPr lang="en-MY" dirty="0"/>
              <a:t>Hukum Wanita Menyusukan Anak Angkat</a:t>
            </a:r>
          </a:p>
          <a:p>
            <a:pPr algn="just"/>
            <a:r>
              <a:rPr lang="en-MY" dirty="0"/>
              <a:t>Muzakarah Jawatankuasa Fatwa Majlis Kebangsaan Bagi Hal Ehwal Ugama Islam Malaysia Kali Ke-96 yang bersidang pada 13-15 Oktober 2011 telah membincangkan mengenai Hukum Wanita Menyusukan Anak Angkat. Muzakarah telah membuat keputusan seperti berikut: </a:t>
            </a:r>
          </a:p>
          <a:p>
            <a:pPr algn="just"/>
            <a:r>
              <a:rPr lang="en-MY" dirty="0"/>
              <a:t>Setelah meneliti keterangan, hujah-hujah dan pandangan yang dikemukakan, Muzakarah menegaskan bahawa Islam menggalakkan setiap ibu yang melahirkan anak untuk menyusukan sendiri bayi mereka dengan susu ibu sehingga mencapai usia dua tahun, sekiranya mereka mampu berbuat demikian. Namun begitu, Islam juga membenarkan wanita yang tidak melahirkan anak tetapi mengambil anak angkat, untuk menyusukan sendiri anak tersebut dengan bantuan rawatan perubatan. </a:t>
            </a:r>
          </a:p>
          <a:p>
            <a:pPr algn="just"/>
            <a:r>
              <a:rPr lang="en-MY" dirty="0"/>
              <a:t>Penegasan ini adalah berdasarkan pandangan Jumhur fuqaha’ yang tidak mensyaratkan seseorang wanita itu mesti hamil terlebih dahulu untuk menyusukan anak sepertimana pandangan Mazhab Hanbali, </a:t>
            </a:r>
            <a:r>
              <a:rPr lang="en-MY" dirty="0" err="1"/>
              <a:t>Syafie</a:t>
            </a:r>
            <a:r>
              <a:rPr lang="en-MY" dirty="0"/>
              <a:t> dan Hanafi yang menyatakan bahawa seorang perempuan yang hendak menyusukan seorang anak, tidak disyaratkan mempunyai suami yang menyetubuhinya. </a:t>
            </a:r>
          </a:p>
          <a:p>
            <a:pPr algn="just"/>
            <a:r>
              <a:rPr lang="en-MY" dirty="0"/>
              <a:t>Sehubungan itu, Muzakarah bersetuju memutuskan bahawa menggunakan ubat atau suntikan untuk merangsang pengeluaran susu badan adalah harus dengan syarat ianya seorang wanita yang telah mencapai umur baligh sama ada telah berkahwin ataupun sebaliknya dan ubat atau hormon yang digunakan tersebut tidak mengandungi sebarang unsur-unsur najis atau </a:t>
            </a:r>
            <a:r>
              <a:rPr lang="en-MY" dirty="0" err="1"/>
              <a:t>mudharat</a:t>
            </a:r>
            <a:r>
              <a:rPr lang="en-MY" dirty="0"/>
              <a:t>. Keharusan ini tidak tertakluk bagi seorang lelaki yang berubah menjadi wanita melalui pertukaran jantina.</a:t>
            </a:r>
          </a:p>
          <a:p>
            <a:endParaRPr lang="en-MY" dirty="0"/>
          </a:p>
        </p:txBody>
      </p:sp>
      <p:sp>
        <p:nvSpPr>
          <p:cNvPr id="4" name="Footer Placeholder 3">
            <a:extLst>
              <a:ext uri="{FF2B5EF4-FFF2-40B4-BE49-F238E27FC236}">
                <a16:creationId xmlns:a16="http://schemas.microsoft.com/office/drawing/2014/main" id="{151B740D-B3A8-44B7-AA3F-9007EF0CFDCD}"/>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1665450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294558-E3B1-4B58-99A4-8A6A78F54E66}"/>
              </a:ext>
            </a:extLst>
          </p:cNvPr>
          <p:cNvSpPr>
            <a:spLocks noGrp="1"/>
          </p:cNvSpPr>
          <p:nvPr>
            <p:ph idx="1"/>
          </p:nvPr>
        </p:nvSpPr>
        <p:spPr/>
        <p:txBody>
          <a:bodyPr>
            <a:normAutofit fontScale="92500" lnSpcReduction="20000"/>
          </a:bodyPr>
          <a:lstStyle/>
          <a:p>
            <a:pPr marL="0" indent="0">
              <a:buNone/>
            </a:pPr>
            <a:r>
              <a:rPr lang="en-MY" dirty="0"/>
              <a:t>Hukum Upacara Akad Nikah Di Masjid</a:t>
            </a:r>
          </a:p>
          <a:p>
            <a:pPr algn="just"/>
            <a:r>
              <a:rPr lang="en-MY" dirty="0"/>
              <a:t>Muzakarah Jawatankuasa Fatwa Majlis Kebangsaan Bagi Hal Ehwal Ugama Islam Malaysia Kali Ke-95 yang bersidang pada 16-18 Jun 2011 telah membincangkan mengenai Hukum Upacara Akad Nikah Di Masjid. Muzakarah telah membuat keputusan seperti berikut: </a:t>
            </a:r>
          </a:p>
          <a:p>
            <a:pPr algn="just"/>
            <a:r>
              <a:rPr lang="en-MY" dirty="0"/>
              <a:t>a.	Setelah meneliti keterangan, hujah-hujah dan pandangan yang dikemukakan, Muzakarah berpandangan bahawa Jumhur ulama’ telah memperakukan bahawa upacara akad nikah dibenarkan untuk dilaksanakan di masjid. Bahkan ulama’ mazhab </a:t>
            </a:r>
            <a:r>
              <a:rPr lang="en-MY" dirty="0" err="1"/>
              <a:t>Syafie</a:t>
            </a:r>
            <a:r>
              <a:rPr lang="en-MY" dirty="0"/>
              <a:t> berpendapat adalah sunat dan digalakkan untuk melaksanakan akad nikah di masjid. </a:t>
            </a:r>
          </a:p>
          <a:p>
            <a:pPr algn="just"/>
            <a:r>
              <a:rPr lang="en-MY" dirty="0"/>
              <a:t>b.	Sehubungan itu, Muzakarah bersetuju memutuskan bahawa melakukan upacara akad nikah di masjid atau surau adalah disunatkan untuk mendapat keberkatan. Walau bagaimanapun, kedua-kedua pihak bagi pengantin lelaki dan perempuan yang turut menyertai upacara akad nikah tersebut hendaklah menjaga adab dan mematuhi peraturan semasa berada di dalam masjid atau surau berkenaan.</a:t>
            </a:r>
          </a:p>
          <a:p>
            <a:endParaRPr lang="en-MY" dirty="0"/>
          </a:p>
        </p:txBody>
      </p:sp>
      <p:sp>
        <p:nvSpPr>
          <p:cNvPr id="4" name="Footer Placeholder 3">
            <a:extLst>
              <a:ext uri="{FF2B5EF4-FFF2-40B4-BE49-F238E27FC236}">
                <a16:creationId xmlns:a16="http://schemas.microsoft.com/office/drawing/2014/main" id="{037850E2-B620-43E3-8800-9ED2C219345D}"/>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7262049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37035E-96E5-4B6D-B0E0-B3933FC15322}"/>
              </a:ext>
            </a:extLst>
          </p:cNvPr>
          <p:cNvSpPr>
            <a:spLocks noGrp="1"/>
          </p:cNvSpPr>
          <p:nvPr>
            <p:ph idx="1"/>
          </p:nvPr>
        </p:nvSpPr>
        <p:spPr/>
        <p:txBody>
          <a:bodyPr>
            <a:normAutofit fontScale="92500"/>
          </a:bodyPr>
          <a:lstStyle/>
          <a:p>
            <a:pPr marL="0" indent="0">
              <a:buNone/>
            </a:pPr>
            <a:r>
              <a:rPr lang="en-MY" dirty="0"/>
              <a:t>Hukum Menanam Rambut Di Kepala</a:t>
            </a:r>
          </a:p>
          <a:p>
            <a:pPr algn="just"/>
            <a:r>
              <a:rPr lang="en-MY" dirty="0"/>
              <a:t>Muzakarah Jawatankuasa Fatwa Majlis Kebangsaan Bagi Hal Ehwal Ugama Islam Malaysia Kali Ke-94 yang bersidang pada 20 - 22 April 2011 telah membincangkan Hukum Menanam Rambut Di Kepala. Muzakarah telah memutuskan seperti berikut: </a:t>
            </a:r>
          </a:p>
          <a:p>
            <a:pPr algn="just"/>
            <a:r>
              <a:rPr lang="en-MY" dirty="0"/>
              <a:t>a.	Setelah meneliti keterangan, hujah-hujah dan pandangan yang dikemukakan, Muzakarah berpandangan bahawa Islam tidak menghalang umatnya untuk melakukan sesuatu rawatan seperti menanam rambut di kepala dengan tujuan untuk </a:t>
            </a:r>
            <a:r>
              <a:rPr lang="en-MY" dirty="0" err="1"/>
              <a:t>memperelokkan</a:t>
            </a:r>
            <a:r>
              <a:rPr lang="en-MY" dirty="0"/>
              <a:t> diri dari keaiban, </a:t>
            </a:r>
            <a:r>
              <a:rPr lang="en-MY" dirty="0" err="1"/>
              <a:t>selagimana</a:t>
            </a:r>
            <a:r>
              <a:rPr lang="en-MY" dirty="0"/>
              <a:t> tidak bertentangan dan melampaui batasan yang telah ditetapkan oleh syarak. </a:t>
            </a:r>
          </a:p>
          <a:p>
            <a:pPr algn="just"/>
            <a:r>
              <a:rPr lang="en-MY" dirty="0"/>
              <a:t>b.	Sehubungan itu, Muzakarah bersetuju memutuskan bahawa menanam rambut di kepala adalah harus dengan syarat penanaman rambut adalah dengan menggunakan rambut sendiri, menggunakan bahan-bahan yang suci dan tiada unsur najis serta tidak mendatangkan sebarang kesan </a:t>
            </a:r>
            <a:r>
              <a:rPr lang="en-MY" dirty="0" err="1"/>
              <a:t>mudharat</a:t>
            </a:r>
            <a:r>
              <a:rPr lang="en-MY" dirty="0"/>
              <a:t>.</a:t>
            </a:r>
          </a:p>
          <a:p>
            <a:endParaRPr lang="en-MY" dirty="0"/>
          </a:p>
        </p:txBody>
      </p:sp>
      <p:sp>
        <p:nvSpPr>
          <p:cNvPr id="4" name="Footer Placeholder 3">
            <a:extLst>
              <a:ext uri="{FF2B5EF4-FFF2-40B4-BE49-F238E27FC236}">
                <a16:creationId xmlns:a16="http://schemas.microsoft.com/office/drawing/2014/main" id="{D5243535-E558-4B7A-BFB2-7CF93F4B2E80}"/>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556567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778A8-E963-452A-A1F6-AA56C6FCD4DE}"/>
              </a:ext>
            </a:extLst>
          </p:cNvPr>
          <p:cNvSpPr>
            <a:spLocks noGrp="1"/>
          </p:cNvSpPr>
          <p:nvPr>
            <p:ph type="title"/>
          </p:nvPr>
        </p:nvSpPr>
        <p:spPr/>
        <p:txBody>
          <a:bodyPr/>
          <a:lstStyle/>
          <a:p>
            <a:pPr algn="ctr"/>
            <a:r>
              <a:rPr lang="en-MY" dirty="0"/>
              <a:t>SYARAT-SYARAT MUFTI ATAU ORANG YANG MENGELUARKAN FATWA</a:t>
            </a:r>
          </a:p>
        </p:txBody>
      </p:sp>
      <p:sp>
        <p:nvSpPr>
          <p:cNvPr id="3" name="Content Placeholder 2">
            <a:extLst>
              <a:ext uri="{FF2B5EF4-FFF2-40B4-BE49-F238E27FC236}">
                <a16:creationId xmlns:a16="http://schemas.microsoft.com/office/drawing/2014/main" id="{BFE31E15-A135-4683-BBA3-60D83ED56548}"/>
              </a:ext>
            </a:extLst>
          </p:cNvPr>
          <p:cNvSpPr>
            <a:spLocks noGrp="1"/>
          </p:cNvSpPr>
          <p:nvPr>
            <p:ph idx="1"/>
          </p:nvPr>
        </p:nvSpPr>
        <p:spPr/>
        <p:txBody>
          <a:bodyPr>
            <a:normAutofit fontScale="70000" lnSpcReduction="20000"/>
          </a:bodyPr>
          <a:lstStyle/>
          <a:p>
            <a:endParaRPr lang="en-MY" dirty="0"/>
          </a:p>
          <a:p>
            <a:pPr algn="just"/>
            <a:r>
              <a:rPr lang="en-MY" dirty="0"/>
              <a:t>a. 	</a:t>
            </a:r>
            <a:r>
              <a:rPr lang="en-MY" b="1" dirty="0"/>
              <a:t>Seorang yang alim dan berwibawa di mana kewibawaannya tidak boleh dipertikaikan.</a:t>
            </a:r>
          </a:p>
          <a:p>
            <a:pPr algn="just"/>
            <a:r>
              <a:rPr lang="en-MY" b="1" dirty="0"/>
              <a:t>b. 	Baligh tidaklah menjadi syarat sebagai mufti, kerana itu kanak-kanak yang berakal boleh mengeluarkan fatwa.</a:t>
            </a:r>
          </a:p>
          <a:p>
            <a:pPr algn="just"/>
            <a:r>
              <a:rPr lang="en-MY" b="1" dirty="0"/>
              <a:t>c. 	Berakal. Ulama sepakat seseorang mufti hendaklah berakal. Orang gila dan kanak-kanak yang tidak berakal tidak boleh mengeluarkan fatwa.</a:t>
            </a:r>
          </a:p>
          <a:p>
            <a:pPr algn="just"/>
            <a:r>
              <a:rPr lang="en-MY" b="1" dirty="0"/>
              <a:t>d. 	Berilmu. Tidak terdapat syarat yang jelas menunjukkan seseorang mufti hendaklah seorang yang beriman, tetapi perjalanan hidup umat Islam menunjukkan fatwa hanya diminta dari orang-orang Islam sahaja. Tambahan pula fatwa adalah hukum syarak, sewajarnya ia melibatkan orang beriman.</a:t>
            </a:r>
          </a:p>
          <a:p>
            <a:pPr algn="just"/>
            <a:r>
              <a:rPr lang="en-MY" b="1" dirty="0"/>
              <a:t>e. 	Adil, kerana mufti yang tidak adil, tertolak dan tidak wajar menjadi tempat rujukan hukum syarak.</a:t>
            </a:r>
          </a:p>
          <a:p>
            <a:pPr algn="just"/>
            <a:r>
              <a:rPr lang="en-MY" b="1" dirty="0"/>
              <a:t>f. 	Merdeka tidak menjadi syarat untuk menjadi mufti dan seseorang yang tidak merdeka boleh memberi fatwa.</a:t>
            </a:r>
          </a:p>
          <a:p>
            <a:pPr algn="just"/>
            <a:r>
              <a:rPr lang="en-MY" b="1" dirty="0"/>
              <a:t>g. 	Lelaki tidak menjadi syarat untuk menjadi mufti, perempuan boleh mengeluarkan fatwa, malahan </a:t>
            </a:r>
            <a:r>
              <a:rPr lang="en-MY" b="1" dirty="0" err="1"/>
              <a:t>Aisyah</a:t>
            </a:r>
            <a:r>
              <a:rPr lang="en-MY" b="1" dirty="0"/>
              <a:t> ( </a:t>
            </a:r>
            <a:r>
              <a:rPr lang="en-MY" b="1" dirty="0" err="1"/>
              <a:t>r.a</a:t>
            </a:r>
            <a:r>
              <a:rPr lang="en-MY" b="1" dirty="0"/>
              <a:t> ) terkenal di kalangan sahabat antara yang banyak memberi fatwa.  (Muhammad Taj al-</a:t>
            </a:r>
            <a:r>
              <a:rPr lang="en-MY" b="1" dirty="0" err="1"/>
              <a:t>cIlmi</a:t>
            </a:r>
            <a:r>
              <a:rPr lang="en-MY" b="1" dirty="0"/>
              <a:t>, al-Ijtihad, </a:t>
            </a:r>
            <a:r>
              <a:rPr lang="en-MY" b="1" dirty="0" err="1"/>
              <a:t>hlm</a:t>
            </a:r>
            <a:r>
              <a:rPr lang="en-MY" b="1" dirty="0"/>
              <a:t>. 234-235).</a:t>
            </a:r>
          </a:p>
          <a:p>
            <a:endParaRPr lang="en-MY" dirty="0"/>
          </a:p>
          <a:p>
            <a:endParaRPr lang="en-MY" dirty="0"/>
          </a:p>
        </p:txBody>
      </p:sp>
      <p:sp>
        <p:nvSpPr>
          <p:cNvPr id="4" name="Footer Placeholder 3">
            <a:extLst>
              <a:ext uri="{FF2B5EF4-FFF2-40B4-BE49-F238E27FC236}">
                <a16:creationId xmlns:a16="http://schemas.microsoft.com/office/drawing/2014/main" id="{E5D7D3CF-7E7D-4F03-9049-DAD8F11690B6}"/>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7107822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E272F-D718-46B4-A1B3-4C3316598386}"/>
              </a:ext>
            </a:extLst>
          </p:cNvPr>
          <p:cNvSpPr>
            <a:spLocks noGrp="1"/>
          </p:cNvSpPr>
          <p:nvPr>
            <p:ph type="title"/>
          </p:nvPr>
        </p:nvSpPr>
        <p:spPr/>
        <p:txBody>
          <a:bodyPr/>
          <a:lstStyle/>
          <a:p>
            <a:pPr algn="ctr"/>
            <a:br>
              <a:rPr lang="en-MY" dirty="0"/>
            </a:br>
            <a:r>
              <a:rPr lang="en-MY" dirty="0"/>
              <a:t>KESIMPULAN</a:t>
            </a:r>
          </a:p>
        </p:txBody>
      </p:sp>
      <p:sp>
        <p:nvSpPr>
          <p:cNvPr id="3" name="Content Placeholder 2">
            <a:extLst>
              <a:ext uri="{FF2B5EF4-FFF2-40B4-BE49-F238E27FC236}">
                <a16:creationId xmlns:a16="http://schemas.microsoft.com/office/drawing/2014/main" id="{53C770E9-177A-4EC0-A2DC-263473E5CB76}"/>
              </a:ext>
            </a:extLst>
          </p:cNvPr>
          <p:cNvSpPr>
            <a:spLocks noGrp="1"/>
          </p:cNvSpPr>
          <p:nvPr>
            <p:ph idx="1"/>
          </p:nvPr>
        </p:nvSpPr>
        <p:spPr/>
        <p:txBody>
          <a:bodyPr/>
          <a:lstStyle/>
          <a:p>
            <a:pPr algn="just"/>
            <a:r>
              <a:rPr lang="en-MY" dirty="0"/>
              <a:t>Mengikut pandangan kebanyakan ulama, hukum fatwa adalah fardu kifayah. Hal ini adalah kerana fatwa termasuk dalam keperluan-keperluan agama yang sepatutnya wujud bagi manfaat dan maslahat umum. Disebabkan wujudnya fatwa, maka gugurlah dosa ummah terhadapnya. Jika sebaliknya, maka semua ummah akan menanggung dosa kerana menolaknya </a:t>
            </a:r>
          </a:p>
          <a:p>
            <a:pPr algn="just"/>
            <a:endParaRPr lang="en-MY" dirty="0"/>
          </a:p>
          <a:p>
            <a:pPr algn="just"/>
            <a:r>
              <a:rPr lang="en-MY" dirty="0"/>
              <a:t>Dalam konteks sekarang ini fatwa lebih tertumpu kepada suatu keputusan yang dibuat oleh mufti atau penjelasan hukum syarak oleh sesuatu kumpulan yang terdiri daripada ulama’ iaitu Jawatankuasa Fatwa atau Jawatankuasa Syariah bagi sesuatu masalah sebagai jawapan kepada sesiapa yang bertanya sama ada secara bersendirian atau </a:t>
            </a:r>
            <a:r>
              <a:rPr lang="en-MY" dirty="0" err="1"/>
              <a:t>berjamaaah</a:t>
            </a:r>
            <a:r>
              <a:rPr lang="en-MY" dirty="0"/>
              <a:t>. </a:t>
            </a:r>
          </a:p>
          <a:p>
            <a:endParaRPr lang="en-MY" dirty="0"/>
          </a:p>
        </p:txBody>
      </p:sp>
      <p:sp>
        <p:nvSpPr>
          <p:cNvPr id="4" name="Footer Placeholder 3">
            <a:extLst>
              <a:ext uri="{FF2B5EF4-FFF2-40B4-BE49-F238E27FC236}">
                <a16:creationId xmlns:a16="http://schemas.microsoft.com/office/drawing/2014/main" id="{17625A1E-91FD-4662-864A-0D3C530AF723}"/>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386143286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720E8-DBF2-4F0C-9759-F082869EDF90}"/>
              </a:ext>
            </a:extLst>
          </p:cNvPr>
          <p:cNvSpPr>
            <a:spLocks noGrp="1"/>
          </p:cNvSpPr>
          <p:nvPr>
            <p:ph type="title"/>
          </p:nvPr>
        </p:nvSpPr>
        <p:spPr/>
        <p:txBody>
          <a:bodyPr/>
          <a:lstStyle/>
          <a:p>
            <a:pPr algn="ctr"/>
            <a:r>
              <a:rPr lang="en-MY" dirty="0"/>
              <a:t>RUJUKAN</a:t>
            </a:r>
          </a:p>
        </p:txBody>
      </p:sp>
      <p:sp>
        <p:nvSpPr>
          <p:cNvPr id="3" name="Content Placeholder 2">
            <a:extLst>
              <a:ext uri="{FF2B5EF4-FFF2-40B4-BE49-F238E27FC236}">
                <a16:creationId xmlns:a16="http://schemas.microsoft.com/office/drawing/2014/main" id="{9591CB31-1A7A-4F46-8681-A7765DE34893}"/>
              </a:ext>
            </a:extLst>
          </p:cNvPr>
          <p:cNvSpPr>
            <a:spLocks noGrp="1"/>
          </p:cNvSpPr>
          <p:nvPr>
            <p:ph idx="1"/>
          </p:nvPr>
        </p:nvSpPr>
        <p:spPr/>
        <p:txBody>
          <a:bodyPr>
            <a:normAutofit lnSpcReduction="10000"/>
          </a:bodyPr>
          <a:lstStyle/>
          <a:p>
            <a:pPr algn="just"/>
            <a:r>
              <a:rPr lang="en-MY" dirty="0"/>
              <a:t>Abdul Monir Yaacob, Perkembangan Institusi Mufti Di Malaysia, Kertas Kerja Seminar Serantau, Mufti dan Fatwa, Institut Kefahaman Islam Malaysia ( IKIM ) 23 &amp; 24 September. </a:t>
            </a:r>
          </a:p>
          <a:p>
            <a:pPr algn="just"/>
            <a:r>
              <a:rPr lang="en-MY" dirty="0"/>
              <a:t>Abu ‘</a:t>
            </a:r>
            <a:r>
              <a:rPr lang="en-MY" dirty="0" err="1"/>
              <a:t>Amru</a:t>
            </a:r>
            <a:r>
              <a:rPr lang="en-MY" dirty="0"/>
              <a:t> ‘Uthman </a:t>
            </a:r>
            <a:r>
              <a:rPr lang="en-MY" dirty="0" err="1"/>
              <a:t>bin’Abd</a:t>
            </a:r>
            <a:r>
              <a:rPr lang="en-MY" dirty="0"/>
              <a:t> al-Rahman al-</a:t>
            </a:r>
            <a:r>
              <a:rPr lang="en-MY" dirty="0" err="1"/>
              <a:t>Ma’ruf</a:t>
            </a:r>
            <a:r>
              <a:rPr lang="en-MY" dirty="0"/>
              <a:t> Bi ibni al-Salah al-</a:t>
            </a:r>
            <a:r>
              <a:rPr lang="en-MY" dirty="0" err="1"/>
              <a:t>Shaharzuri</a:t>
            </a:r>
            <a:r>
              <a:rPr lang="en-MY" dirty="0"/>
              <a:t>,( 1407H/1986M )  Adab al-Mufti Wa al-</a:t>
            </a:r>
            <a:r>
              <a:rPr lang="en-MY" dirty="0" err="1"/>
              <a:t>Mustafti</a:t>
            </a:r>
            <a:r>
              <a:rPr lang="en-MY" dirty="0"/>
              <a:t> </a:t>
            </a:r>
            <a:r>
              <a:rPr lang="en-MY" dirty="0" err="1"/>
              <a:t>Maktabah</a:t>
            </a:r>
            <a:r>
              <a:rPr lang="en-MY" dirty="0"/>
              <a:t> al-‘</a:t>
            </a:r>
            <a:r>
              <a:rPr lang="en-MY" dirty="0" err="1"/>
              <a:t>Ulum</a:t>
            </a:r>
            <a:r>
              <a:rPr lang="en-MY" dirty="0"/>
              <a:t> Wa al-</a:t>
            </a:r>
            <a:r>
              <a:rPr lang="en-MY" dirty="0" err="1"/>
              <a:t>Hikam</a:t>
            </a:r>
            <a:r>
              <a:rPr lang="en-MY" dirty="0"/>
              <a:t>.  </a:t>
            </a:r>
          </a:p>
          <a:p>
            <a:pPr algn="just"/>
            <a:r>
              <a:rPr lang="en-MY" dirty="0"/>
              <a:t>Abu </a:t>
            </a:r>
            <a:r>
              <a:rPr lang="en-MY" dirty="0" err="1"/>
              <a:t>Jayb</a:t>
            </a:r>
            <a:r>
              <a:rPr lang="en-MY" dirty="0"/>
              <a:t>, </a:t>
            </a:r>
            <a:r>
              <a:rPr lang="en-MY" dirty="0" err="1"/>
              <a:t>Sa’di</a:t>
            </a:r>
            <a:r>
              <a:rPr lang="en-MY" dirty="0"/>
              <a:t> ( 1988), al-</a:t>
            </a:r>
            <a:r>
              <a:rPr lang="en-MY" dirty="0" err="1"/>
              <a:t>Qamus</a:t>
            </a:r>
            <a:r>
              <a:rPr lang="en-MY" dirty="0"/>
              <a:t> al-</a:t>
            </a:r>
            <a:r>
              <a:rPr lang="en-MY" dirty="0" err="1"/>
              <a:t>Fiqhi</a:t>
            </a:r>
            <a:r>
              <a:rPr lang="en-MY" dirty="0"/>
              <a:t> </a:t>
            </a:r>
            <a:r>
              <a:rPr lang="en-MY" dirty="0" err="1"/>
              <a:t>Lughatan</a:t>
            </a:r>
            <a:r>
              <a:rPr lang="en-MY" dirty="0"/>
              <a:t> Wa </a:t>
            </a:r>
            <a:r>
              <a:rPr lang="en-MY" dirty="0" err="1"/>
              <a:t>Istilahan</a:t>
            </a:r>
            <a:r>
              <a:rPr lang="en-MY" dirty="0"/>
              <a:t>, </a:t>
            </a:r>
            <a:r>
              <a:rPr lang="en-MY" dirty="0" err="1"/>
              <a:t>Dimasyq</a:t>
            </a:r>
            <a:r>
              <a:rPr lang="en-MY" dirty="0"/>
              <a:t>: Dar al-</a:t>
            </a:r>
            <a:r>
              <a:rPr lang="en-MY" dirty="0" err="1"/>
              <a:t>Fikr</a:t>
            </a:r>
            <a:r>
              <a:rPr lang="en-MY" dirty="0"/>
              <a:t>. </a:t>
            </a:r>
          </a:p>
          <a:p>
            <a:pPr algn="just"/>
            <a:r>
              <a:rPr lang="en-MY" dirty="0"/>
              <a:t>Abu Zuhrah, al-Imam Muhammad (t.t) , Usul al-</a:t>
            </a:r>
            <a:r>
              <a:rPr lang="en-MY" dirty="0" err="1"/>
              <a:t>Fiqh</a:t>
            </a:r>
            <a:r>
              <a:rPr lang="en-MY" dirty="0"/>
              <a:t>, al-</a:t>
            </a:r>
            <a:r>
              <a:rPr lang="en-MY" dirty="0" err="1"/>
              <a:t>Qahirah</a:t>
            </a:r>
            <a:r>
              <a:rPr lang="en-MY" dirty="0"/>
              <a:t>: Dar al-</a:t>
            </a:r>
            <a:r>
              <a:rPr lang="en-MY" dirty="0" err="1"/>
              <a:t>Fikr</a:t>
            </a:r>
            <a:r>
              <a:rPr lang="en-MY" dirty="0"/>
              <a:t> al-‘Arabi.</a:t>
            </a:r>
          </a:p>
          <a:p>
            <a:pPr algn="just"/>
            <a:r>
              <a:rPr lang="en-MY" dirty="0"/>
              <a:t>Ahmad Ali Taha Rayyan ( 1994), </a:t>
            </a:r>
            <a:r>
              <a:rPr lang="en-MY" dirty="0" err="1"/>
              <a:t>Dawabit</a:t>
            </a:r>
            <a:r>
              <a:rPr lang="en-MY" dirty="0"/>
              <a:t> al-Ijtihad Wa al-Fatwa, Al-</a:t>
            </a:r>
            <a:r>
              <a:rPr lang="en-MY" dirty="0" err="1"/>
              <a:t>Qahirah</a:t>
            </a:r>
            <a:r>
              <a:rPr lang="en-MY" dirty="0"/>
              <a:t>: </a:t>
            </a:r>
            <a:r>
              <a:rPr lang="en-MY" dirty="0" err="1"/>
              <a:t>Jabhah</a:t>
            </a:r>
            <a:r>
              <a:rPr lang="en-MY" dirty="0"/>
              <a:t> Ulama al-Azhar. </a:t>
            </a:r>
          </a:p>
          <a:p>
            <a:endParaRPr lang="en-MY" dirty="0"/>
          </a:p>
        </p:txBody>
      </p:sp>
      <p:sp>
        <p:nvSpPr>
          <p:cNvPr id="4" name="Footer Placeholder 3">
            <a:extLst>
              <a:ext uri="{FF2B5EF4-FFF2-40B4-BE49-F238E27FC236}">
                <a16:creationId xmlns:a16="http://schemas.microsoft.com/office/drawing/2014/main" id="{8FFE0283-BE41-4D88-98C6-C3B60C6F85CB}"/>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826675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C75850-0ABD-4AAF-8776-9A25DC758D60}"/>
              </a:ext>
            </a:extLst>
          </p:cNvPr>
          <p:cNvSpPr>
            <a:spLocks noGrp="1"/>
          </p:cNvSpPr>
          <p:nvPr>
            <p:ph idx="1"/>
          </p:nvPr>
        </p:nvSpPr>
        <p:spPr/>
        <p:txBody>
          <a:bodyPr>
            <a:normAutofit fontScale="85000" lnSpcReduction="20000"/>
          </a:bodyPr>
          <a:lstStyle/>
          <a:p>
            <a:pPr algn="just"/>
            <a:r>
              <a:rPr lang="en-MY" dirty="0"/>
              <a:t>Al-</a:t>
            </a:r>
            <a:r>
              <a:rPr lang="en-MY" dirty="0" err="1"/>
              <a:t>Qaradawi</a:t>
            </a:r>
            <a:r>
              <a:rPr lang="en-MY" dirty="0"/>
              <a:t>, Yusuf ( 1989),  Min Huda al-Islam, </a:t>
            </a:r>
            <a:r>
              <a:rPr lang="en-MY" dirty="0" err="1"/>
              <a:t>Fatawa</a:t>
            </a:r>
            <a:r>
              <a:rPr lang="en-MY" dirty="0"/>
              <a:t> </a:t>
            </a:r>
            <a:r>
              <a:rPr lang="en-MY" dirty="0" err="1"/>
              <a:t>Mu’asirah.jil</a:t>
            </a:r>
            <a:r>
              <a:rPr lang="en-MY" dirty="0"/>
              <a:t>. 1. </a:t>
            </a:r>
            <a:r>
              <a:rPr lang="en-MY" dirty="0" err="1"/>
              <a:t>Kuwayt</a:t>
            </a:r>
            <a:r>
              <a:rPr lang="en-MY" dirty="0"/>
              <a:t>: Dar al-Qalam. </a:t>
            </a:r>
          </a:p>
          <a:p>
            <a:pPr algn="just"/>
            <a:r>
              <a:rPr lang="en-MY" dirty="0"/>
              <a:t>Al-</a:t>
            </a:r>
            <a:r>
              <a:rPr lang="en-MY" dirty="0" err="1"/>
              <a:t>Qaradawi</a:t>
            </a:r>
            <a:r>
              <a:rPr lang="en-MY" dirty="0"/>
              <a:t>, Yusuf ( 2002) </a:t>
            </a:r>
            <a:r>
              <a:rPr lang="en-MY" dirty="0" err="1"/>
              <a:t>Fiqh</a:t>
            </a:r>
            <a:r>
              <a:rPr lang="en-MY" dirty="0"/>
              <a:t> al-</a:t>
            </a:r>
            <a:r>
              <a:rPr lang="en-MY" dirty="0" err="1"/>
              <a:t>Zakah</a:t>
            </a:r>
            <a:r>
              <a:rPr lang="en-MY" dirty="0"/>
              <a:t>, </a:t>
            </a:r>
            <a:r>
              <a:rPr lang="en-MY" dirty="0" err="1"/>
              <a:t>jil</a:t>
            </a:r>
            <a:r>
              <a:rPr lang="en-MY" dirty="0"/>
              <a:t>. 1, cet. 1, al-</a:t>
            </a:r>
            <a:r>
              <a:rPr lang="en-MY" dirty="0" err="1"/>
              <a:t>Qahirah</a:t>
            </a:r>
            <a:r>
              <a:rPr lang="en-MY" dirty="0"/>
              <a:t>: </a:t>
            </a:r>
            <a:r>
              <a:rPr lang="en-MY" dirty="0" err="1"/>
              <a:t>Maktabah</a:t>
            </a:r>
            <a:r>
              <a:rPr lang="en-MY" dirty="0"/>
              <a:t> </a:t>
            </a:r>
            <a:r>
              <a:rPr lang="en-MY" dirty="0" err="1"/>
              <a:t>Wahbah</a:t>
            </a:r>
            <a:r>
              <a:rPr lang="en-MY" dirty="0"/>
              <a:t>. </a:t>
            </a:r>
          </a:p>
          <a:p>
            <a:pPr algn="just"/>
            <a:r>
              <a:rPr lang="en-MY" dirty="0"/>
              <a:t>Al-</a:t>
            </a:r>
            <a:r>
              <a:rPr lang="en-MY" dirty="0" err="1"/>
              <a:t>Qaradawi</a:t>
            </a:r>
            <a:r>
              <a:rPr lang="en-MY" dirty="0"/>
              <a:t>, Yusuf ( 2005) Fi </a:t>
            </a:r>
            <a:r>
              <a:rPr lang="en-MY" dirty="0" err="1"/>
              <a:t>Fiqh</a:t>
            </a:r>
            <a:r>
              <a:rPr lang="en-MY" dirty="0"/>
              <a:t> al-</a:t>
            </a:r>
            <a:r>
              <a:rPr lang="en-MY" dirty="0" err="1"/>
              <a:t>Awlawiyat</a:t>
            </a:r>
            <a:r>
              <a:rPr lang="en-MY" dirty="0"/>
              <a:t>, </a:t>
            </a:r>
            <a:r>
              <a:rPr lang="en-MY" dirty="0" err="1"/>
              <a:t>Dirasah</a:t>
            </a:r>
            <a:r>
              <a:rPr lang="en-MY" dirty="0"/>
              <a:t> </a:t>
            </a:r>
            <a:r>
              <a:rPr lang="en-MY" dirty="0" err="1"/>
              <a:t>Jadidah</a:t>
            </a:r>
            <a:r>
              <a:rPr lang="en-MY" dirty="0"/>
              <a:t> Fi </a:t>
            </a:r>
            <a:r>
              <a:rPr lang="en-MY" dirty="0" err="1"/>
              <a:t>Daw’I</a:t>
            </a:r>
            <a:r>
              <a:rPr lang="en-MY" dirty="0"/>
              <a:t> al-Qur’an Wa al-Sunnah, al-</a:t>
            </a:r>
            <a:r>
              <a:rPr lang="en-MY" dirty="0" err="1"/>
              <a:t>Qahirah</a:t>
            </a:r>
            <a:r>
              <a:rPr lang="en-MY" dirty="0"/>
              <a:t>: </a:t>
            </a:r>
            <a:r>
              <a:rPr lang="en-MY" dirty="0" err="1"/>
              <a:t>Maktabah</a:t>
            </a:r>
            <a:r>
              <a:rPr lang="en-MY" dirty="0"/>
              <a:t> </a:t>
            </a:r>
            <a:r>
              <a:rPr lang="en-MY" dirty="0" err="1"/>
              <a:t>Wahbah</a:t>
            </a:r>
            <a:r>
              <a:rPr lang="en-MY" dirty="0"/>
              <a:t>.</a:t>
            </a:r>
          </a:p>
          <a:p>
            <a:pPr algn="just"/>
            <a:r>
              <a:rPr lang="en-MY" dirty="0"/>
              <a:t>Al-</a:t>
            </a:r>
            <a:r>
              <a:rPr lang="en-MY" dirty="0" err="1"/>
              <a:t>Qaradawi</a:t>
            </a:r>
            <a:r>
              <a:rPr lang="en-MY" dirty="0"/>
              <a:t>, Yusuf (1411H/1990M ) , </a:t>
            </a:r>
            <a:r>
              <a:rPr lang="en-MY" dirty="0" err="1"/>
              <a:t>Madkhal</a:t>
            </a:r>
            <a:r>
              <a:rPr lang="en-MY" dirty="0"/>
              <a:t> Li </a:t>
            </a:r>
            <a:r>
              <a:rPr lang="en-MY" dirty="0" err="1"/>
              <a:t>Dirasat</a:t>
            </a:r>
            <a:r>
              <a:rPr lang="en-MY" dirty="0"/>
              <a:t> al-Shariah al-</a:t>
            </a:r>
            <a:r>
              <a:rPr lang="en-MY" dirty="0" err="1"/>
              <a:t>Islamiyyah</a:t>
            </a:r>
            <a:r>
              <a:rPr lang="en-MY" dirty="0"/>
              <a:t>, al-</a:t>
            </a:r>
            <a:r>
              <a:rPr lang="en-MY" dirty="0" err="1"/>
              <a:t>Qahirah</a:t>
            </a:r>
            <a:r>
              <a:rPr lang="en-MY" dirty="0"/>
              <a:t>: </a:t>
            </a:r>
            <a:r>
              <a:rPr lang="en-MY" dirty="0" err="1"/>
              <a:t>Maktabah</a:t>
            </a:r>
            <a:r>
              <a:rPr lang="en-MY" dirty="0"/>
              <a:t> </a:t>
            </a:r>
            <a:r>
              <a:rPr lang="en-MY" dirty="0" err="1"/>
              <a:t>Wahbah</a:t>
            </a:r>
            <a:r>
              <a:rPr lang="en-MY" dirty="0"/>
              <a:t>. </a:t>
            </a:r>
          </a:p>
          <a:p>
            <a:pPr algn="just"/>
            <a:r>
              <a:rPr lang="en-MY" dirty="0"/>
              <a:t>Al-</a:t>
            </a:r>
            <a:r>
              <a:rPr lang="en-MY" dirty="0" err="1"/>
              <a:t>Qaradawi</a:t>
            </a:r>
            <a:r>
              <a:rPr lang="en-MY" dirty="0"/>
              <a:t>, Yusuf (1411H/1990M ), </a:t>
            </a:r>
            <a:r>
              <a:rPr lang="en-MY" dirty="0" err="1"/>
              <a:t>Madkhal</a:t>
            </a:r>
            <a:r>
              <a:rPr lang="en-MY" dirty="0"/>
              <a:t> Li </a:t>
            </a:r>
            <a:r>
              <a:rPr lang="en-MY" dirty="0" err="1"/>
              <a:t>Dirasat</a:t>
            </a:r>
            <a:r>
              <a:rPr lang="en-MY" dirty="0"/>
              <a:t> al-</a:t>
            </a:r>
            <a:r>
              <a:rPr lang="en-MY" dirty="0" err="1"/>
              <a:t>Sharicah</a:t>
            </a:r>
            <a:r>
              <a:rPr lang="en-MY" dirty="0"/>
              <a:t> al-</a:t>
            </a:r>
            <a:r>
              <a:rPr lang="en-MY" dirty="0" err="1"/>
              <a:t>Islamiyyah</a:t>
            </a:r>
            <a:r>
              <a:rPr lang="en-MY" dirty="0"/>
              <a:t>, al-</a:t>
            </a:r>
            <a:r>
              <a:rPr lang="en-MY" dirty="0" err="1"/>
              <a:t>Qahirah</a:t>
            </a:r>
            <a:r>
              <a:rPr lang="en-MY" dirty="0"/>
              <a:t>: </a:t>
            </a:r>
            <a:r>
              <a:rPr lang="en-MY" dirty="0" err="1"/>
              <a:t>Maktabah</a:t>
            </a:r>
            <a:r>
              <a:rPr lang="en-MY" dirty="0"/>
              <a:t> </a:t>
            </a:r>
            <a:r>
              <a:rPr lang="en-MY" dirty="0" err="1"/>
              <a:t>Wahbah</a:t>
            </a:r>
            <a:r>
              <a:rPr lang="en-MY" dirty="0"/>
              <a:t>.</a:t>
            </a:r>
          </a:p>
          <a:p>
            <a:pPr algn="just"/>
            <a:r>
              <a:rPr lang="en-MY" dirty="0"/>
              <a:t>Al-</a:t>
            </a:r>
            <a:r>
              <a:rPr lang="en-MY" dirty="0" err="1"/>
              <a:t>Qaradawi</a:t>
            </a:r>
            <a:r>
              <a:rPr lang="en-MY" dirty="0"/>
              <a:t>, Yusuf (1978), al-Halal Wa al-Haram Fi al-Islam, al-</a:t>
            </a:r>
            <a:r>
              <a:rPr lang="en-MY" dirty="0" err="1"/>
              <a:t>Mamlakah</a:t>
            </a:r>
            <a:r>
              <a:rPr lang="en-MY" dirty="0"/>
              <a:t> al-</a:t>
            </a:r>
            <a:r>
              <a:rPr lang="en-MY" dirty="0" err="1"/>
              <a:t>Arabiyyah</a:t>
            </a:r>
            <a:r>
              <a:rPr lang="en-MY" dirty="0"/>
              <a:t> al-</a:t>
            </a:r>
            <a:r>
              <a:rPr lang="en-MY" dirty="0" err="1"/>
              <a:t>Su’udiyyah</a:t>
            </a:r>
            <a:r>
              <a:rPr lang="en-MY" dirty="0"/>
              <a:t>, </a:t>
            </a:r>
            <a:r>
              <a:rPr lang="en-MY" dirty="0" err="1"/>
              <a:t>Wazarah</a:t>
            </a:r>
            <a:r>
              <a:rPr lang="en-MY" dirty="0"/>
              <a:t> al-</a:t>
            </a:r>
            <a:r>
              <a:rPr lang="en-MY" dirty="0" err="1"/>
              <a:t>Ma’arif</a:t>
            </a:r>
            <a:r>
              <a:rPr lang="en-MY" dirty="0"/>
              <a:t>.</a:t>
            </a:r>
          </a:p>
          <a:p>
            <a:pPr algn="just"/>
            <a:r>
              <a:rPr lang="en-MY" dirty="0"/>
              <a:t>Al-</a:t>
            </a:r>
            <a:r>
              <a:rPr lang="en-MY" dirty="0" err="1"/>
              <a:t>Qaradawi</a:t>
            </a:r>
            <a:r>
              <a:rPr lang="en-MY" dirty="0"/>
              <a:t>, Yusuf (1992) al-</a:t>
            </a:r>
            <a:r>
              <a:rPr lang="en-MY" dirty="0" err="1"/>
              <a:t>Madkhal</a:t>
            </a:r>
            <a:r>
              <a:rPr lang="en-MY" dirty="0"/>
              <a:t> Ila </a:t>
            </a:r>
            <a:r>
              <a:rPr lang="en-MY" dirty="0" err="1"/>
              <a:t>Dirasah</a:t>
            </a:r>
            <a:r>
              <a:rPr lang="en-MY" dirty="0"/>
              <a:t> Li al-Sunnah al-</a:t>
            </a:r>
            <a:r>
              <a:rPr lang="en-MY" dirty="0" err="1"/>
              <a:t>Nabawiyah</a:t>
            </a:r>
            <a:r>
              <a:rPr lang="en-MY" dirty="0"/>
              <a:t>,  al-</a:t>
            </a:r>
            <a:r>
              <a:rPr lang="en-MY" dirty="0" err="1"/>
              <a:t>Qahirah</a:t>
            </a:r>
            <a:r>
              <a:rPr lang="en-MY" dirty="0"/>
              <a:t>: </a:t>
            </a:r>
            <a:r>
              <a:rPr lang="en-MY" dirty="0" err="1"/>
              <a:t>Makbatah</a:t>
            </a:r>
            <a:r>
              <a:rPr lang="en-MY" dirty="0"/>
              <a:t> </a:t>
            </a:r>
            <a:r>
              <a:rPr lang="en-MY" dirty="0" err="1"/>
              <a:t>Wahbah</a:t>
            </a:r>
            <a:r>
              <a:rPr lang="en-MY" dirty="0"/>
              <a:t>, cet. 3.</a:t>
            </a:r>
          </a:p>
          <a:p>
            <a:pPr algn="just"/>
            <a:r>
              <a:rPr lang="en-MY" dirty="0"/>
              <a:t>Al-</a:t>
            </a:r>
            <a:r>
              <a:rPr lang="en-MY" dirty="0" err="1"/>
              <a:t>Qaradawi</a:t>
            </a:r>
            <a:r>
              <a:rPr lang="en-MY" dirty="0"/>
              <a:t>, Yusuf (1999)  Min </a:t>
            </a:r>
            <a:r>
              <a:rPr lang="en-MY" dirty="0" err="1"/>
              <a:t>Fiqh</a:t>
            </a:r>
            <a:r>
              <a:rPr lang="en-MY" dirty="0"/>
              <a:t> al-</a:t>
            </a:r>
            <a:r>
              <a:rPr lang="en-MY" dirty="0" err="1"/>
              <a:t>Dawlah</a:t>
            </a:r>
            <a:r>
              <a:rPr lang="en-MY" dirty="0"/>
              <a:t> Fi al-Islam, al-</a:t>
            </a:r>
            <a:r>
              <a:rPr lang="en-MY" dirty="0" err="1"/>
              <a:t>Qahirah</a:t>
            </a:r>
            <a:r>
              <a:rPr lang="en-MY" dirty="0"/>
              <a:t>: Dar al-</a:t>
            </a:r>
            <a:r>
              <a:rPr lang="en-MY" dirty="0" err="1"/>
              <a:t>Syuruq</a:t>
            </a:r>
            <a:r>
              <a:rPr lang="en-MY" dirty="0"/>
              <a:t>. </a:t>
            </a:r>
          </a:p>
          <a:p>
            <a:pPr algn="just"/>
            <a:r>
              <a:rPr lang="en-MY" dirty="0"/>
              <a:t>Al-</a:t>
            </a:r>
            <a:r>
              <a:rPr lang="en-MY" dirty="0" err="1"/>
              <a:t>Qaradawi</a:t>
            </a:r>
            <a:r>
              <a:rPr lang="en-MY" dirty="0"/>
              <a:t>, Yusuf (1999)  Min </a:t>
            </a:r>
            <a:r>
              <a:rPr lang="en-MY" dirty="0" err="1"/>
              <a:t>Fiqh</a:t>
            </a:r>
            <a:r>
              <a:rPr lang="en-MY" dirty="0"/>
              <a:t> al-</a:t>
            </a:r>
            <a:r>
              <a:rPr lang="en-MY" dirty="0" err="1"/>
              <a:t>Dawlah</a:t>
            </a:r>
            <a:r>
              <a:rPr lang="en-MY" dirty="0"/>
              <a:t> Fi al-Islam, al-</a:t>
            </a:r>
            <a:r>
              <a:rPr lang="en-MY" dirty="0" err="1"/>
              <a:t>Qahirah</a:t>
            </a:r>
            <a:r>
              <a:rPr lang="en-MY" dirty="0"/>
              <a:t>: Dar al-</a:t>
            </a:r>
            <a:r>
              <a:rPr lang="en-MY" dirty="0" err="1"/>
              <a:t>Syuruq</a:t>
            </a:r>
            <a:r>
              <a:rPr lang="en-MY" dirty="0"/>
              <a:t>.</a:t>
            </a:r>
          </a:p>
          <a:p>
            <a:endParaRPr lang="en-MY" dirty="0"/>
          </a:p>
        </p:txBody>
      </p:sp>
      <p:sp>
        <p:nvSpPr>
          <p:cNvPr id="4" name="Footer Placeholder 3">
            <a:extLst>
              <a:ext uri="{FF2B5EF4-FFF2-40B4-BE49-F238E27FC236}">
                <a16:creationId xmlns:a16="http://schemas.microsoft.com/office/drawing/2014/main" id="{002A5A3F-9D58-4566-82B4-CFD95FF949F7}"/>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026392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EE425-BD4F-4CF4-B3AB-BD003D2FCC79}"/>
              </a:ext>
            </a:extLst>
          </p:cNvPr>
          <p:cNvSpPr>
            <a:spLocks noGrp="1"/>
          </p:cNvSpPr>
          <p:nvPr>
            <p:ph type="title"/>
          </p:nvPr>
        </p:nvSpPr>
        <p:spPr/>
        <p:txBody>
          <a:bodyPr/>
          <a:lstStyle/>
          <a:p>
            <a:pPr algn="ctr"/>
            <a:r>
              <a:rPr lang="en-MY" dirty="0"/>
              <a:t>SAMB</a:t>
            </a:r>
          </a:p>
        </p:txBody>
      </p:sp>
      <p:sp>
        <p:nvSpPr>
          <p:cNvPr id="3" name="Content Placeholder 2">
            <a:extLst>
              <a:ext uri="{FF2B5EF4-FFF2-40B4-BE49-F238E27FC236}">
                <a16:creationId xmlns:a16="http://schemas.microsoft.com/office/drawing/2014/main" id="{E71BFEB3-B3F7-4F29-A164-6F36856CEF01}"/>
              </a:ext>
            </a:extLst>
          </p:cNvPr>
          <p:cNvSpPr>
            <a:spLocks noGrp="1"/>
          </p:cNvSpPr>
          <p:nvPr>
            <p:ph idx="1"/>
          </p:nvPr>
        </p:nvSpPr>
        <p:spPr/>
        <p:txBody>
          <a:bodyPr>
            <a:normAutofit fontScale="62500" lnSpcReduction="20000"/>
          </a:bodyPr>
          <a:lstStyle/>
          <a:p>
            <a:pPr algn="just"/>
            <a:r>
              <a:rPr lang="en-MY" dirty="0"/>
              <a:t>g. 	Mempunyai kemahiran dalam bahasa Arab dan cita rasanya, mengetahui ilmu-ilmu tentang bahasa Arab dan adab-adabnya sehingga membolehkannya memahami al-Qur’an dan al-Hadis. Tidak disyaratkan mesti sampai ke tahap boleh berijtihad dari segi bahasa sebagaimana yang disyaratkan oleh sesetengah ulama.</a:t>
            </a:r>
          </a:p>
          <a:p>
            <a:pPr algn="just"/>
            <a:r>
              <a:rPr lang="en-MY" dirty="0"/>
              <a:t>h. 	Mempunyai kemahiran dalam menguasai pandangan-pandangan ulama </a:t>
            </a:r>
            <a:r>
              <a:rPr lang="en-MY" dirty="0" err="1"/>
              <a:t>fiqh</a:t>
            </a:r>
            <a:r>
              <a:rPr lang="en-MY" dirty="0"/>
              <a:t> bagi mengetahui tentang landasan-landasan hukum dan teknik-teknik mengeluarkan hukum yang dilakukan oleh ulama-ulama tersebut. </a:t>
            </a:r>
          </a:p>
          <a:p>
            <a:pPr algn="just"/>
            <a:r>
              <a:rPr lang="en-MY" dirty="0" err="1"/>
              <a:t>i</a:t>
            </a:r>
            <a:r>
              <a:rPr lang="en-MY" dirty="0"/>
              <a:t>. 	Mempunyai kemampuan menghayati buku-buku dan pendapat-pendapat ulama terdahulu dan meninjau perselisihan yang berlaku dan kepelbagaian sumber pengambilan hukum di kalangan mereka, kerana seseorang yang tidak mengenali perselisihan pendapat di kalangan ulama tidak akan mencium bauan </a:t>
            </a:r>
            <a:r>
              <a:rPr lang="en-MY" dirty="0" err="1"/>
              <a:t>fiqh</a:t>
            </a:r>
            <a:r>
              <a:rPr lang="en-MY" dirty="0"/>
              <a:t> dalam </a:t>
            </a:r>
            <a:r>
              <a:rPr lang="en-MY" dirty="0" err="1"/>
              <a:t>ertikata</a:t>
            </a:r>
            <a:r>
              <a:rPr lang="en-MY" dirty="0"/>
              <a:t> yang sebenar.</a:t>
            </a:r>
          </a:p>
          <a:p>
            <a:pPr algn="just"/>
            <a:r>
              <a:rPr lang="en-MY" dirty="0"/>
              <a:t>j. 	Meraikan realiti dan tidak mengabaikannya agar fatwa yang dikeluarkan berkait rapat dengan kehidupan masyarakat. Apa yang ditulis bukan semata-mata teori kosong dan fatwa pula tidak disampaikan pada ruang yang kosong tetapi untuk </a:t>
            </a:r>
            <a:r>
              <a:rPr lang="en-MY" dirty="0" err="1"/>
              <a:t>diamal</a:t>
            </a:r>
            <a:r>
              <a:rPr lang="en-MY" dirty="0"/>
              <a:t>, </a:t>
            </a:r>
            <a:r>
              <a:rPr lang="en-MY" dirty="0" err="1"/>
              <a:t>dilaksana</a:t>
            </a:r>
            <a:r>
              <a:rPr lang="en-MY" dirty="0"/>
              <a:t> dan dipraktikkan oleh masyarakat dan negara.</a:t>
            </a:r>
          </a:p>
          <a:p>
            <a:pPr algn="just"/>
            <a:r>
              <a:rPr lang="en-MY" dirty="0"/>
              <a:t>k. 	Mempunyai kemampuan dalam membezakan di antara hadis yang diterima dan ditolak dan yang sahih dengan yang cacat. Begitu juga dalam melakukan istinbat dan memilih pendapat yang kuat atau </a:t>
            </a:r>
            <a:r>
              <a:rPr lang="en-MY" dirty="0" err="1"/>
              <a:t>menyeleraskan</a:t>
            </a:r>
            <a:r>
              <a:rPr lang="en-MY" dirty="0"/>
              <a:t> di antara sebahagian nas dengan sebahagian nas yang lain dan menyelaraskan di antara </a:t>
            </a:r>
            <a:r>
              <a:rPr lang="en-MY" dirty="0" err="1"/>
              <a:t>maqasid</a:t>
            </a:r>
            <a:r>
              <a:rPr lang="en-MY" dirty="0"/>
              <a:t> syariah dengan </a:t>
            </a:r>
            <a:r>
              <a:rPr lang="en-MY" dirty="0" err="1"/>
              <a:t>qawa’id</a:t>
            </a:r>
            <a:r>
              <a:rPr lang="en-MY" dirty="0"/>
              <a:t> </a:t>
            </a:r>
            <a:r>
              <a:rPr lang="en-MY" dirty="0" err="1"/>
              <a:t>kulliyah</a:t>
            </a:r>
            <a:r>
              <a:rPr lang="en-MY" dirty="0"/>
              <a:t>.</a:t>
            </a:r>
          </a:p>
          <a:p>
            <a:pPr algn="just"/>
            <a:r>
              <a:rPr lang="en-MY" dirty="0"/>
              <a:t>Mempunyai pengetahuan umum yang ada hubungan kait dengan kehidupan dan alam, sejarah dan sunnah Allah dalam masyarakat manusia agar </a:t>
            </a:r>
            <a:r>
              <a:rPr lang="en-MY" dirty="0" err="1"/>
              <a:t>phak</a:t>
            </a:r>
            <a:r>
              <a:rPr lang="en-MY" dirty="0"/>
              <a:t> yang mengeluarkan fatwa tidak hidup jauh daripada masyarakat dan jahil tentang fenomena yang berlaku di kalangan mereka. (</a:t>
            </a:r>
            <a:r>
              <a:rPr lang="en-MY" dirty="0" err="1"/>
              <a:t>Ma’sud</a:t>
            </a:r>
            <a:r>
              <a:rPr lang="en-MY" dirty="0"/>
              <a:t> Sabri, al-</a:t>
            </a:r>
            <a:r>
              <a:rPr lang="en-MY" dirty="0" err="1"/>
              <a:t>Ifta</a:t>
            </a:r>
            <a:r>
              <a:rPr lang="en-MY" dirty="0"/>
              <a:t>’ </a:t>
            </a:r>
            <a:r>
              <a:rPr lang="en-MY" dirty="0" err="1"/>
              <a:t>Inda</a:t>
            </a:r>
            <a:r>
              <a:rPr lang="en-MY" dirty="0"/>
              <a:t> al-Shaykh al-</a:t>
            </a:r>
            <a:r>
              <a:rPr lang="en-MY" dirty="0" err="1"/>
              <a:t>Qaradawi</a:t>
            </a:r>
            <a:r>
              <a:rPr lang="en-MY" dirty="0"/>
              <a:t>: al-</a:t>
            </a:r>
            <a:r>
              <a:rPr lang="en-MY" dirty="0" err="1"/>
              <a:t>Manhaj</a:t>
            </a:r>
            <a:r>
              <a:rPr lang="en-MY" dirty="0"/>
              <a:t> Wa al-</a:t>
            </a:r>
            <a:r>
              <a:rPr lang="en-MY" dirty="0" err="1"/>
              <a:t>Tatbiq</a:t>
            </a:r>
            <a:r>
              <a:rPr lang="en-MY" dirty="0"/>
              <a:t>, </a:t>
            </a:r>
            <a:r>
              <a:rPr lang="en-MY" dirty="0" err="1"/>
              <a:t>hlm</a:t>
            </a:r>
            <a:r>
              <a:rPr lang="en-MY" dirty="0"/>
              <a:t>. 49).</a:t>
            </a:r>
          </a:p>
          <a:p>
            <a:endParaRPr lang="en-MY" dirty="0"/>
          </a:p>
        </p:txBody>
      </p:sp>
      <p:sp>
        <p:nvSpPr>
          <p:cNvPr id="4" name="Footer Placeholder 3">
            <a:extLst>
              <a:ext uri="{FF2B5EF4-FFF2-40B4-BE49-F238E27FC236}">
                <a16:creationId xmlns:a16="http://schemas.microsoft.com/office/drawing/2014/main" id="{D1DA92CB-9C3C-45AD-9EB3-67C5C0B00B3C}"/>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824691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51ECB-06FF-4D7C-B9E6-EE4F862BEF61}"/>
              </a:ext>
            </a:extLst>
          </p:cNvPr>
          <p:cNvSpPr>
            <a:spLocks noGrp="1"/>
          </p:cNvSpPr>
          <p:nvPr>
            <p:ph type="title"/>
          </p:nvPr>
        </p:nvSpPr>
        <p:spPr/>
        <p:txBody>
          <a:bodyPr/>
          <a:lstStyle/>
          <a:p>
            <a:pPr algn="ctr"/>
            <a:r>
              <a:rPr lang="en-MY" b="1" dirty="0"/>
              <a:t>ADAB-ADAB DALAM MENGELUARKAN FATWA</a:t>
            </a:r>
          </a:p>
        </p:txBody>
      </p:sp>
      <p:sp>
        <p:nvSpPr>
          <p:cNvPr id="3" name="Content Placeholder 2">
            <a:extLst>
              <a:ext uri="{FF2B5EF4-FFF2-40B4-BE49-F238E27FC236}">
                <a16:creationId xmlns:a16="http://schemas.microsoft.com/office/drawing/2014/main" id="{06A68F0E-22CE-43AB-A153-635B6DDD8B2D}"/>
              </a:ext>
            </a:extLst>
          </p:cNvPr>
          <p:cNvSpPr>
            <a:spLocks noGrp="1"/>
          </p:cNvSpPr>
          <p:nvPr>
            <p:ph idx="1"/>
          </p:nvPr>
        </p:nvSpPr>
        <p:spPr/>
        <p:txBody>
          <a:bodyPr>
            <a:normAutofit fontScale="62500" lnSpcReduction="20000"/>
          </a:bodyPr>
          <a:lstStyle/>
          <a:p>
            <a:pPr marL="0" indent="0" algn="just">
              <a:buNone/>
            </a:pPr>
            <a:r>
              <a:rPr lang="en-MY" dirty="0"/>
              <a:t>         A. Menunjukkan sifat warak dan pegangan agama yang kuat. Al-Imam Malik misalnya beramal untuk dirinya dengan amalan 	yang tidak </a:t>
            </a:r>
            <a:r>
              <a:rPr lang="en-MY" dirty="0" err="1"/>
              <a:t>difatwa</a:t>
            </a:r>
            <a:r>
              <a:rPr lang="en-MY" dirty="0"/>
              <a:t> dan       	diwajibkan kepada orang ramai. Beliau menyatakan seseorang itu tidak dikatakan seorang alim 	dalam </a:t>
            </a:r>
            <a:r>
              <a:rPr lang="en-MY" dirty="0" err="1"/>
              <a:t>ertikata</a:t>
            </a:r>
            <a:r>
              <a:rPr lang="en-MY" dirty="0"/>
              <a:t> yang sebenar sehingga beramal 	untuk dirinya dengan pendapat yang lain daripada yang difatwakan kepada 	orang ramai. Padahal kalau dilakukan perkara yang difatwakan kepada orang 	ramai itu, tidaklah menjatuhkan maruahnya. 	(Al-Khatib al-Baghdadi (1395H), al-Faqih Wa al-</a:t>
            </a:r>
            <a:r>
              <a:rPr lang="en-MY" dirty="0" err="1"/>
              <a:t>Mutafaqqih</a:t>
            </a:r>
            <a:r>
              <a:rPr lang="en-MY" dirty="0"/>
              <a:t>,  </a:t>
            </a:r>
            <a:r>
              <a:rPr lang="en-MY" dirty="0" err="1"/>
              <a:t>jil</a:t>
            </a:r>
            <a:r>
              <a:rPr lang="en-MY" dirty="0"/>
              <a:t>. 2,  </a:t>
            </a:r>
            <a:r>
              <a:rPr lang="en-MY" dirty="0" err="1"/>
              <a:t>hlm</a:t>
            </a:r>
            <a:r>
              <a:rPr lang="en-MY" dirty="0"/>
              <a:t>. 161)</a:t>
            </a:r>
          </a:p>
          <a:p>
            <a:pPr algn="just"/>
            <a:r>
              <a:rPr lang="en-MY" dirty="0"/>
              <a:t>B. Memakai pakaian yang elok dan sesuai, kerana menimbulkan kehebatan pada pandangan orang ramai sambil berpegang teguh dengan hukum-hukum syarak. Sentiasa bersuci dan menjaga kebersihan dan menjauhi daripada memakai pakaian yang diperbuat daripada emas dan perak. Jika memakai pakaian yang berkualiti dan terpilih, lebih memberi kesan untuk diterima keputusannya.( </a:t>
            </a:r>
            <a:r>
              <a:rPr lang="en-MY" dirty="0" err="1"/>
              <a:t>Syihab</a:t>
            </a:r>
            <a:r>
              <a:rPr lang="en-MY" dirty="0"/>
              <a:t> al-Din Al-</a:t>
            </a:r>
            <a:r>
              <a:rPr lang="en-MY" dirty="0" err="1"/>
              <a:t>Qarafi</a:t>
            </a:r>
            <a:r>
              <a:rPr lang="en-MY" dirty="0"/>
              <a:t>, al-Ahkam Ii Tamyiz al-</a:t>
            </a:r>
            <a:r>
              <a:rPr lang="en-MY" dirty="0" err="1"/>
              <a:t>Fatawa</a:t>
            </a:r>
            <a:r>
              <a:rPr lang="en-MY" dirty="0"/>
              <a:t> ‘Ani al-Ahkam,  </a:t>
            </a:r>
            <a:r>
              <a:rPr lang="en-MY" dirty="0" err="1"/>
              <a:t>hlm</a:t>
            </a:r>
            <a:r>
              <a:rPr lang="en-MY" dirty="0"/>
              <a:t>. 271)</a:t>
            </a:r>
          </a:p>
          <a:p>
            <a:pPr algn="just"/>
            <a:r>
              <a:rPr lang="en-MY" dirty="0"/>
              <a:t>C. Membaiki keadaan diri dengan sentiasa beriltizam dengan adab-adab syarak dalam kerja-kerja yang dilakukan dan tutur kata yang dikeluarkan, kerana mufti merupakan orang yang menjadi ikutan yang baik kepada masyarakat. Hendaklah sentiasa menjaga maruah dan mengelakkan daripada melakukan perkara-perkara yang boleh mencacatkan agama dan maruah diri atau menjatuhkan kedudukan jawatannya. Dengan jawatan yang dipegangnya itu, mufti merupakan penyampai dan penerang agama Allah.( Ibn </a:t>
            </a:r>
            <a:r>
              <a:rPr lang="en-MY" dirty="0" err="1"/>
              <a:t>Farhun</a:t>
            </a:r>
            <a:r>
              <a:rPr lang="en-MY" dirty="0"/>
              <a:t>, </a:t>
            </a:r>
            <a:r>
              <a:rPr lang="en-MY" dirty="0" err="1"/>
              <a:t>Tabsirah</a:t>
            </a:r>
            <a:r>
              <a:rPr lang="en-MY" dirty="0"/>
              <a:t> al-Ahkam, </a:t>
            </a:r>
            <a:r>
              <a:rPr lang="en-MY" dirty="0" err="1"/>
              <a:t>jil</a:t>
            </a:r>
            <a:r>
              <a:rPr lang="en-MY" dirty="0"/>
              <a:t>. 1, </a:t>
            </a:r>
            <a:r>
              <a:rPr lang="en-MY" dirty="0" err="1"/>
              <a:t>hlm</a:t>
            </a:r>
            <a:r>
              <a:rPr lang="en-MY" dirty="0"/>
              <a:t>. 22)</a:t>
            </a:r>
          </a:p>
          <a:p>
            <a:pPr algn="just"/>
            <a:r>
              <a:rPr lang="en-MY" dirty="0"/>
              <a:t>D. Membaiki batin. Apabila menghadapi sesuatu masalah, hendaklah memohon kepada Allah agar membetulkan keputusan yang dikeluarkan dan mengilhamkan kebenaran. Selain daripada itu, mengikhlaskan niat dalam menjelaskan hukum syarak dan menepati janji dengan Allah s.w.t. Kerana ulama berkewajipan menjelaskan kebenaran kepada orang ramai dan sekali-kali tidak boleh menyembunyikannya, menghidupkan amalan al-Kitab dan juga al-Sunnah, membaiki keadaan masyarakat dan memohon pertolongan, taufik dan hidayah daripada Allah s.w.t dalam membantu masyarakat. Selain daripada itu hendaklah membuang niat yang buruk seperti sombong, takabbur dan juga terpedaya atau merasa </a:t>
            </a:r>
            <a:r>
              <a:rPr lang="en-MY" dirty="0" err="1"/>
              <a:t>taajub</a:t>
            </a:r>
            <a:r>
              <a:rPr lang="en-MY" dirty="0"/>
              <a:t> dengan apa yang dilakukan oleh diri sendiri, lebih-lebih lagi ketika mengemukakan jawapan dan orang lain pula gagal mengemukakan jawapan sebagaimana yang dilakukannya. (Abu Bakar ibn </a:t>
            </a:r>
            <a:r>
              <a:rPr lang="en-MY" dirty="0" err="1"/>
              <a:t>Qayyim</a:t>
            </a:r>
            <a:r>
              <a:rPr lang="en-MY" dirty="0"/>
              <a:t> al-</a:t>
            </a:r>
            <a:r>
              <a:rPr lang="en-MY" dirty="0" err="1"/>
              <a:t>Jawziyah</a:t>
            </a:r>
            <a:r>
              <a:rPr lang="en-MY" dirty="0"/>
              <a:t>, </a:t>
            </a:r>
            <a:r>
              <a:rPr lang="en-MY" dirty="0" err="1"/>
              <a:t>I’lam</a:t>
            </a:r>
            <a:r>
              <a:rPr lang="en-MY" dirty="0"/>
              <a:t> al-</a:t>
            </a:r>
            <a:r>
              <a:rPr lang="en-MY" dirty="0" err="1"/>
              <a:t>Muwaqqi’in</a:t>
            </a:r>
            <a:r>
              <a:rPr lang="en-MY" dirty="0"/>
              <a:t>, </a:t>
            </a:r>
            <a:r>
              <a:rPr lang="en-MY" dirty="0" err="1"/>
              <a:t>jil</a:t>
            </a:r>
            <a:r>
              <a:rPr lang="en-MY" dirty="0"/>
              <a:t>. 4. </a:t>
            </a:r>
            <a:r>
              <a:rPr lang="en-MY" dirty="0" err="1"/>
              <a:t>hlm</a:t>
            </a:r>
            <a:r>
              <a:rPr lang="en-MY" dirty="0"/>
              <a:t>. 173).</a:t>
            </a:r>
          </a:p>
          <a:p>
            <a:endParaRPr lang="en-MY" dirty="0"/>
          </a:p>
        </p:txBody>
      </p:sp>
      <p:sp>
        <p:nvSpPr>
          <p:cNvPr id="4" name="Footer Placeholder 3">
            <a:extLst>
              <a:ext uri="{FF2B5EF4-FFF2-40B4-BE49-F238E27FC236}">
                <a16:creationId xmlns:a16="http://schemas.microsoft.com/office/drawing/2014/main" id="{D6622FFB-9517-4048-9382-121CB500EDD4}"/>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1027385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AA202-BE0E-4323-B4B2-2770D0837F61}"/>
              </a:ext>
            </a:extLst>
          </p:cNvPr>
          <p:cNvSpPr>
            <a:spLocks noGrp="1"/>
          </p:cNvSpPr>
          <p:nvPr>
            <p:ph type="title"/>
          </p:nvPr>
        </p:nvSpPr>
        <p:spPr/>
        <p:txBody>
          <a:bodyPr/>
          <a:lstStyle/>
          <a:p>
            <a:pPr algn="ctr"/>
            <a:r>
              <a:rPr lang="en-MY" dirty="0"/>
              <a:t>SAMB</a:t>
            </a:r>
          </a:p>
        </p:txBody>
      </p:sp>
      <p:sp>
        <p:nvSpPr>
          <p:cNvPr id="3" name="Content Placeholder 2">
            <a:extLst>
              <a:ext uri="{FF2B5EF4-FFF2-40B4-BE49-F238E27FC236}">
                <a16:creationId xmlns:a16="http://schemas.microsoft.com/office/drawing/2014/main" id="{1CB925EE-738A-4256-8548-96EDFEDBACBC}"/>
              </a:ext>
            </a:extLst>
          </p:cNvPr>
          <p:cNvSpPr>
            <a:spLocks noGrp="1"/>
          </p:cNvSpPr>
          <p:nvPr>
            <p:ph idx="1"/>
          </p:nvPr>
        </p:nvSpPr>
        <p:spPr/>
        <p:txBody>
          <a:bodyPr>
            <a:normAutofit fontScale="92500" lnSpcReduction="10000"/>
          </a:bodyPr>
          <a:lstStyle/>
          <a:p>
            <a:pPr algn="just"/>
            <a:r>
              <a:rPr lang="en-MY" dirty="0"/>
              <a:t>E. Mengamalkan segala kebaikan yang difatwakan dan menjauhi segala perkara haram dan makruh yang ditegah, agar wujud keselarasan di antara kata-kata dengan tindakan, kerana tindakan berperanan membenarkan atau mendustakan kata-kata. Apabila tindakan bercanggah dengan kata-kata, ia boleh menyebabkan </a:t>
            </a:r>
            <a:r>
              <a:rPr lang="en-MY" dirty="0" err="1"/>
              <a:t>keadilam</a:t>
            </a:r>
            <a:r>
              <a:rPr lang="en-MY" dirty="0"/>
              <a:t> mufti boleh terjejas, bahkan boleh sampai ke tahap fasik. (Al-Sayyid </a:t>
            </a:r>
            <a:r>
              <a:rPr lang="en-MY" dirty="0" err="1"/>
              <a:t>Husayn</a:t>
            </a:r>
            <a:r>
              <a:rPr lang="en-MY" dirty="0"/>
              <a:t> Muhammad al-</a:t>
            </a:r>
            <a:r>
              <a:rPr lang="en-MY" dirty="0" err="1"/>
              <a:t>Mallah</a:t>
            </a:r>
            <a:r>
              <a:rPr lang="en-MY" dirty="0"/>
              <a:t>,  al-Fatwa </a:t>
            </a:r>
            <a:r>
              <a:rPr lang="en-MY" dirty="0" err="1"/>
              <a:t>Nasyatuha</a:t>
            </a:r>
            <a:r>
              <a:rPr lang="en-MY" dirty="0"/>
              <a:t>, Wa </a:t>
            </a:r>
            <a:r>
              <a:rPr lang="en-MY" dirty="0" err="1"/>
              <a:t>Tatawwutuha</a:t>
            </a:r>
            <a:r>
              <a:rPr lang="en-MY" dirty="0"/>
              <a:t>, </a:t>
            </a:r>
            <a:r>
              <a:rPr lang="en-MY" dirty="0" err="1"/>
              <a:t>Usuluha</a:t>
            </a:r>
            <a:r>
              <a:rPr lang="en-MY" dirty="0"/>
              <a:t> Wa </a:t>
            </a:r>
            <a:r>
              <a:rPr lang="en-MY" dirty="0" err="1"/>
              <a:t>Tatbiqatuha</a:t>
            </a:r>
            <a:r>
              <a:rPr lang="en-MY" dirty="0"/>
              <a:t>, juz. 1,  </a:t>
            </a:r>
            <a:r>
              <a:rPr lang="en-MY" dirty="0" err="1"/>
              <a:t>hlm</a:t>
            </a:r>
            <a:r>
              <a:rPr lang="en-MY" dirty="0"/>
              <a:t>. 617)</a:t>
            </a:r>
          </a:p>
          <a:p>
            <a:pPr algn="just"/>
            <a:r>
              <a:rPr lang="en-MY" dirty="0"/>
              <a:t>F. Mengeluarkan fatwa dalam situasi yang tenang dan stabil dan tidak dalam keadaan perubahan emosi dan hati, kerana boleh menghalang seseorang mufti dari mengambil sikap berhati-hati dan teliti. Antara situasi yang boleh menyebabkan perubahan emosi ialah  ketika marah yang amat sangat, terlalu lapar, sedih dan gelisah, panas yang mendatangkan gangguan, cuaca terlalu sejuk, takut, menahan buang air kecil dan air besar. ( Abu ‘</a:t>
            </a:r>
            <a:r>
              <a:rPr lang="en-MY" dirty="0" err="1"/>
              <a:t>Amru</a:t>
            </a:r>
            <a:r>
              <a:rPr lang="en-MY" dirty="0"/>
              <a:t> ‘Uthman </a:t>
            </a:r>
            <a:r>
              <a:rPr lang="en-MY" dirty="0" err="1"/>
              <a:t>bin’Abd</a:t>
            </a:r>
            <a:r>
              <a:rPr lang="en-MY" dirty="0"/>
              <a:t> al-Rahman al-</a:t>
            </a:r>
            <a:r>
              <a:rPr lang="en-MY" dirty="0" err="1"/>
              <a:t>Ma’ruf</a:t>
            </a:r>
            <a:r>
              <a:rPr lang="en-MY" dirty="0"/>
              <a:t> Bi ibni al-Salah al-</a:t>
            </a:r>
            <a:r>
              <a:rPr lang="en-MY" dirty="0" err="1"/>
              <a:t>Shaharzuri</a:t>
            </a:r>
            <a:r>
              <a:rPr lang="en-MY" dirty="0"/>
              <a:t>, Adab al-Mufti Wa al-</a:t>
            </a:r>
            <a:r>
              <a:rPr lang="en-MY" dirty="0" err="1"/>
              <a:t>Mustafti</a:t>
            </a:r>
            <a:r>
              <a:rPr lang="en-MY" dirty="0"/>
              <a:t> </a:t>
            </a:r>
            <a:r>
              <a:rPr lang="en-MY" dirty="0" err="1"/>
              <a:t>Maktabah</a:t>
            </a:r>
            <a:r>
              <a:rPr lang="en-MY" dirty="0"/>
              <a:t> al-‘</a:t>
            </a:r>
            <a:r>
              <a:rPr lang="en-MY" dirty="0" err="1"/>
              <a:t>Ulum</a:t>
            </a:r>
            <a:r>
              <a:rPr lang="en-MY" dirty="0"/>
              <a:t> Wa al-</a:t>
            </a:r>
            <a:r>
              <a:rPr lang="en-MY" dirty="0" err="1"/>
              <a:t>Hikam</a:t>
            </a:r>
            <a:r>
              <a:rPr lang="en-MY" dirty="0"/>
              <a:t>, , </a:t>
            </a:r>
            <a:r>
              <a:rPr lang="en-MY" dirty="0" err="1"/>
              <a:t>hlm</a:t>
            </a:r>
            <a:r>
              <a:rPr lang="en-MY" dirty="0"/>
              <a:t>. 113)</a:t>
            </a:r>
          </a:p>
          <a:p>
            <a:endParaRPr lang="en-MY" dirty="0"/>
          </a:p>
        </p:txBody>
      </p:sp>
      <p:sp>
        <p:nvSpPr>
          <p:cNvPr id="4" name="Footer Placeholder 3">
            <a:extLst>
              <a:ext uri="{FF2B5EF4-FFF2-40B4-BE49-F238E27FC236}">
                <a16:creationId xmlns:a16="http://schemas.microsoft.com/office/drawing/2014/main" id="{4881EB0E-30BF-4D5A-8E89-460E69402602}"/>
              </a:ext>
            </a:extLst>
          </p:cNvPr>
          <p:cNvSpPr>
            <a:spLocks noGrp="1"/>
          </p:cNvSpPr>
          <p:nvPr>
            <p:ph type="ftr" sz="quarter" idx="11"/>
          </p:nvPr>
        </p:nvSpPr>
        <p:spPr/>
        <p:txBody>
          <a:bodyPr/>
          <a:lstStyle/>
          <a:p>
            <a:r>
              <a:rPr lang="en-MY"/>
              <a:t>KLUSTER AL-QURAN, ALSUNNAH DAN PENDIDIKANN ISLAM, UNIVERSIRI ISLAM MALAYSIA,CYBERJAYA</a:t>
            </a:r>
          </a:p>
        </p:txBody>
      </p:sp>
    </p:spTree>
    <p:extLst>
      <p:ext uri="{BB962C8B-B14F-4D97-AF65-F5344CB8AC3E}">
        <p14:creationId xmlns:p14="http://schemas.microsoft.com/office/powerpoint/2010/main" val="275689536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